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56" r:id="rId2"/>
    <p:sldId id="257" r:id="rId3"/>
    <p:sldId id="369" r:id="rId4"/>
    <p:sldId id="292" r:id="rId5"/>
    <p:sldId id="293" r:id="rId6"/>
    <p:sldId id="294" r:id="rId7"/>
    <p:sldId id="295" r:id="rId8"/>
    <p:sldId id="296" r:id="rId9"/>
    <p:sldId id="297" r:id="rId10"/>
    <p:sldId id="298" r:id="rId11"/>
    <p:sldId id="370"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258" r:id="rId61"/>
    <p:sldId id="260" r:id="rId62"/>
    <p:sldId id="262" r:id="rId63"/>
    <p:sldId id="272" r:id="rId64"/>
    <p:sldId id="271" r:id="rId65"/>
    <p:sldId id="273" r:id="rId66"/>
    <p:sldId id="274" r:id="rId67"/>
    <p:sldId id="275" r:id="rId68"/>
    <p:sldId id="261" r:id="rId69"/>
    <p:sldId id="371" r:id="rId70"/>
    <p:sldId id="263" r:id="rId71"/>
    <p:sldId id="264" r:id="rId72"/>
    <p:sldId id="265" r:id="rId73"/>
    <p:sldId id="267" r:id="rId74"/>
    <p:sldId id="266" r:id="rId75"/>
    <p:sldId id="268" r:id="rId76"/>
    <p:sldId id="269" r:id="rId77"/>
    <p:sldId id="270" r:id="rId78"/>
    <p:sldId id="348" r:id="rId79"/>
    <p:sldId id="375" r:id="rId80"/>
    <p:sldId id="374" r:id="rId81"/>
    <p:sldId id="376" r:id="rId82"/>
    <p:sldId id="373" r:id="rId83"/>
    <p:sldId id="377" r:id="rId84"/>
    <p:sldId id="349" r:id="rId85"/>
    <p:sldId id="350" r:id="rId86"/>
    <p:sldId id="259" r:id="rId87"/>
    <p:sldId id="279" r:id="rId88"/>
    <p:sldId id="276" r:id="rId89"/>
    <p:sldId id="277" r:id="rId90"/>
    <p:sldId id="288" r:id="rId91"/>
    <p:sldId id="283" r:id="rId92"/>
    <p:sldId id="285" r:id="rId93"/>
    <p:sldId id="280" r:id="rId94"/>
    <p:sldId id="281" r:id="rId95"/>
    <p:sldId id="286" r:id="rId96"/>
    <p:sldId id="378" r:id="rId97"/>
    <p:sldId id="284" r:id="rId98"/>
    <p:sldId id="379" r:id="rId99"/>
    <p:sldId id="282" r:id="rId100"/>
    <p:sldId id="380" r:id="rId101"/>
    <p:sldId id="287" r:id="rId102"/>
    <p:sldId id="290" r:id="rId103"/>
    <p:sldId id="289" r:id="rId104"/>
    <p:sldId id="291" r:id="rId105"/>
    <p:sldId id="381" r:id="rId106"/>
    <p:sldId id="382"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83" r:id="rId126"/>
    <p:sldId id="384" r:id="rId127"/>
    <p:sldId id="385" r:id="rId128"/>
    <p:sldId id="386" r:id="rId129"/>
    <p:sldId id="387" r:id="rId13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BE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8" d="100"/>
          <a:sy n="158" d="100"/>
        </p:scale>
        <p:origin x="-2160" y="-90"/>
      </p:cViewPr>
      <p:guideLst>
        <p:guide orient="horz" pos="1117"/>
        <p:guide orient="horz" pos="2976"/>
        <p:guide pos="249"/>
        <p:guide pos="5568"/>
        <p:guide pos="3061"/>
        <p:guide pos="147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C:\Users\kurisuno\Dropbox\&#39592;&#36575;&#21270;&#30151;&#12398;&#12356;&#12429;&#12356;&#12429;\Hirota_N.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C:\Users\kurisuno\Dropbox\&#39592;&#36575;&#21270;&#30151;&#12398;&#12356;&#12429;&#12356;&#12429;\Hirota_N.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kurisuno\Dropbox\&#39592;&#36575;&#21270;&#30151;&#12398;&#12356;&#12429;&#12356;&#12429;\Hirota_N.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kurisuno\Dropbox\&#39592;&#36575;&#21270;&#30151;&#12398;&#12356;&#12429;&#12356;&#12429;\Hirota_N.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C:\Users\kurisuno\Dropbox\&#39592;&#36575;&#21270;&#30151;&#12398;&#12356;&#12429;&#12356;&#12429;\Hirota_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kurisuno\Dropbox\000&#19968;&#23470;&#35199;&#30149;&#38498;&#35611;&#28436;&#20250;\DENOSUMAB_201701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9946041050309"/>
          <c:y val="5.0487694613374288E-2"/>
          <c:w val="0.78999295278365"/>
          <c:h val="0.8098835500677285"/>
        </c:manualLayout>
      </c:layout>
      <c:lineChart>
        <c:grouping val="standard"/>
        <c:varyColors val="0"/>
        <c:ser>
          <c:idx val="0"/>
          <c:order val="0"/>
          <c:tx>
            <c:strRef>
              <c:f>'20170110'!$AF$51</c:f>
              <c:strCache>
                <c:ptCount val="1"/>
                <c:pt idx="0">
                  <c:v>spine_BMD</c:v>
                </c:pt>
              </c:strCache>
            </c:strRef>
          </c:tx>
          <c:spPr>
            <a:ln w="28440">
              <a:solidFill>
                <a:srgbClr val="FF0000"/>
              </a:solidFill>
              <a:round/>
            </a:ln>
          </c:spPr>
          <c:marker>
            <c:symbol val="none"/>
          </c:marker>
          <c:dLbls>
            <c:dLbl>
              <c:idx val="1"/>
              <c:delete val="1"/>
            </c:dLbl>
            <c:dLbl>
              <c:idx val="2"/>
              <c:delete val="1"/>
            </c:dLbl>
            <c:dLbl>
              <c:idx val="3"/>
              <c:delete val="1"/>
            </c:dLbl>
            <c:numFmt formatCode="#,##0.00_);[Red]\(#,##0.00\)" sourceLinked="0"/>
            <c:dLblPos val="r"/>
            <c:showLegendKey val="0"/>
            <c:showVal val="1"/>
            <c:showCatName val="0"/>
            <c:showSerName val="0"/>
            <c:showPercent val="0"/>
            <c:showBubbleSize val="1"/>
            <c:showLeaderLines val="0"/>
          </c:dLbls>
          <c:val>
            <c:numRef>
              <c:f>'20170110'!$AF$52:$AF$56</c:f>
              <c:numCache>
                <c:formatCode>0.000_);[Red]\(0.000\)</c:formatCode>
                <c:ptCount val="5"/>
                <c:pt idx="0">
                  <c:v>0.70675555555555547</c:v>
                </c:pt>
                <c:pt idx="1">
                  <c:v>0.74784444444444453</c:v>
                </c:pt>
                <c:pt idx="2">
                  <c:v>0.75691111111111142</c:v>
                </c:pt>
                <c:pt idx="3">
                  <c:v>0.77339999999999975</c:v>
                </c:pt>
                <c:pt idx="4">
                  <c:v>0.79748888888888891</c:v>
                </c:pt>
              </c:numCache>
            </c:numRef>
          </c:val>
          <c:smooth val="0"/>
        </c:ser>
        <c:dLbls>
          <c:showLegendKey val="0"/>
          <c:showVal val="0"/>
          <c:showCatName val="0"/>
          <c:showSerName val="0"/>
          <c:showPercent val="0"/>
          <c:showBubbleSize val="0"/>
        </c:dLbls>
        <c:hiLowLines>
          <c:spPr>
            <a:ln>
              <a:noFill/>
            </a:ln>
          </c:spPr>
        </c:hiLowLines>
        <c:marker val="1"/>
        <c:smooth val="0"/>
        <c:axId val="224593920"/>
        <c:axId val="209227712"/>
      </c:lineChart>
      <c:catAx>
        <c:axId val="224593920"/>
        <c:scaling>
          <c:orientation val="minMax"/>
        </c:scaling>
        <c:delete val="1"/>
        <c:axPos val="b"/>
        <c:numFmt formatCode="General" sourceLinked="1"/>
        <c:majorTickMark val="out"/>
        <c:minorTickMark val="none"/>
        <c:tickLblPos val="nextTo"/>
        <c:crossAx val="209227712"/>
        <c:crosses val="autoZero"/>
        <c:auto val="1"/>
        <c:lblAlgn val="ctr"/>
        <c:lblOffset val="100"/>
        <c:noMultiLvlLbl val="1"/>
      </c:catAx>
      <c:valAx>
        <c:axId val="209227712"/>
        <c:scaling>
          <c:orientation val="minMax"/>
          <c:min val="0.4"/>
        </c:scaling>
        <c:delete val="0"/>
        <c:axPos val="l"/>
        <c:majorGridlines>
          <c:spPr>
            <a:ln w="9360">
              <a:solidFill>
                <a:srgbClr val="878787"/>
              </a:solidFill>
              <a:round/>
            </a:ln>
          </c:spPr>
        </c:majorGridlines>
        <c:numFmt formatCode="0.000_);[Red]\(0.000\)" sourceLinked="0"/>
        <c:majorTickMark val="out"/>
        <c:minorTickMark val="none"/>
        <c:tickLblPos val="nextTo"/>
        <c:spPr>
          <a:ln w="9360">
            <a:solidFill>
              <a:srgbClr val="878787"/>
            </a:solidFill>
            <a:round/>
          </a:ln>
        </c:spPr>
        <c:txPr>
          <a:bodyPr/>
          <a:lstStyle/>
          <a:p>
            <a:pPr>
              <a:defRPr sz="1200" b="1" strike="noStrike" spc="-1">
                <a:solidFill>
                  <a:schemeClr val="tx1"/>
                </a:solidFill>
                <a:uFill>
                  <a:solidFill>
                    <a:srgbClr val="FFFFFF"/>
                  </a:solidFill>
                </a:uFill>
                <a:latin typeface="Calibri"/>
              </a:defRPr>
            </a:pPr>
            <a:endParaRPr lang="ja-JP"/>
          </a:p>
        </c:txPr>
        <c:crossAx val="224593920"/>
        <c:crosses val="autoZero"/>
        <c:crossBetween val="midCat"/>
      </c:valAx>
      <c:spPr>
        <a:noFill/>
        <a:ln>
          <a:noFill/>
        </a:ln>
      </c:spPr>
    </c:plotArea>
    <c:plotVisOnly val="1"/>
    <c:dispBlanksAs val="gap"/>
    <c:showDLblsOverMax val="1"/>
  </c:chart>
  <c:spPr>
    <a:noFill/>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83755021264605E-2"/>
          <c:y val="3.0238095238095238E-2"/>
          <c:w val="0.79273497138510918"/>
          <c:h val="0.86849841269841266"/>
        </c:manualLayout>
      </c:layout>
      <c:lineChart>
        <c:grouping val="standard"/>
        <c:varyColors val="0"/>
        <c:ser>
          <c:idx val="2"/>
          <c:order val="0"/>
          <c:tx>
            <c:strRef>
              <c:f>'20170110'!$AJ$65</c:f>
              <c:strCache>
                <c:ptCount val="1"/>
                <c:pt idx="0">
                  <c:v>L_neck</c:v>
                </c:pt>
              </c:strCache>
            </c:strRef>
          </c:tx>
          <c:spPr>
            <a:ln w="28440">
              <a:solidFill>
                <a:schemeClr val="accent6">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'20170110'!$AJ$66:$AJ$70</c:f>
              <c:numCache>
                <c:formatCode>0.000_);[Red]\(0.000\)</c:formatCode>
                <c:ptCount val="5"/>
                <c:pt idx="0">
                  <c:v>61.522727272727273</c:v>
                </c:pt>
                <c:pt idx="1">
                  <c:v>62.840909090909093</c:v>
                </c:pt>
                <c:pt idx="2">
                  <c:v>62.511363636363633</c:v>
                </c:pt>
                <c:pt idx="3">
                  <c:v>63.840909090909093</c:v>
                </c:pt>
                <c:pt idx="4">
                  <c:v>63.954545454545453</c:v>
                </c:pt>
              </c:numCache>
            </c:numRef>
          </c:val>
          <c:smooth val="0"/>
        </c:ser>
        <c:ser>
          <c:idx val="6"/>
          <c:order val="1"/>
          <c:tx>
            <c:strRef>
              <c:f>'20170110'!$AL$65</c:f>
              <c:strCache>
                <c:ptCount val="1"/>
                <c:pt idx="0">
                  <c:v>L_hip</c:v>
                </c:pt>
              </c:strCache>
            </c:strRef>
          </c:tx>
          <c:spPr>
            <a:ln w="28440">
              <a:solidFill>
                <a:schemeClr val="accent2">
                  <a:lumMod val="60000"/>
                  <a:lumOff val="40000"/>
                </a:schemeClr>
              </a:solidFill>
              <a:round/>
            </a:ln>
          </c:spPr>
          <c:marker>
            <c:symbol val="none"/>
          </c:marker>
          <c:dLbls>
            <c:dLbl>
              <c:idx val="1"/>
              <c:delete val="1"/>
            </c:dLbl>
            <c:dLbl>
              <c:idx val="2"/>
              <c:delete val="1"/>
            </c:dLbl>
            <c:dLbl>
              <c:idx val="3"/>
              <c:delete val="1"/>
            </c:dLbl>
            <c:numFmt formatCode="#,##0.0_);[Red]\(#,##0.0\)" sourceLinked="0"/>
            <c:dLblPos val="r"/>
            <c:showLegendKey val="0"/>
            <c:showVal val="1"/>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'20170110'!$AL$66:$AL$70</c:f>
              <c:numCache>
                <c:formatCode>0.000_);[Red]\(0.000\)</c:formatCode>
                <c:ptCount val="5"/>
                <c:pt idx="0">
                  <c:v>68.477272727272734</c:v>
                </c:pt>
                <c:pt idx="1">
                  <c:v>71.13636363636364</c:v>
                </c:pt>
                <c:pt idx="2">
                  <c:v>72.625</c:v>
                </c:pt>
                <c:pt idx="3">
                  <c:v>72.954545454545453</c:v>
                </c:pt>
                <c:pt idx="4">
                  <c:v>72.95348837209302</c:v>
                </c:pt>
              </c:numCache>
            </c:numRef>
          </c:val>
          <c:smooth val="0"/>
        </c:ser>
        <c:dLbls>
          <c:showLegendKey val="0"/>
          <c:showVal val="0"/>
          <c:showCatName val="0"/>
          <c:showSerName val="0"/>
          <c:showPercent val="0"/>
          <c:showBubbleSize val="0"/>
        </c:dLbls>
        <c:hiLowLines>
          <c:spPr>
            <a:ln>
              <a:noFill/>
            </a:ln>
          </c:spPr>
        </c:hiLowLines>
        <c:marker val="1"/>
        <c:smooth val="0"/>
        <c:axId val="234343424"/>
        <c:axId val="225751552"/>
      </c:lineChart>
      <c:catAx>
        <c:axId val="234343424"/>
        <c:scaling>
          <c:orientation val="minMax"/>
        </c:scaling>
        <c:delete val="0"/>
        <c:axPos val="b"/>
        <c:numFmt formatCode="General" sourceLinked="1"/>
        <c:majorTickMark val="out"/>
        <c:minorTickMark val="none"/>
        <c:tickLblPos val="nextTo"/>
        <c:spPr>
          <a:ln w="9360">
            <a:solidFill>
              <a:srgbClr val="878787"/>
            </a:solidFill>
            <a:round/>
          </a:ln>
        </c:spPr>
        <c:crossAx val="225751552"/>
        <c:crosses val="autoZero"/>
        <c:auto val="1"/>
        <c:lblAlgn val="ctr"/>
        <c:lblOffset val="100"/>
        <c:noMultiLvlLbl val="1"/>
      </c:catAx>
      <c:valAx>
        <c:axId val="225751552"/>
        <c:scaling>
          <c:orientation val="minMax"/>
          <c:min val="60"/>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b="1">
                <a:latin typeface="+mj-ea"/>
                <a:ea typeface="+mj-ea"/>
              </a:defRPr>
            </a:pPr>
            <a:endParaRPr lang="ja-JP"/>
          </a:p>
        </c:txPr>
        <c:crossAx val="234343424"/>
        <c:crosses val="autoZero"/>
        <c:crossBetween val="between"/>
      </c:valAx>
      <c:spPr>
        <a:noFill/>
        <a:ln>
          <a:noFill/>
        </a:ln>
      </c:spPr>
    </c:plotArea>
    <c:plotVisOnly val="1"/>
    <c:dispBlanksAs val="gap"/>
    <c:showDLblsOverMax val="1"/>
  </c:chart>
  <c:spPr>
    <a:noFill/>
    <a:ln>
      <a:noFill/>
    </a:ln>
  </c:spPr>
  <c:txPr>
    <a:bodyPr/>
    <a:lstStyle/>
    <a:p>
      <a:pPr>
        <a:defRPr>
          <a:solidFill>
            <a:schemeClr val="tx1"/>
          </a:solidFill>
        </a:defRPr>
      </a:pPr>
      <a:endParaRPr lang="ja-JP"/>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83755021264605E-2"/>
          <c:y val="1.5312507426910711E-2"/>
          <c:w val="0.85457937147637741"/>
          <c:h val="0.92205427501468407"/>
        </c:manualLayout>
      </c:layout>
      <c:lineChart>
        <c:grouping val="standard"/>
        <c:varyColors val="0"/>
        <c:ser>
          <c:idx val="1"/>
          <c:order val="0"/>
          <c:tx>
            <c:strRef>
              <c:f>'20170110'!$AG$65</c:f>
              <c:strCache>
                <c:ptCount val="1"/>
                <c:pt idx="0">
                  <c:v>R_neck</c:v>
                </c:pt>
              </c:strCache>
            </c:strRef>
          </c:tx>
          <c:spPr>
            <a:ln w="28440">
              <a:solidFill>
                <a:schemeClr val="accent5">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'20170110'!$AG$66:$AG$70</c:f>
              <c:numCache>
                <c:formatCode>General</c:formatCode>
                <c:ptCount val="5"/>
                <c:pt idx="0">
                  <c:v>62.651162790697676</c:v>
                </c:pt>
                <c:pt idx="1">
                  <c:v>63.976190476190474</c:v>
                </c:pt>
                <c:pt idx="2">
                  <c:v>64.569767441860463</c:v>
                </c:pt>
                <c:pt idx="3" formatCode="0.000_);[Red]\(0.000\)">
                  <c:v>66.534883720930239</c:v>
                </c:pt>
                <c:pt idx="4">
                  <c:v>67.302325581395351</c:v>
                </c:pt>
              </c:numCache>
            </c:numRef>
          </c:val>
          <c:smooth val="0"/>
        </c:ser>
        <c:ser>
          <c:idx val="3"/>
          <c:order val="1"/>
          <c:tx>
            <c:strRef>
              <c:f>'20170110'!$AH$65</c:f>
              <c:strCache>
                <c:ptCount val="1"/>
                <c:pt idx="0">
                  <c:v>R_toro</c:v>
                </c:pt>
              </c:strCache>
            </c:strRef>
          </c:tx>
          <c:spPr>
            <a:ln w="28440">
              <a:solidFill>
                <a:schemeClr val="tx1"/>
              </a:solidFill>
              <a:round/>
            </a:ln>
          </c:spPr>
          <c:marker>
            <c:symbol val="none"/>
          </c:marker>
          <c:dLbls>
            <c:numFmt formatCode="#,##0.0_);[Red]\(#,##0.0\)" sourceLinked="0"/>
            <c:dLblPos val="r"/>
            <c:showLegendKey val="0"/>
            <c:showVal val="1"/>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'20170110'!$AH$66:$AH$70</c:f>
              <c:numCache>
                <c:formatCode>0.000_);[Red]\(0.000\)</c:formatCode>
                <c:ptCount val="5"/>
                <c:pt idx="0">
                  <c:v>67.162790697674424</c:v>
                </c:pt>
                <c:pt idx="1">
                  <c:v>70.714285714285708</c:v>
                </c:pt>
                <c:pt idx="2">
                  <c:v>71.29069767441861</c:v>
                </c:pt>
                <c:pt idx="3">
                  <c:v>70.95348837209302</c:v>
                </c:pt>
                <c:pt idx="4">
                  <c:v>69.837209302325576</c:v>
                </c:pt>
              </c:numCache>
            </c:numRef>
          </c:val>
          <c:smooth val="0"/>
        </c:ser>
        <c:ser>
          <c:idx val="5"/>
          <c:order val="2"/>
          <c:tx>
            <c:strRef>
              <c:f>'20170110'!$AI$65</c:f>
              <c:strCache>
                <c:ptCount val="1"/>
                <c:pt idx="0">
                  <c:v>R_hip</c:v>
                </c:pt>
              </c:strCache>
            </c:strRef>
          </c:tx>
          <c:spPr>
            <a:ln w="28440">
              <a:solidFill>
                <a:schemeClr val="accent3">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'20170110'!$AI$66:$AI$70</c:f>
              <c:numCache>
                <c:formatCode>General</c:formatCode>
                <c:ptCount val="5"/>
                <c:pt idx="0">
                  <c:v>68.674418604651166</c:v>
                </c:pt>
                <c:pt idx="1">
                  <c:v>71.558139534883722</c:v>
                </c:pt>
                <c:pt idx="2">
                  <c:v>71.662790697674424</c:v>
                </c:pt>
                <c:pt idx="3">
                  <c:v>71.558139534883722</c:v>
                </c:pt>
                <c:pt idx="4">
                  <c:v>70.930232558139537</c:v>
                </c:pt>
              </c:numCache>
            </c:numRef>
          </c:val>
          <c:smooth val="0"/>
        </c:ser>
        <c:dLbls>
          <c:showLegendKey val="0"/>
          <c:showVal val="0"/>
          <c:showCatName val="0"/>
          <c:showSerName val="0"/>
          <c:showPercent val="0"/>
          <c:showBubbleSize val="0"/>
        </c:dLbls>
        <c:hiLowLines>
          <c:spPr>
            <a:ln>
              <a:noFill/>
            </a:ln>
          </c:spPr>
        </c:hiLowLines>
        <c:marker val="1"/>
        <c:smooth val="0"/>
        <c:axId val="225445376"/>
        <c:axId val="225753856"/>
      </c:lineChart>
      <c:catAx>
        <c:axId val="225445376"/>
        <c:scaling>
          <c:orientation val="minMax"/>
        </c:scaling>
        <c:delete val="0"/>
        <c:axPos val="b"/>
        <c:numFmt formatCode="General" sourceLinked="1"/>
        <c:majorTickMark val="out"/>
        <c:minorTickMark val="none"/>
        <c:tickLblPos val="nextTo"/>
        <c:spPr>
          <a:ln w="9360">
            <a:solidFill>
              <a:srgbClr val="878787"/>
            </a:solidFill>
            <a:round/>
          </a:ln>
        </c:spPr>
        <c:crossAx val="225753856"/>
        <c:crosses val="autoZero"/>
        <c:auto val="1"/>
        <c:lblAlgn val="ctr"/>
        <c:lblOffset val="100"/>
        <c:noMultiLvlLbl val="1"/>
      </c:catAx>
      <c:valAx>
        <c:axId val="225753856"/>
        <c:scaling>
          <c:orientation val="minMax"/>
          <c:max val="80"/>
          <c:min val="60"/>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crossAx val="225445376"/>
        <c:crosses val="autoZero"/>
        <c:crossBetween val="between"/>
        <c:majorUnit val="5"/>
      </c:valAx>
      <c:spPr>
        <a:noFill/>
        <a:ln>
          <a:noFill/>
        </a:ln>
      </c:spPr>
    </c:plotArea>
    <c:plotVisOnly val="1"/>
    <c:dispBlanksAs val="gap"/>
    <c:showDLblsOverMax val="1"/>
  </c:chart>
  <c:spPr>
    <a:noFill/>
    <a:ln>
      <a:noFill/>
    </a:ln>
  </c:spPr>
  <c:txPr>
    <a:bodyPr/>
    <a:lstStyle/>
    <a:p>
      <a:pPr>
        <a:defRPr b="1"/>
      </a:pPr>
      <a:endParaRPr lang="ja-JP"/>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83755021264605E-2"/>
          <c:y val="1.5312507426910711E-2"/>
          <c:w val="0.85457937147637741"/>
          <c:h val="0.92205427501468407"/>
        </c:manualLayout>
      </c:layout>
      <c:lineChart>
        <c:grouping val="standard"/>
        <c:varyColors val="0"/>
        <c:ser>
          <c:idx val="2"/>
          <c:order val="0"/>
          <c:tx>
            <c:strRef>
              <c:f>'20170110'!$AJ$65</c:f>
              <c:strCache>
                <c:ptCount val="1"/>
                <c:pt idx="0">
                  <c:v>L_neck</c:v>
                </c:pt>
              </c:strCache>
            </c:strRef>
          </c:tx>
          <c:spPr>
            <a:ln w="28440">
              <a:solidFill>
                <a:schemeClr val="accent6">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'20170110'!$AJ$66:$AJ$70</c:f>
              <c:numCache>
                <c:formatCode>0.000_);[Red]\(0.000\)</c:formatCode>
                <c:ptCount val="5"/>
                <c:pt idx="0">
                  <c:v>61.522727272727273</c:v>
                </c:pt>
                <c:pt idx="1">
                  <c:v>62.840909090909093</c:v>
                </c:pt>
                <c:pt idx="2">
                  <c:v>62.511363636363633</c:v>
                </c:pt>
                <c:pt idx="3">
                  <c:v>63.840909090909093</c:v>
                </c:pt>
                <c:pt idx="4">
                  <c:v>63.954545454545453</c:v>
                </c:pt>
              </c:numCache>
            </c:numRef>
          </c:val>
          <c:smooth val="0"/>
        </c:ser>
        <c:ser>
          <c:idx val="4"/>
          <c:order val="1"/>
          <c:tx>
            <c:strRef>
              <c:f>'20170110'!$AK$65</c:f>
              <c:strCache>
                <c:ptCount val="1"/>
                <c:pt idx="0">
                  <c:v>L_toro</c:v>
                </c:pt>
              </c:strCache>
            </c:strRef>
          </c:tx>
          <c:spPr>
            <a:ln w="28440">
              <a:solidFill>
                <a:schemeClr val="tx1"/>
              </a:solidFill>
              <a:round/>
            </a:ln>
          </c:spPr>
          <c:marker>
            <c:symbol val="none"/>
          </c:marker>
          <c:dLbls>
            <c:numFmt formatCode="#,##0.0_);[Red]\(#,##0.0\)" sourceLinked="0"/>
            <c:dLblPos val="r"/>
            <c:showLegendKey val="0"/>
            <c:showVal val="1"/>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'20170110'!$AK$66:$AK$70</c:f>
              <c:numCache>
                <c:formatCode>General</c:formatCode>
                <c:ptCount val="5"/>
                <c:pt idx="0">
                  <c:v>67.090909090909093</c:v>
                </c:pt>
                <c:pt idx="1">
                  <c:v>70.409090909090907</c:v>
                </c:pt>
                <c:pt idx="2">
                  <c:v>73.36363636363636</c:v>
                </c:pt>
                <c:pt idx="3">
                  <c:v>74.295454545454547</c:v>
                </c:pt>
                <c:pt idx="4">
                  <c:v>73.13636363636364</c:v>
                </c:pt>
              </c:numCache>
            </c:numRef>
          </c:val>
          <c:smooth val="0"/>
        </c:ser>
        <c:ser>
          <c:idx val="6"/>
          <c:order val="2"/>
          <c:tx>
            <c:strRef>
              <c:f>'20170110'!$AL$65</c:f>
              <c:strCache>
                <c:ptCount val="1"/>
                <c:pt idx="0">
                  <c:v>L_hip</c:v>
                </c:pt>
              </c:strCache>
            </c:strRef>
          </c:tx>
          <c:spPr>
            <a:ln w="28440">
              <a:solidFill>
                <a:schemeClr val="accent2">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'20170110'!$AL$66:$AL$70</c:f>
              <c:numCache>
                <c:formatCode>0.000_);[Red]\(0.000\)</c:formatCode>
                <c:ptCount val="5"/>
                <c:pt idx="0">
                  <c:v>68.477272727272734</c:v>
                </c:pt>
                <c:pt idx="1">
                  <c:v>71.13636363636364</c:v>
                </c:pt>
                <c:pt idx="2">
                  <c:v>72.625</c:v>
                </c:pt>
                <c:pt idx="3">
                  <c:v>72.954545454545453</c:v>
                </c:pt>
                <c:pt idx="4">
                  <c:v>72.95348837209302</c:v>
                </c:pt>
              </c:numCache>
            </c:numRef>
          </c:val>
          <c:smooth val="0"/>
        </c:ser>
        <c:dLbls>
          <c:showLegendKey val="0"/>
          <c:showVal val="0"/>
          <c:showCatName val="0"/>
          <c:showSerName val="0"/>
          <c:showPercent val="0"/>
          <c:showBubbleSize val="0"/>
        </c:dLbls>
        <c:hiLowLines>
          <c:spPr>
            <a:ln>
              <a:noFill/>
            </a:ln>
          </c:spPr>
        </c:hiLowLines>
        <c:marker val="1"/>
        <c:smooth val="0"/>
        <c:axId val="225445888"/>
        <c:axId val="190440000"/>
      </c:lineChart>
      <c:catAx>
        <c:axId val="225445888"/>
        <c:scaling>
          <c:orientation val="minMax"/>
        </c:scaling>
        <c:delete val="0"/>
        <c:axPos val="b"/>
        <c:numFmt formatCode="General" sourceLinked="1"/>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Calibri"/>
              </a:defRPr>
            </a:pPr>
            <a:endParaRPr lang="ja-JP"/>
          </a:p>
        </c:txPr>
        <c:crossAx val="190440000"/>
        <c:crosses val="autoZero"/>
        <c:auto val="1"/>
        <c:lblAlgn val="ctr"/>
        <c:lblOffset val="100"/>
        <c:noMultiLvlLbl val="1"/>
      </c:catAx>
      <c:valAx>
        <c:axId val="190440000"/>
        <c:scaling>
          <c:orientation val="minMax"/>
          <c:max val="80"/>
          <c:min val="60"/>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mn-ea"/>
                <a:ea typeface="+mn-ea"/>
              </a:defRPr>
            </a:pPr>
            <a:endParaRPr lang="ja-JP"/>
          </a:p>
        </c:txPr>
        <c:crossAx val="225445888"/>
        <c:crosses val="autoZero"/>
        <c:crossBetween val="between"/>
        <c:majorUnit val="5"/>
        <c:minorUnit val="0.4"/>
      </c:valAx>
      <c:spPr>
        <a:noFill/>
        <a:ln>
          <a:noFill/>
        </a:ln>
      </c:spPr>
    </c:plotArea>
    <c:plotVisOnly val="1"/>
    <c:dispBlanksAs val="gap"/>
    <c:showDLblsOverMax val="1"/>
  </c:chart>
  <c:spPr>
    <a:noFill/>
    <a:ln>
      <a:noFill/>
    </a:ln>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lineChart>
        <c:grouping val="standard"/>
        <c:varyColors val="0"/>
        <c:ser>
          <c:idx val="8"/>
          <c:order val="0"/>
          <c:tx>
            <c:strRef>
              <c:f>'20170110'!$AM$51</c:f>
              <c:strCache>
                <c:ptCount val="1"/>
                <c:pt idx="0">
                  <c:v>PINP</c:v>
                </c:pt>
              </c:strCache>
            </c:strRef>
          </c:tx>
          <c:spPr>
            <a:ln>
              <a:solidFill>
                <a:srgbClr val="FFFF00"/>
              </a:solidFill>
            </a:ln>
          </c:spPr>
          <c:marker>
            <c:symbol val="none"/>
          </c:marker>
          <c:dLbls>
            <c:dLbl>
              <c:idx val="1"/>
              <c:layout>
                <c:manualLayout>
                  <c:x val="-1.6666666666666666E-2"/>
                  <c:y val="-3.7945193098456571E-2"/>
                </c:manualLayout>
              </c:layout>
              <c:showLegendKey val="0"/>
              <c:showVal val="1"/>
              <c:showCatName val="0"/>
              <c:showSerName val="0"/>
              <c:showPercent val="0"/>
              <c:showBubbleSize val="0"/>
            </c:dLbl>
            <c:dLbl>
              <c:idx val="2"/>
              <c:layout>
                <c:manualLayout>
                  <c:x val="-1.6666666666666666E-2"/>
                  <c:y val="2.2134695974099668E-2"/>
                </c:manualLayout>
              </c:layout>
              <c:showLegendKey val="0"/>
              <c:showVal val="1"/>
              <c:showCatName val="0"/>
              <c:showSerName val="0"/>
              <c:showPercent val="0"/>
              <c:showBubbleSize val="0"/>
            </c:dLbl>
            <c:dLbl>
              <c:idx val="3"/>
              <c:layout>
                <c:manualLayout>
                  <c:x val="-1.6666666666666566E-2"/>
                  <c:y val="-2.845889482384243E-2"/>
                </c:manualLayout>
              </c:layout>
              <c:showLegendKey val="0"/>
              <c:showVal val="1"/>
              <c:showCatName val="0"/>
              <c:showSerName val="0"/>
              <c:showPercent val="0"/>
              <c:showBubbleSize val="0"/>
            </c:dLbl>
            <c:numFmt formatCode="#,##0.00_);[Red]\(#,##0.00\)" sourceLinked="0"/>
            <c:showLegendKey val="0"/>
            <c:showVal val="1"/>
            <c:showCatName val="0"/>
            <c:showSerName val="0"/>
            <c:showPercent val="0"/>
            <c:showBubbleSize val="0"/>
            <c:showLeaderLines val="0"/>
          </c:dLbls>
          <c:errBars>
            <c:errDir val="y"/>
            <c:errBarType val="both"/>
            <c:errValType val="cust"/>
            <c:noEndCap val="0"/>
            <c:plus>
              <c:numRef>
                <c:f>'20170110'!$AM$58:$AM$62</c:f>
                <c:numCache>
                  <c:formatCode>General</c:formatCode>
                  <c:ptCount val="5"/>
                  <c:pt idx="0">
                    <c:v>35.285899957383378</c:v>
                  </c:pt>
                  <c:pt idx="1">
                    <c:v>17.556656224286492</c:v>
                  </c:pt>
                  <c:pt idx="2">
                    <c:v>12.923277113720998</c:v>
                  </c:pt>
                  <c:pt idx="3">
                    <c:v>19.349836634395071</c:v>
                  </c:pt>
                  <c:pt idx="4">
                    <c:v>11.809584724198585</c:v>
                  </c:pt>
                </c:numCache>
              </c:numRef>
            </c:plus>
            <c:minus>
              <c:numRef>
                <c:f>'20170110'!$AM$58:$AM$62</c:f>
                <c:numCache>
                  <c:formatCode>General</c:formatCode>
                  <c:ptCount val="5"/>
                  <c:pt idx="0">
                    <c:v>35.285899957383378</c:v>
                  </c:pt>
                  <c:pt idx="1">
                    <c:v>17.556656224286492</c:v>
                  </c:pt>
                  <c:pt idx="2">
                    <c:v>12.923277113720998</c:v>
                  </c:pt>
                  <c:pt idx="3">
                    <c:v>19.349836634395071</c:v>
                  </c:pt>
                  <c:pt idx="4">
                    <c:v>11.809584724198585</c:v>
                  </c:pt>
                </c:numCache>
              </c:numRef>
            </c:minus>
          </c:errBars>
          <c:cat>
            <c:numRef>
              <c:f>'20170110'!$AE$52:$AE$56</c:f>
              <c:numCache>
                <c:formatCode>General</c:formatCode>
                <c:ptCount val="5"/>
                <c:pt idx="0">
                  <c:v>0</c:v>
                </c:pt>
                <c:pt idx="1">
                  <c:v>6</c:v>
                </c:pt>
                <c:pt idx="2">
                  <c:v>12</c:v>
                </c:pt>
                <c:pt idx="3">
                  <c:v>18</c:v>
                </c:pt>
                <c:pt idx="4">
                  <c:v>24</c:v>
                </c:pt>
              </c:numCache>
            </c:numRef>
          </c:cat>
          <c:val>
            <c:numRef>
              <c:f>'20170110'!$AM$52:$AM$56</c:f>
              <c:numCache>
                <c:formatCode>0.000_);[Red]\(0.000\)</c:formatCode>
                <c:ptCount val="5"/>
                <c:pt idx="0">
                  <c:v>70.864444444444459</c:v>
                </c:pt>
                <c:pt idx="1">
                  <c:v>24.176666666666669</c:v>
                </c:pt>
                <c:pt idx="2">
                  <c:v>23.184444444444438</c:v>
                </c:pt>
                <c:pt idx="3">
                  <c:v>28.593333333333341</c:v>
                </c:pt>
                <c:pt idx="4">
                  <c:v>24.064444444444447</c:v>
                </c:pt>
              </c:numCache>
            </c:numRef>
          </c:val>
          <c:smooth val="0"/>
        </c:ser>
        <c:dLbls>
          <c:showLegendKey val="0"/>
          <c:showVal val="0"/>
          <c:showCatName val="0"/>
          <c:showSerName val="0"/>
          <c:showPercent val="0"/>
          <c:showBubbleSize val="0"/>
        </c:dLbls>
        <c:marker val="1"/>
        <c:smooth val="0"/>
        <c:axId val="225674752"/>
        <c:axId val="190442304"/>
      </c:lineChart>
      <c:catAx>
        <c:axId val="225674752"/>
        <c:scaling>
          <c:orientation val="minMax"/>
        </c:scaling>
        <c:delete val="0"/>
        <c:axPos val="b"/>
        <c:numFmt formatCode="General" sourceLinked="1"/>
        <c:majorTickMark val="out"/>
        <c:minorTickMark val="none"/>
        <c:tickLblPos val="nextTo"/>
        <c:txPr>
          <a:bodyPr/>
          <a:lstStyle/>
          <a:p>
            <a:pPr>
              <a:defRPr sz="1050" b="1"/>
            </a:pPr>
            <a:endParaRPr lang="ja-JP"/>
          </a:p>
        </c:txPr>
        <c:crossAx val="190442304"/>
        <c:crosses val="autoZero"/>
        <c:auto val="1"/>
        <c:lblAlgn val="ctr"/>
        <c:lblOffset val="100"/>
        <c:noMultiLvlLbl val="0"/>
      </c:catAx>
      <c:valAx>
        <c:axId val="190442304"/>
        <c:scaling>
          <c:orientation val="minMax"/>
        </c:scaling>
        <c:delete val="0"/>
        <c:axPos val="l"/>
        <c:majorGridlines/>
        <c:numFmt formatCode="#,##0_);[Red]\(#,##0\)" sourceLinked="0"/>
        <c:majorTickMark val="out"/>
        <c:minorTickMark val="none"/>
        <c:tickLblPos val="nextTo"/>
        <c:txPr>
          <a:bodyPr/>
          <a:lstStyle/>
          <a:p>
            <a:pPr>
              <a:defRPr sz="1050" b="1"/>
            </a:pPr>
            <a:endParaRPr lang="ja-JP"/>
          </a:p>
        </c:txPr>
        <c:crossAx val="225674752"/>
        <c:crosses val="autoZero"/>
        <c:crossBetween val="between"/>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lineChart>
        <c:grouping val="standard"/>
        <c:varyColors val="0"/>
        <c:ser>
          <c:idx val="9"/>
          <c:order val="0"/>
          <c:tx>
            <c:strRef>
              <c:f>'20170110'!$AN$51</c:f>
              <c:strCache>
                <c:ptCount val="1"/>
                <c:pt idx="0">
                  <c:v>TRACP</c:v>
                </c:pt>
              </c:strCache>
            </c:strRef>
          </c:tx>
          <c:spPr>
            <a:ln>
              <a:solidFill>
                <a:srgbClr val="FF0000"/>
              </a:solidFill>
            </a:ln>
          </c:spPr>
          <c:marker>
            <c:symbol val="none"/>
          </c:marker>
          <c:dLbls>
            <c:dLbl>
              <c:idx val="1"/>
              <c:layout>
                <c:manualLayout>
                  <c:x val="-1.9444444444444445E-2"/>
                  <c:y val="2.2134695974099668E-2"/>
                </c:manualLayout>
              </c:layout>
              <c:showLegendKey val="0"/>
              <c:showVal val="1"/>
              <c:showCatName val="0"/>
              <c:showSerName val="0"/>
              <c:showPercent val="0"/>
              <c:showBubbleSize val="0"/>
            </c:dLbl>
            <c:dLbl>
              <c:idx val="2"/>
              <c:layout>
                <c:manualLayout>
                  <c:x val="-1.9444444444444445E-2"/>
                  <c:y val="1.5810497124356789E-2"/>
                </c:manualLayout>
              </c:layout>
              <c:showLegendKey val="0"/>
              <c:showVal val="1"/>
              <c:showCatName val="0"/>
              <c:showSerName val="0"/>
              <c:showPercent val="0"/>
              <c:showBubbleSize val="0"/>
            </c:dLbl>
            <c:dLbl>
              <c:idx val="3"/>
              <c:layout>
                <c:manualLayout>
                  <c:x val="-1.9444444444444344E-2"/>
                  <c:y val="4.7431491373070712E-2"/>
                </c:manualLayout>
              </c:layout>
              <c:showLegendKey val="0"/>
              <c:showVal val="1"/>
              <c:showCatName val="0"/>
              <c:showSerName val="0"/>
              <c:showPercent val="0"/>
              <c:showBubbleSize val="0"/>
            </c:dLbl>
            <c:dLbl>
              <c:idx val="4"/>
              <c:layout>
                <c:manualLayout>
                  <c:x val="-2.7777777777777779E-3"/>
                  <c:y val="-1.264839769948564E-2"/>
                </c:manualLayout>
              </c:layout>
              <c:showLegendKey val="0"/>
              <c:showVal val="1"/>
              <c:showCatName val="0"/>
              <c:showSerName val="0"/>
              <c:showPercent val="0"/>
              <c:showBubbleSize val="0"/>
            </c:dLbl>
            <c:numFmt formatCode="#,##0.0_);[Red]\(#,##0.0\)" sourceLinked="0"/>
            <c:showLegendKey val="0"/>
            <c:showVal val="1"/>
            <c:showCatName val="0"/>
            <c:showSerName val="0"/>
            <c:showPercent val="0"/>
            <c:showBubbleSize val="0"/>
            <c:showLeaderLines val="0"/>
          </c:dLbls>
          <c:errBars>
            <c:errDir val="y"/>
            <c:errBarType val="both"/>
            <c:errValType val="cust"/>
            <c:noEndCap val="0"/>
            <c:plus>
              <c:numRef>
                <c:f>'20170110'!$AN$58:$AN$62</c:f>
                <c:numCache>
                  <c:formatCode>General</c:formatCode>
                  <c:ptCount val="5"/>
                  <c:pt idx="0">
                    <c:v>147.84580890196563</c:v>
                  </c:pt>
                  <c:pt idx="1">
                    <c:v>125.70043558465834</c:v>
                  </c:pt>
                  <c:pt idx="2">
                    <c:v>123.74127528790279</c:v>
                  </c:pt>
                  <c:pt idx="3">
                    <c:v>102.75154259753398</c:v>
                  </c:pt>
                  <c:pt idx="4">
                    <c:v>119.28582956832076</c:v>
                  </c:pt>
                </c:numCache>
              </c:numRef>
            </c:plus>
            <c:minus>
              <c:numRef>
                <c:f>'20170110'!$AN$58:$AN$62</c:f>
                <c:numCache>
                  <c:formatCode>General</c:formatCode>
                  <c:ptCount val="5"/>
                  <c:pt idx="0">
                    <c:v>147.84580890196563</c:v>
                  </c:pt>
                  <c:pt idx="1">
                    <c:v>125.70043558465834</c:v>
                  </c:pt>
                  <c:pt idx="2">
                    <c:v>123.74127528790279</c:v>
                  </c:pt>
                  <c:pt idx="3">
                    <c:v>102.75154259753398</c:v>
                  </c:pt>
                  <c:pt idx="4">
                    <c:v>119.28582956832076</c:v>
                  </c:pt>
                </c:numCache>
              </c:numRef>
            </c:minus>
          </c:errBars>
          <c:cat>
            <c:numRef>
              <c:f>'20170110'!$AE$52:$AE$56</c:f>
              <c:numCache>
                <c:formatCode>General</c:formatCode>
                <c:ptCount val="5"/>
                <c:pt idx="0">
                  <c:v>0</c:v>
                </c:pt>
                <c:pt idx="1">
                  <c:v>6</c:v>
                </c:pt>
                <c:pt idx="2">
                  <c:v>12</c:v>
                </c:pt>
                <c:pt idx="3">
                  <c:v>18</c:v>
                </c:pt>
                <c:pt idx="4">
                  <c:v>24</c:v>
                </c:pt>
              </c:numCache>
            </c:numRef>
          </c:cat>
          <c:val>
            <c:numRef>
              <c:f>'20170110'!$AN$52:$AN$56</c:f>
              <c:numCache>
                <c:formatCode>0.000_);[Red]\(0.000\)</c:formatCode>
                <c:ptCount val="5"/>
                <c:pt idx="0">
                  <c:v>368.51111111111112</c:v>
                </c:pt>
                <c:pt idx="1">
                  <c:v>198.02222222222221</c:v>
                </c:pt>
                <c:pt idx="2">
                  <c:v>193.3111111111111</c:v>
                </c:pt>
                <c:pt idx="3">
                  <c:v>216.37777777777777</c:v>
                </c:pt>
                <c:pt idx="4">
                  <c:v>209.95555555555555</c:v>
                </c:pt>
              </c:numCache>
            </c:numRef>
          </c:val>
          <c:smooth val="0"/>
        </c:ser>
        <c:dLbls>
          <c:showLegendKey val="0"/>
          <c:showVal val="0"/>
          <c:showCatName val="0"/>
          <c:showSerName val="0"/>
          <c:showPercent val="0"/>
          <c:showBubbleSize val="0"/>
        </c:dLbls>
        <c:marker val="1"/>
        <c:smooth val="0"/>
        <c:axId val="225676288"/>
        <c:axId val="190444032"/>
      </c:lineChart>
      <c:catAx>
        <c:axId val="225676288"/>
        <c:scaling>
          <c:orientation val="minMax"/>
        </c:scaling>
        <c:delete val="0"/>
        <c:axPos val="b"/>
        <c:numFmt formatCode="General" sourceLinked="1"/>
        <c:majorTickMark val="out"/>
        <c:minorTickMark val="none"/>
        <c:tickLblPos val="nextTo"/>
        <c:txPr>
          <a:bodyPr/>
          <a:lstStyle/>
          <a:p>
            <a:pPr>
              <a:defRPr sz="1050" b="1"/>
            </a:pPr>
            <a:endParaRPr lang="ja-JP"/>
          </a:p>
        </c:txPr>
        <c:crossAx val="190444032"/>
        <c:crosses val="autoZero"/>
        <c:auto val="1"/>
        <c:lblAlgn val="ctr"/>
        <c:lblOffset val="100"/>
        <c:noMultiLvlLbl val="0"/>
      </c:catAx>
      <c:valAx>
        <c:axId val="190444032"/>
        <c:scaling>
          <c:orientation val="minMax"/>
        </c:scaling>
        <c:delete val="0"/>
        <c:axPos val="l"/>
        <c:majorGridlines/>
        <c:numFmt formatCode="#,##0_);[Red]\(#,##0\)" sourceLinked="0"/>
        <c:majorTickMark val="out"/>
        <c:minorTickMark val="none"/>
        <c:tickLblPos val="nextTo"/>
        <c:txPr>
          <a:bodyPr/>
          <a:lstStyle/>
          <a:p>
            <a:pPr>
              <a:defRPr sz="1050" b="1"/>
            </a:pPr>
            <a:endParaRPr lang="ja-JP"/>
          </a:p>
        </c:txPr>
        <c:crossAx val="225676288"/>
        <c:crosses val="autoZero"/>
        <c:crossBetween val="between"/>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7.8157261592300964E-2"/>
          <c:y val="8.4269949672822295E-2"/>
          <c:w val="0.86073162729658803"/>
          <c:h val="0.78578917660673875"/>
        </c:manualLayout>
      </c:layout>
      <c:lineChart>
        <c:grouping val="standard"/>
        <c:varyColors val="0"/>
        <c:ser>
          <c:idx val="16"/>
          <c:order val="0"/>
          <c:tx>
            <c:strRef>
              <c:f>'20170110'!$AU$51</c:f>
              <c:strCache>
                <c:ptCount val="1"/>
                <c:pt idx="0">
                  <c:v>DAS28</c:v>
                </c:pt>
              </c:strCache>
            </c:strRef>
          </c:tx>
          <c:spPr>
            <a:ln>
              <a:solidFill>
                <a:srgbClr val="FFC000"/>
              </a:solidFill>
            </a:ln>
          </c:spPr>
          <c:marker>
            <c:symbol val="none"/>
          </c:marker>
          <c:cat>
            <c:numRef>
              <c:f>'20170110'!$AE$52:$AE$56</c:f>
              <c:numCache>
                <c:formatCode>General</c:formatCode>
                <c:ptCount val="5"/>
                <c:pt idx="0">
                  <c:v>0</c:v>
                </c:pt>
                <c:pt idx="1">
                  <c:v>6</c:v>
                </c:pt>
                <c:pt idx="2">
                  <c:v>12</c:v>
                </c:pt>
                <c:pt idx="3">
                  <c:v>18</c:v>
                </c:pt>
                <c:pt idx="4">
                  <c:v>24</c:v>
                </c:pt>
              </c:numCache>
            </c:numRef>
          </c:cat>
          <c:val>
            <c:numRef>
              <c:f>'20170110'!$AU$52:$AU$56</c:f>
              <c:numCache>
                <c:formatCode>0.00000_);[Red]\(0.00000\)</c:formatCode>
                <c:ptCount val="5"/>
                <c:pt idx="0">
                  <c:v>2.991856098099154</c:v>
                </c:pt>
                <c:pt idx="1">
                  <c:v>2.8020561249197073</c:v>
                </c:pt>
                <c:pt idx="2">
                  <c:v>2.6708148011936657</c:v>
                </c:pt>
                <c:pt idx="3">
                  <c:v>2.5788057585413702</c:v>
                </c:pt>
                <c:pt idx="4">
                  <c:v>2.4885682273503473</c:v>
                </c:pt>
              </c:numCache>
            </c:numRef>
          </c:val>
          <c:smooth val="0"/>
        </c:ser>
        <c:dLbls>
          <c:showLegendKey val="0"/>
          <c:showVal val="0"/>
          <c:showCatName val="0"/>
          <c:showSerName val="0"/>
          <c:showPercent val="0"/>
          <c:showBubbleSize val="0"/>
        </c:dLbls>
        <c:marker val="1"/>
        <c:smooth val="0"/>
        <c:axId val="235230720"/>
        <c:axId val="190446336"/>
      </c:lineChart>
      <c:catAx>
        <c:axId val="235230720"/>
        <c:scaling>
          <c:orientation val="minMax"/>
        </c:scaling>
        <c:delete val="0"/>
        <c:axPos val="b"/>
        <c:numFmt formatCode="General" sourceLinked="1"/>
        <c:majorTickMark val="out"/>
        <c:minorTickMark val="none"/>
        <c:tickLblPos val="nextTo"/>
        <c:crossAx val="190446336"/>
        <c:crosses val="autoZero"/>
        <c:auto val="1"/>
        <c:lblAlgn val="ctr"/>
        <c:lblOffset val="100"/>
        <c:noMultiLvlLbl val="0"/>
      </c:catAx>
      <c:valAx>
        <c:axId val="190446336"/>
        <c:scaling>
          <c:orientation val="minMax"/>
          <c:max val="4"/>
          <c:min val="0"/>
        </c:scaling>
        <c:delete val="0"/>
        <c:axPos val="l"/>
        <c:majorGridlines/>
        <c:numFmt formatCode="#,##0_);[Red]\(#,##0\)" sourceLinked="0"/>
        <c:majorTickMark val="out"/>
        <c:minorTickMark val="none"/>
        <c:tickLblPos val="nextTo"/>
        <c:crossAx val="235230720"/>
        <c:crosses val="autoZero"/>
        <c:crossBetween val="between"/>
        <c:majorUnit val="1"/>
      </c:valAx>
    </c:plotArea>
    <c:plotVisOnly val="1"/>
    <c:dispBlanksAs val="gap"/>
    <c:showDLblsOverMax val="0"/>
  </c:chart>
  <c:txPr>
    <a:bodyPr/>
    <a:lstStyle/>
    <a:p>
      <a:pPr>
        <a:defRPr b="1"/>
      </a:pPr>
      <a:endParaRPr lang="ja-JP"/>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0.11460170603674542"/>
          <c:y val="8.2894560915106594E-2"/>
          <c:w val="0.86595384951881016"/>
          <c:h val="0.78745139517055296"/>
        </c:manualLayout>
      </c:layout>
      <c:lineChart>
        <c:grouping val="standard"/>
        <c:varyColors val="0"/>
        <c:ser>
          <c:idx val="15"/>
          <c:order val="0"/>
          <c:tx>
            <c:strRef>
              <c:f>'20170110'!$AT$51</c:f>
              <c:strCache>
                <c:ptCount val="1"/>
                <c:pt idx="0">
                  <c:v>MMP3</c:v>
                </c:pt>
              </c:strCache>
            </c:strRef>
          </c:tx>
          <c:spPr>
            <a:ln>
              <a:solidFill>
                <a:schemeClr val="accent3">
                  <a:lumMod val="60000"/>
                  <a:lumOff val="40000"/>
                </a:schemeClr>
              </a:solidFill>
            </a:ln>
          </c:spPr>
          <c:marker>
            <c:symbol val="none"/>
          </c:marker>
          <c:cat>
            <c:numRef>
              <c:f>'20170110'!$AE$52:$AE$56</c:f>
              <c:numCache>
                <c:formatCode>General</c:formatCode>
                <c:ptCount val="5"/>
                <c:pt idx="0">
                  <c:v>0</c:v>
                </c:pt>
                <c:pt idx="1">
                  <c:v>6</c:v>
                </c:pt>
                <c:pt idx="2">
                  <c:v>12</c:v>
                </c:pt>
                <c:pt idx="3">
                  <c:v>18</c:v>
                </c:pt>
                <c:pt idx="4">
                  <c:v>24</c:v>
                </c:pt>
              </c:numCache>
            </c:numRef>
          </c:cat>
          <c:val>
            <c:numRef>
              <c:f>'20170110'!$AT$52:$AT$56</c:f>
              <c:numCache>
                <c:formatCode>0.00000_);[Red]\(0.00000\)</c:formatCode>
                <c:ptCount val="5"/>
                <c:pt idx="0">
                  <c:v>78.022222222222226</c:v>
                </c:pt>
                <c:pt idx="1">
                  <c:v>79.422222222222217</c:v>
                </c:pt>
                <c:pt idx="2">
                  <c:v>76.733333333333334</c:v>
                </c:pt>
                <c:pt idx="3">
                  <c:v>74.2</c:v>
                </c:pt>
                <c:pt idx="4">
                  <c:v>79.333333333333329</c:v>
                </c:pt>
              </c:numCache>
            </c:numRef>
          </c:val>
          <c:smooth val="0"/>
        </c:ser>
        <c:dLbls>
          <c:showLegendKey val="0"/>
          <c:showVal val="0"/>
          <c:showCatName val="0"/>
          <c:showSerName val="0"/>
          <c:showPercent val="0"/>
          <c:showBubbleSize val="0"/>
        </c:dLbls>
        <c:marker val="1"/>
        <c:smooth val="0"/>
        <c:axId val="235231232"/>
        <c:axId val="224469568"/>
      </c:lineChart>
      <c:catAx>
        <c:axId val="235231232"/>
        <c:scaling>
          <c:orientation val="minMax"/>
        </c:scaling>
        <c:delete val="0"/>
        <c:axPos val="b"/>
        <c:numFmt formatCode="General" sourceLinked="1"/>
        <c:majorTickMark val="out"/>
        <c:minorTickMark val="none"/>
        <c:tickLblPos val="nextTo"/>
        <c:txPr>
          <a:bodyPr/>
          <a:lstStyle/>
          <a:p>
            <a:pPr>
              <a:defRPr b="1"/>
            </a:pPr>
            <a:endParaRPr lang="ja-JP"/>
          </a:p>
        </c:txPr>
        <c:crossAx val="224469568"/>
        <c:crosses val="autoZero"/>
        <c:auto val="1"/>
        <c:lblAlgn val="ctr"/>
        <c:lblOffset val="100"/>
        <c:noMultiLvlLbl val="0"/>
      </c:catAx>
      <c:valAx>
        <c:axId val="224469568"/>
        <c:scaling>
          <c:orientation val="minMax"/>
          <c:max val="100"/>
          <c:min val="0"/>
        </c:scaling>
        <c:delete val="0"/>
        <c:axPos val="l"/>
        <c:majorGridlines/>
        <c:numFmt formatCode="#,##0_);[Red]\(#,##0\)" sourceLinked="0"/>
        <c:majorTickMark val="out"/>
        <c:minorTickMark val="none"/>
        <c:tickLblPos val="nextTo"/>
        <c:txPr>
          <a:bodyPr/>
          <a:lstStyle/>
          <a:p>
            <a:pPr>
              <a:defRPr b="1"/>
            </a:pPr>
            <a:endParaRPr lang="ja-JP"/>
          </a:p>
        </c:txPr>
        <c:crossAx val="235231232"/>
        <c:crosses val="autoZero"/>
        <c:crossBetween val="between"/>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2047905332641705"/>
          <c:y val="0.10845188141598021"/>
        </c:manualLayout>
      </c:layout>
      <c:overlay val="0"/>
      <c:txPr>
        <a:bodyPr/>
        <a:lstStyle/>
        <a:p>
          <a:pPr>
            <a:defRPr sz="1600"/>
          </a:pPr>
          <a:endParaRPr lang="ja-JP"/>
        </a:p>
      </c:txPr>
    </c:title>
    <c:autoTitleDeleted val="0"/>
    <c:plotArea>
      <c:layout>
        <c:manualLayout>
          <c:layoutTarget val="inner"/>
          <c:xMode val="edge"/>
          <c:yMode val="edge"/>
          <c:x val="9.0785840701151296E-2"/>
          <c:y val="0.28231380381097348"/>
          <c:w val="0.88171416170479777"/>
          <c:h val="0.54759820712814933"/>
        </c:manualLayout>
      </c:layout>
      <c:lineChart>
        <c:grouping val="standard"/>
        <c:varyColors val="0"/>
        <c:ser>
          <c:idx val="8"/>
          <c:order val="0"/>
          <c:tx>
            <c:strRef>
              <c:f>'20170110'!$AM$51</c:f>
              <c:strCache>
                <c:ptCount val="1"/>
                <c:pt idx="0">
                  <c:v>PINP</c:v>
                </c:pt>
              </c:strCache>
            </c:strRef>
          </c:tx>
          <c:spPr>
            <a:ln>
              <a:solidFill>
                <a:srgbClr val="FFFF00"/>
              </a:solidFill>
            </a:ln>
          </c:spPr>
          <c:marker>
            <c:symbol val="none"/>
          </c:marker>
          <c:cat>
            <c:numRef>
              <c:f>'20170110'!$AE$52:$AE$56</c:f>
              <c:numCache>
                <c:formatCode>General</c:formatCode>
                <c:ptCount val="5"/>
                <c:pt idx="0">
                  <c:v>0</c:v>
                </c:pt>
                <c:pt idx="1">
                  <c:v>6</c:v>
                </c:pt>
                <c:pt idx="2">
                  <c:v>12</c:v>
                </c:pt>
                <c:pt idx="3">
                  <c:v>18</c:v>
                </c:pt>
                <c:pt idx="4">
                  <c:v>24</c:v>
                </c:pt>
              </c:numCache>
            </c:numRef>
          </c:cat>
          <c:val>
            <c:numRef>
              <c:f>'20170110'!$AM$52:$AM$56</c:f>
              <c:numCache>
                <c:formatCode>0.000_);[Red]\(0.000\)</c:formatCode>
                <c:ptCount val="5"/>
                <c:pt idx="0">
                  <c:v>70.864444444444459</c:v>
                </c:pt>
                <c:pt idx="1">
                  <c:v>24.176666666666669</c:v>
                </c:pt>
                <c:pt idx="2">
                  <c:v>23.184444444444438</c:v>
                </c:pt>
                <c:pt idx="3">
                  <c:v>28.593333333333341</c:v>
                </c:pt>
                <c:pt idx="4">
                  <c:v>24.064444444444447</c:v>
                </c:pt>
              </c:numCache>
            </c:numRef>
          </c:val>
          <c:smooth val="0"/>
        </c:ser>
        <c:dLbls>
          <c:showLegendKey val="0"/>
          <c:showVal val="0"/>
          <c:showCatName val="0"/>
          <c:showSerName val="0"/>
          <c:showPercent val="0"/>
          <c:showBubbleSize val="0"/>
        </c:dLbls>
        <c:marker val="1"/>
        <c:smooth val="0"/>
        <c:axId val="235050496"/>
        <c:axId val="224471872"/>
      </c:lineChart>
      <c:catAx>
        <c:axId val="235050496"/>
        <c:scaling>
          <c:orientation val="minMax"/>
        </c:scaling>
        <c:delete val="0"/>
        <c:axPos val="b"/>
        <c:numFmt formatCode="General" sourceLinked="1"/>
        <c:majorTickMark val="out"/>
        <c:minorTickMark val="none"/>
        <c:tickLblPos val="nextTo"/>
        <c:txPr>
          <a:bodyPr/>
          <a:lstStyle/>
          <a:p>
            <a:pPr>
              <a:defRPr b="1"/>
            </a:pPr>
            <a:endParaRPr lang="ja-JP"/>
          </a:p>
        </c:txPr>
        <c:crossAx val="224471872"/>
        <c:crosses val="autoZero"/>
        <c:auto val="1"/>
        <c:lblAlgn val="ctr"/>
        <c:lblOffset val="100"/>
        <c:noMultiLvlLbl val="0"/>
      </c:catAx>
      <c:valAx>
        <c:axId val="224471872"/>
        <c:scaling>
          <c:orientation val="minMax"/>
        </c:scaling>
        <c:delete val="0"/>
        <c:axPos val="l"/>
        <c:majorGridlines/>
        <c:numFmt formatCode="#,##0_);[Red]\(#,##0\)" sourceLinked="0"/>
        <c:majorTickMark val="out"/>
        <c:minorTickMark val="none"/>
        <c:tickLblPos val="nextTo"/>
        <c:txPr>
          <a:bodyPr/>
          <a:lstStyle/>
          <a:p>
            <a:pPr>
              <a:defRPr b="1"/>
            </a:pPr>
            <a:endParaRPr lang="ja-JP"/>
          </a:p>
        </c:txPr>
        <c:crossAx val="235050496"/>
        <c:crosses val="autoZero"/>
        <c:crossBetween val="between"/>
        <c:majorUnit val="20"/>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9449167589749118"/>
          <c:y val="0.10845188141598021"/>
        </c:manualLayout>
      </c:layout>
      <c:overlay val="0"/>
      <c:txPr>
        <a:bodyPr/>
        <a:lstStyle/>
        <a:p>
          <a:pPr>
            <a:defRPr sz="1600"/>
          </a:pPr>
          <a:endParaRPr lang="ja-JP"/>
        </a:p>
      </c:txPr>
    </c:title>
    <c:autoTitleDeleted val="0"/>
    <c:plotArea>
      <c:layout>
        <c:manualLayout>
          <c:layoutTarget val="inner"/>
          <c:xMode val="edge"/>
          <c:yMode val="edge"/>
          <c:x val="0.10473457088936387"/>
          <c:y val="0.28231380381097348"/>
          <c:w val="0.88304320795772451"/>
          <c:h val="0.54759820712814933"/>
        </c:manualLayout>
      </c:layout>
      <c:lineChart>
        <c:grouping val="standard"/>
        <c:varyColors val="0"/>
        <c:ser>
          <c:idx val="9"/>
          <c:order val="0"/>
          <c:tx>
            <c:strRef>
              <c:f>'20170110'!$AN$51</c:f>
              <c:strCache>
                <c:ptCount val="1"/>
                <c:pt idx="0">
                  <c:v>TRACP</c:v>
                </c:pt>
              </c:strCache>
            </c:strRef>
          </c:tx>
          <c:spPr>
            <a:ln>
              <a:solidFill>
                <a:srgbClr val="FF0000"/>
              </a:solidFill>
            </a:ln>
          </c:spPr>
          <c:marker>
            <c:symbol val="none"/>
          </c:marker>
          <c:cat>
            <c:numRef>
              <c:f>'20170110'!$AE$52:$AE$56</c:f>
              <c:numCache>
                <c:formatCode>General</c:formatCode>
                <c:ptCount val="5"/>
                <c:pt idx="0">
                  <c:v>0</c:v>
                </c:pt>
                <c:pt idx="1">
                  <c:v>6</c:v>
                </c:pt>
                <c:pt idx="2">
                  <c:v>12</c:v>
                </c:pt>
                <c:pt idx="3">
                  <c:v>18</c:v>
                </c:pt>
                <c:pt idx="4">
                  <c:v>24</c:v>
                </c:pt>
              </c:numCache>
            </c:numRef>
          </c:cat>
          <c:val>
            <c:numRef>
              <c:f>'20170110'!$AN$52:$AN$56</c:f>
              <c:numCache>
                <c:formatCode>0.000_);[Red]\(0.000\)</c:formatCode>
                <c:ptCount val="5"/>
                <c:pt idx="0">
                  <c:v>368.51111111111112</c:v>
                </c:pt>
                <c:pt idx="1">
                  <c:v>198.02222222222221</c:v>
                </c:pt>
                <c:pt idx="2">
                  <c:v>193.3111111111111</c:v>
                </c:pt>
                <c:pt idx="3">
                  <c:v>216.37777777777777</c:v>
                </c:pt>
                <c:pt idx="4">
                  <c:v>209.95555555555555</c:v>
                </c:pt>
              </c:numCache>
            </c:numRef>
          </c:val>
          <c:smooth val="0"/>
        </c:ser>
        <c:dLbls>
          <c:showLegendKey val="0"/>
          <c:showVal val="0"/>
          <c:showCatName val="0"/>
          <c:showSerName val="0"/>
          <c:showPercent val="0"/>
          <c:showBubbleSize val="0"/>
        </c:dLbls>
        <c:marker val="1"/>
        <c:smooth val="0"/>
        <c:axId val="235051008"/>
        <c:axId val="224473600"/>
      </c:lineChart>
      <c:catAx>
        <c:axId val="235051008"/>
        <c:scaling>
          <c:orientation val="minMax"/>
        </c:scaling>
        <c:delete val="0"/>
        <c:axPos val="b"/>
        <c:numFmt formatCode="General" sourceLinked="1"/>
        <c:majorTickMark val="out"/>
        <c:minorTickMark val="none"/>
        <c:tickLblPos val="nextTo"/>
        <c:txPr>
          <a:bodyPr/>
          <a:lstStyle/>
          <a:p>
            <a:pPr>
              <a:defRPr b="1"/>
            </a:pPr>
            <a:endParaRPr lang="ja-JP"/>
          </a:p>
        </c:txPr>
        <c:crossAx val="224473600"/>
        <c:crosses val="autoZero"/>
        <c:auto val="1"/>
        <c:lblAlgn val="ctr"/>
        <c:lblOffset val="100"/>
        <c:noMultiLvlLbl val="0"/>
      </c:catAx>
      <c:valAx>
        <c:axId val="224473600"/>
        <c:scaling>
          <c:orientation val="minMax"/>
        </c:scaling>
        <c:delete val="0"/>
        <c:axPos val="l"/>
        <c:majorGridlines/>
        <c:numFmt formatCode="#,##0_);[Red]\(#,##0\)" sourceLinked="0"/>
        <c:majorTickMark val="out"/>
        <c:minorTickMark val="none"/>
        <c:tickLblPos val="nextTo"/>
        <c:txPr>
          <a:bodyPr/>
          <a:lstStyle/>
          <a:p>
            <a:pPr>
              <a:defRPr b="1"/>
            </a:pPr>
            <a:endParaRPr lang="ja-JP"/>
          </a:p>
        </c:txPr>
        <c:crossAx val="235051008"/>
        <c:crosses val="autoZero"/>
        <c:crossBetween val="between"/>
        <c:majorUnit val="100"/>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251608743941978E-2"/>
          <c:y val="1.5312507426910711E-2"/>
          <c:w val="0.80974680623014017"/>
          <c:h val="0.92205427501468407"/>
        </c:manualLayout>
      </c:layout>
      <c:lineChart>
        <c:grouping val="standard"/>
        <c:varyColors val="0"/>
        <c:ser>
          <c:idx val="1"/>
          <c:order val="0"/>
          <c:tx>
            <c:strRef>
              <c:f>'20170110'!$AG$65</c:f>
              <c:strCache>
                <c:ptCount val="1"/>
                <c:pt idx="0">
                  <c:v>R_neck</c:v>
                </c:pt>
              </c:strCache>
            </c:strRef>
          </c:tx>
          <c:spPr>
            <a:ln w="28440">
              <a:solidFill>
                <a:schemeClr val="accent5">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'20170110'!$AG$66:$AG$70</c:f>
              <c:numCache>
                <c:formatCode>General</c:formatCode>
                <c:ptCount val="5"/>
                <c:pt idx="0">
                  <c:v>62.651162790697676</c:v>
                </c:pt>
                <c:pt idx="1">
                  <c:v>63.976190476190474</c:v>
                </c:pt>
                <c:pt idx="2">
                  <c:v>64.569767441860463</c:v>
                </c:pt>
                <c:pt idx="3" formatCode="0.000_);[Red]\(0.000\)">
                  <c:v>66.534883720930239</c:v>
                </c:pt>
                <c:pt idx="4">
                  <c:v>67.302325581395351</c:v>
                </c:pt>
              </c:numCache>
            </c:numRef>
          </c:val>
          <c:smooth val="0"/>
        </c:ser>
        <c:ser>
          <c:idx val="3"/>
          <c:order val="1"/>
          <c:tx>
            <c:strRef>
              <c:f>'20170110'!$AH$65</c:f>
              <c:strCache>
                <c:ptCount val="1"/>
                <c:pt idx="0">
                  <c:v>R_toro</c:v>
                </c:pt>
              </c:strCache>
            </c:strRef>
          </c:tx>
          <c:spPr>
            <a:ln w="28440">
              <a:solidFill>
                <a:schemeClr val="tx1"/>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'20170110'!$AH$66:$AH$70</c:f>
              <c:numCache>
                <c:formatCode>0.000_);[Red]\(0.000\)</c:formatCode>
                <c:ptCount val="5"/>
                <c:pt idx="0">
                  <c:v>67.162790697674424</c:v>
                </c:pt>
                <c:pt idx="1">
                  <c:v>70.714285714285708</c:v>
                </c:pt>
                <c:pt idx="2">
                  <c:v>71.29069767441861</c:v>
                </c:pt>
                <c:pt idx="3">
                  <c:v>70.95348837209302</c:v>
                </c:pt>
                <c:pt idx="4">
                  <c:v>69.837209302325576</c:v>
                </c:pt>
              </c:numCache>
            </c:numRef>
          </c:val>
          <c:smooth val="0"/>
        </c:ser>
        <c:ser>
          <c:idx val="5"/>
          <c:order val="2"/>
          <c:tx>
            <c:strRef>
              <c:f>'20170110'!$AI$65</c:f>
              <c:strCache>
                <c:ptCount val="1"/>
                <c:pt idx="0">
                  <c:v>R_hip</c:v>
                </c:pt>
              </c:strCache>
            </c:strRef>
          </c:tx>
          <c:spPr>
            <a:ln w="28440">
              <a:solidFill>
                <a:schemeClr val="accent3">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'20170110'!$AI$66:$AI$70</c:f>
              <c:numCache>
                <c:formatCode>General</c:formatCode>
                <c:ptCount val="5"/>
                <c:pt idx="0">
                  <c:v>68.674418604651166</c:v>
                </c:pt>
                <c:pt idx="1">
                  <c:v>71.558139534883722</c:v>
                </c:pt>
                <c:pt idx="2">
                  <c:v>71.662790697674424</c:v>
                </c:pt>
                <c:pt idx="3">
                  <c:v>71.558139534883722</c:v>
                </c:pt>
                <c:pt idx="4">
                  <c:v>70.930232558139537</c:v>
                </c:pt>
              </c:numCache>
            </c:numRef>
          </c:val>
          <c:smooth val="0"/>
        </c:ser>
        <c:dLbls>
          <c:showLegendKey val="0"/>
          <c:showVal val="0"/>
          <c:showCatName val="0"/>
          <c:showSerName val="0"/>
          <c:showPercent val="0"/>
          <c:showBubbleSize val="0"/>
        </c:dLbls>
        <c:hiLowLines>
          <c:spPr>
            <a:ln>
              <a:noFill/>
            </a:ln>
          </c:spPr>
        </c:hiLowLines>
        <c:marker val="1"/>
        <c:smooth val="0"/>
        <c:axId val="235051520"/>
        <c:axId val="224475328"/>
      </c:lineChart>
      <c:catAx>
        <c:axId val="235051520"/>
        <c:scaling>
          <c:orientation val="minMax"/>
        </c:scaling>
        <c:delete val="0"/>
        <c:axPos val="b"/>
        <c:numFmt formatCode="General" sourceLinked="0"/>
        <c:majorTickMark val="out"/>
        <c:minorTickMark val="none"/>
        <c:tickLblPos val="nextTo"/>
        <c:spPr>
          <a:ln w="9360">
            <a:solidFill>
              <a:srgbClr val="878787"/>
            </a:solidFill>
            <a:round/>
          </a:ln>
        </c:spPr>
        <c:crossAx val="224475328"/>
        <c:crosses val="autoZero"/>
        <c:auto val="1"/>
        <c:lblAlgn val="ctr"/>
        <c:lblOffset val="100"/>
        <c:noMultiLvlLbl val="1"/>
      </c:catAx>
      <c:valAx>
        <c:axId val="224475328"/>
        <c:scaling>
          <c:orientation val="minMax"/>
          <c:max val="80"/>
          <c:min val="40"/>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crossAx val="235051520"/>
        <c:crosses val="autoZero"/>
        <c:crossBetween val="between"/>
        <c:majorUnit val="10"/>
      </c:valAx>
      <c:spPr>
        <a:noFill/>
        <a:ln>
          <a:noFill/>
        </a:ln>
      </c:spPr>
    </c:plotArea>
    <c:plotVisOnly val="1"/>
    <c:dispBlanksAs val="gap"/>
    <c:showDLblsOverMax val="1"/>
  </c:chart>
  <c:spPr>
    <a:noFill/>
    <a:ln>
      <a:noFill/>
    </a:ln>
  </c:spPr>
  <c:txPr>
    <a:bodyPr/>
    <a:lstStyle/>
    <a:p>
      <a:pPr>
        <a:defRPr b="1"/>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174216525008387E-2"/>
          <c:y val="4.3520384998705211E-2"/>
          <c:w val="0.83216666759314317"/>
          <c:h val="0.80027746917009213"/>
        </c:manualLayout>
      </c:layout>
      <c:lineChart>
        <c:grouping val="standard"/>
        <c:varyColors val="0"/>
        <c:ser>
          <c:idx val="0"/>
          <c:order val="0"/>
          <c:tx>
            <c:strRef>
              <c:f>'20170110'!$AF$65</c:f>
              <c:strCache>
                <c:ptCount val="1"/>
                <c:pt idx="0">
                  <c:v>spine</c:v>
                </c:pt>
              </c:strCache>
            </c:strRef>
          </c:tx>
          <c:spPr>
            <a:ln w="28440">
              <a:solidFill>
                <a:srgbClr val="FF0000"/>
              </a:solidFill>
              <a:round/>
            </a:ln>
          </c:spPr>
          <c:marker>
            <c:symbol val="none"/>
          </c:marker>
          <c:dLbls>
            <c:dLbl>
              <c:idx val="1"/>
              <c:delete val="1"/>
            </c:dLbl>
            <c:dLbl>
              <c:idx val="2"/>
              <c:delete val="1"/>
            </c:dLbl>
            <c:dLbl>
              <c:idx val="3"/>
              <c:delete val="1"/>
            </c:dLbl>
            <c:numFmt formatCode="#,##0.0_);[Red]\(#,##0.0\)" sourceLinked="0"/>
            <c:dLblPos val="r"/>
            <c:showLegendKey val="0"/>
            <c:showVal val="1"/>
            <c:showCatName val="0"/>
            <c:showSerName val="0"/>
            <c:showPercent val="0"/>
            <c:showBubbleSize val="1"/>
            <c:showLeaderLines val="0"/>
          </c:dLbls>
          <c:val>
            <c:numRef>
              <c:f>'20170110'!$AF$66:$AF$70</c:f>
              <c:numCache>
                <c:formatCode>General</c:formatCode>
                <c:ptCount val="5"/>
                <c:pt idx="0">
                  <c:v>69.62222222222222</c:v>
                </c:pt>
                <c:pt idx="1">
                  <c:v>73.933333333333337</c:v>
                </c:pt>
                <c:pt idx="2">
                  <c:v>74.900000000000006</c:v>
                </c:pt>
                <c:pt idx="3">
                  <c:v>76.466666666666669</c:v>
                </c:pt>
                <c:pt idx="4">
                  <c:v>78.911111111111111</c:v>
                </c:pt>
              </c:numCache>
            </c:numRef>
          </c:val>
          <c:smooth val="0"/>
        </c:ser>
        <c:dLbls>
          <c:showLegendKey val="0"/>
          <c:showVal val="0"/>
          <c:showCatName val="0"/>
          <c:showSerName val="0"/>
          <c:showPercent val="0"/>
          <c:showBubbleSize val="0"/>
        </c:dLbls>
        <c:hiLowLines>
          <c:spPr>
            <a:ln>
              <a:noFill/>
            </a:ln>
          </c:spPr>
        </c:hiLowLines>
        <c:marker val="1"/>
        <c:smooth val="0"/>
        <c:axId val="224592896"/>
        <c:axId val="209229440"/>
      </c:lineChart>
      <c:catAx>
        <c:axId val="224592896"/>
        <c:scaling>
          <c:orientation val="minMax"/>
        </c:scaling>
        <c:delete val="1"/>
        <c:axPos val="b"/>
        <c:numFmt formatCode="General" sourceLinked="1"/>
        <c:majorTickMark val="out"/>
        <c:minorTickMark val="none"/>
        <c:tickLblPos val="nextTo"/>
        <c:crossAx val="209229440"/>
        <c:crosses val="autoZero"/>
        <c:auto val="1"/>
        <c:lblAlgn val="ctr"/>
        <c:lblOffset val="100"/>
        <c:noMultiLvlLbl val="1"/>
      </c:catAx>
      <c:valAx>
        <c:axId val="209229440"/>
        <c:scaling>
          <c:orientation val="minMax"/>
          <c:min val="60"/>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sz="1200" b="1" strike="noStrike" spc="-1">
                <a:solidFill>
                  <a:schemeClr val="tx1"/>
                </a:solidFill>
                <a:uFill>
                  <a:solidFill>
                    <a:srgbClr val="FFFFFF"/>
                  </a:solidFill>
                </a:uFill>
                <a:latin typeface="Calibri"/>
              </a:defRPr>
            </a:pPr>
            <a:endParaRPr lang="ja-JP"/>
          </a:p>
        </c:txPr>
        <c:crossAx val="224592896"/>
        <c:crosses val="autoZero"/>
        <c:crossBetween val="midCat"/>
      </c:valAx>
      <c:spPr>
        <a:noFill/>
        <a:ln>
          <a:noFill/>
        </a:ln>
      </c:spPr>
    </c:plotArea>
    <c:plotVisOnly val="1"/>
    <c:dispBlanksAs val="gap"/>
    <c:showDLblsOverMax val="1"/>
  </c:chart>
  <c:spPr>
    <a:noFill/>
    <a:ln>
      <a:noFill/>
    </a:ln>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10479086439072"/>
          <c:y val="1.5312507426910711E-2"/>
          <c:w val="0.80694476987780028"/>
          <c:h val="0.92205427501468407"/>
        </c:manualLayout>
      </c:layout>
      <c:lineChart>
        <c:grouping val="standard"/>
        <c:varyColors val="0"/>
        <c:ser>
          <c:idx val="2"/>
          <c:order val="0"/>
          <c:tx>
            <c:strRef>
              <c:f>'20170110'!$AJ$65</c:f>
              <c:strCache>
                <c:ptCount val="1"/>
                <c:pt idx="0">
                  <c:v>L_neck</c:v>
                </c:pt>
              </c:strCache>
            </c:strRef>
          </c:tx>
          <c:spPr>
            <a:ln w="28440">
              <a:solidFill>
                <a:schemeClr val="accent6">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'20170110'!$AJ$66:$AJ$70</c:f>
              <c:numCache>
                <c:formatCode>0.000_);[Red]\(0.000\)</c:formatCode>
                <c:ptCount val="5"/>
                <c:pt idx="0">
                  <c:v>61.522727272727273</c:v>
                </c:pt>
                <c:pt idx="1">
                  <c:v>62.840909090909093</c:v>
                </c:pt>
                <c:pt idx="2">
                  <c:v>62.511363636363633</c:v>
                </c:pt>
                <c:pt idx="3">
                  <c:v>63.840909090909093</c:v>
                </c:pt>
                <c:pt idx="4">
                  <c:v>63.954545454545453</c:v>
                </c:pt>
              </c:numCache>
            </c:numRef>
          </c:val>
          <c:smooth val="0"/>
        </c:ser>
        <c:ser>
          <c:idx val="4"/>
          <c:order val="1"/>
          <c:tx>
            <c:strRef>
              <c:f>'20170110'!$AK$65</c:f>
              <c:strCache>
                <c:ptCount val="1"/>
                <c:pt idx="0">
                  <c:v>L_toro</c:v>
                </c:pt>
              </c:strCache>
            </c:strRef>
          </c:tx>
          <c:spPr>
            <a:ln w="28440">
              <a:solidFill>
                <a:schemeClr val="tx1"/>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'20170110'!$AK$66:$AK$70</c:f>
              <c:numCache>
                <c:formatCode>General</c:formatCode>
                <c:ptCount val="5"/>
                <c:pt idx="0">
                  <c:v>67.090909090909093</c:v>
                </c:pt>
                <c:pt idx="1">
                  <c:v>70.409090909090907</c:v>
                </c:pt>
                <c:pt idx="2">
                  <c:v>73.36363636363636</c:v>
                </c:pt>
                <c:pt idx="3">
                  <c:v>74.295454545454547</c:v>
                </c:pt>
                <c:pt idx="4">
                  <c:v>73.13636363636364</c:v>
                </c:pt>
              </c:numCache>
            </c:numRef>
          </c:val>
          <c:smooth val="0"/>
        </c:ser>
        <c:ser>
          <c:idx val="6"/>
          <c:order val="2"/>
          <c:tx>
            <c:strRef>
              <c:f>'20170110'!$AL$65</c:f>
              <c:strCache>
                <c:ptCount val="1"/>
                <c:pt idx="0">
                  <c:v>L_hip</c:v>
                </c:pt>
              </c:strCache>
            </c:strRef>
          </c:tx>
          <c:spPr>
            <a:ln w="28440">
              <a:solidFill>
                <a:schemeClr val="accent2">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'20170110'!$AL$66:$AL$70</c:f>
              <c:numCache>
                <c:formatCode>0.000_);[Red]\(0.000\)</c:formatCode>
                <c:ptCount val="5"/>
                <c:pt idx="0">
                  <c:v>68.477272727272734</c:v>
                </c:pt>
                <c:pt idx="1">
                  <c:v>71.13636363636364</c:v>
                </c:pt>
                <c:pt idx="2">
                  <c:v>72.625</c:v>
                </c:pt>
                <c:pt idx="3">
                  <c:v>72.954545454545453</c:v>
                </c:pt>
                <c:pt idx="4">
                  <c:v>72.95348837209302</c:v>
                </c:pt>
              </c:numCache>
            </c:numRef>
          </c:val>
          <c:smooth val="0"/>
        </c:ser>
        <c:dLbls>
          <c:showLegendKey val="0"/>
          <c:showVal val="0"/>
          <c:showCatName val="0"/>
          <c:showSerName val="0"/>
          <c:showPercent val="0"/>
          <c:showBubbleSize val="0"/>
        </c:dLbls>
        <c:hiLowLines>
          <c:spPr>
            <a:ln>
              <a:noFill/>
            </a:ln>
          </c:spPr>
        </c:hiLowLines>
        <c:marker val="1"/>
        <c:smooth val="0"/>
        <c:axId val="235052544"/>
        <c:axId val="225615872"/>
      </c:lineChart>
      <c:catAx>
        <c:axId val="235052544"/>
        <c:scaling>
          <c:orientation val="minMax"/>
        </c:scaling>
        <c:delete val="0"/>
        <c:axPos val="b"/>
        <c:numFmt formatCode="General" sourceLinked="1"/>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Calibri"/>
              </a:defRPr>
            </a:pPr>
            <a:endParaRPr lang="ja-JP"/>
          </a:p>
        </c:txPr>
        <c:crossAx val="225615872"/>
        <c:crosses val="autoZero"/>
        <c:auto val="1"/>
        <c:lblAlgn val="ctr"/>
        <c:lblOffset val="100"/>
        <c:noMultiLvlLbl val="1"/>
      </c:catAx>
      <c:valAx>
        <c:axId val="225615872"/>
        <c:scaling>
          <c:orientation val="minMax"/>
          <c:max val="80"/>
          <c:min val="40"/>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mn-ea"/>
                <a:ea typeface="+mn-ea"/>
              </a:defRPr>
            </a:pPr>
            <a:endParaRPr lang="ja-JP"/>
          </a:p>
        </c:txPr>
        <c:crossAx val="235052544"/>
        <c:crosses val="autoZero"/>
        <c:crossBetween val="between"/>
        <c:majorUnit val="10"/>
        <c:minorUnit val="0.4"/>
      </c:valAx>
      <c:spPr>
        <a:noFill/>
        <a:ln>
          <a:noFill/>
        </a:ln>
      </c:spPr>
    </c:plotArea>
    <c:plotVisOnly val="1"/>
    <c:dispBlanksAs val="gap"/>
    <c:showDLblsOverMax val="1"/>
  </c:chart>
  <c:spPr>
    <a:noFill/>
    <a:ln>
      <a:noFill/>
    </a:ln>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1054855643044624"/>
          <c:y val="1.4912124144020591E-2"/>
        </c:manualLayout>
      </c:layout>
      <c:overlay val="0"/>
      <c:txPr>
        <a:bodyPr/>
        <a:lstStyle/>
        <a:p>
          <a:pPr>
            <a:defRPr sz="1400"/>
          </a:pPr>
          <a:endParaRPr lang="ja-JP"/>
        </a:p>
      </c:txPr>
    </c:title>
    <c:autoTitleDeleted val="0"/>
    <c:plotArea>
      <c:layout>
        <c:manualLayout>
          <c:layoutTarget val="inner"/>
          <c:xMode val="edge"/>
          <c:yMode val="edge"/>
          <c:x val="9.4823928258967627E-2"/>
          <c:y val="0.17374268483988844"/>
          <c:w val="0.80517607174103245"/>
          <c:h val="0.671711348243892"/>
        </c:manualLayout>
      </c:layout>
      <c:lineChart>
        <c:grouping val="standard"/>
        <c:varyColors val="0"/>
        <c:ser>
          <c:idx val="16"/>
          <c:order val="0"/>
          <c:tx>
            <c:strRef>
              <c:f>'20170110'!$AU$51</c:f>
              <c:strCache>
                <c:ptCount val="1"/>
                <c:pt idx="0">
                  <c:v>DAS28</c:v>
                </c:pt>
              </c:strCache>
            </c:strRef>
          </c:tx>
          <c:spPr>
            <a:ln>
              <a:solidFill>
                <a:srgbClr val="FFC000"/>
              </a:solidFill>
            </a:ln>
          </c:spPr>
          <c:marker>
            <c:symbol val="none"/>
          </c:marker>
          <c:cat>
            <c:numRef>
              <c:f>'20170110'!$AE$52:$AE$56</c:f>
              <c:numCache>
                <c:formatCode>General</c:formatCode>
                <c:ptCount val="5"/>
                <c:pt idx="0">
                  <c:v>0</c:v>
                </c:pt>
                <c:pt idx="1">
                  <c:v>6</c:v>
                </c:pt>
                <c:pt idx="2">
                  <c:v>12</c:v>
                </c:pt>
                <c:pt idx="3">
                  <c:v>18</c:v>
                </c:pt>
                <c:pt idx="4">
                  <c:v>24</c:v>
                </c:pt>
              </c:numCache>
            </c:numRef>
          </c:cat>
          <c:val>
            <c:numRef>
              <c:f>'20170110'!$AU$52:$AU$56</c:f>
              <c:numCache>
                <c:formatCode>0.00000_);[Red]\(0.00000\)</c:formatCode>
                <c:ptCount val="5"/>
                <c:pt idx="0">
                  <c:v>2.991856098099154</c:v>
                </c:pt>
                <c:pt idx="1">
                  <c:v>2.8020561249197073</c:v>
                </c:pt>
                <c:pt idx="2">
                  <c:v>2.6708148011936657</c:v>
                </c:pt>
                <c:pt idx="3">
                  <c:v>2.5788057585413702</c:v>
                </c:pt>
                <c:pt idx="4">
                  <c:v>2.4885682273503473</c:v>
                </c:pt>
              </c:numCache>
            </c:numRef>
          </c:val>
          <c:smooth val="0"/>
        </c:ser>
        <c:dLbls>
          <c:showLegendKey val="0"/>
          <c:showVal val="0"/>
          <c:showCatName val="0"/>
          <c:showSerName val="0"/>
          <c:showPercent val="0"/>
          <c:showBubbleSize val="0"/>
        </c:dLbls>
        <c:marker val="1"/>
        <c:smooth val="0"/>
        <c:axId val="235130880"/>
        <c:axId val="225617600"/>
      </c:lineChart>
      <c:catAx>
        <c:axId val="235130880"/>
        <c:scaling>
          <c:orientation val="minMax"/>
        </c:scaling>
        <c:delete val="0"/>
        <c:axPos val="b"/>
        <c:numFmt formatCode="General" sourceLinked="1"/>
        <c:majorTickMark val="out"/>
        <c:minorTickMark val="none"/>
        <c:tickLblPos val="nextTo"/>
        <c:crossAx val="225617600"/>
        <c:crosses val="autoZero"/>
        <c:auto val="1"/>
        <c:lblAlgn val="ctr"/>
        <c:lblOffset val="100"/>
        <c:noMultiLvlLbl val="0"/>
      </c:catAx>
      <c:valAx>
        <c:axId val="225617600"/>
        <c:scaling>
          <c:orientation val="minMax"/>
          <c:max val="4"/>
          <c:min val="0"/>
        </c:scaling>
        <c:delete val="0"/>
        <c:axPos val="l"/>
        <c:majorGridlines/>
        <c:numFmt formatCode="#,##0_);[Red]\(#,##0\)" sourceLinked="0"/>
        <c:majorTickMark val="out"/>
        <c:minorTickMark val="none"/>
        <c:tickLblPos val="nextTo"/>
        <c:crossAx val="235130880"/>
        <c:crosses val="autoZero"/>
        <c:crossBetween val="between"/>
        <c:majorUnit val="1"/>
      </c:valAx>
    </c:plotArea>
    <c:plotVisOnly val="1"/>
    <c:dispBlanksAs val="gap"/>
    <c:showDLblsOverMax val="0"/>
  </c:chart>
  <c:txPr>
    <a:bodyPr/>
    <a:lstStyle/>
    <a:p>
      <a:pPr>
        <a:defRPr b="1"/>
      </a:pPr>
      <a:endParaRPr lang="ja-JP"/>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1384033245844271"/>
          <c:y val="7.4560620720102956E-3"/>
        </c:manualLayout>
      </c:layout>
      <c:overlay val="0"/>
      <c:txPr>
        <a:bodyPr/>
        <a:lstStyle/>
        <a:p>
          <a:pPr>
            <a:defRPr sz="1600"/>
          </a:pPr>
          <a:endParaRPr lang="ja-JP"/>
        </a:p>
      </c:txPr>
    </c:title>
    <c:autoTitleDeleted val="0"/>
    <c:plotArea>
      <c:layout>
        <c:manualLayout>
          <c:layoutTarget val="inner"/>
          <c:xMode val="edge"/>
          <c:yMode val="edge"/>
          <c:x val="0.17849059492563427"/>
          <c:y val="0.17236712945132776"/>
          <c:w val="0.80206496062992128"/>
          <c:h val="0.66517173600608692"/>
        </c:manualLayout>
      </c:layout>
      <c:lineChart>
        <c:grouping val="standard"/>
        <c:varyColors val="0"/>
        <c:ser>
          <c:idx val="15"/>
          <c:order val="0"/>
          <c:tx>
            <c:strRef>
              <c:f>'20170110'!$AT$51</c:f>
              <c:strCache>
                <c:ptCount val="1"/>
                <c:pt idx="0">
                  <c:v>MMP3</c:v>
                </c:pt>
              </c:strCache>
            </c:strRef>
          </c:tx>
          <c:spPr>
            <a:ln>
              <a:solidFill>
                <a:schemeClr val="accent3">
                  <a:lumMod val="60000"/>
                  <a:lumOff val="40000"/>
                </a:schemeClr>
              </a:solidFill>
            </a:ln>
          </c:spPr>
          <c:marker>
            <c:symbol val="none"/>
          </c:marker>
          <c:cat>
            <c:numRef>
              <c:f>'20170110'!$AE$52:$AE$56</c:f>
              <c:numCache>
                <c:formatCode>General</c:formatCode>
                <c:ptCount val="5"/>
                <c:pt idx="0">
                  <c:v>0</c:v>
                </c:pt>
                <c:pt idx="1">
                  <c:v>6</c:v>
                </c:pt>
                <c:pt idx="2">
                  <c:v>12</c:v>
                </c:pt>
                <c:pt idx="3">
                  <c:v>18</c:v>
                </c:pt>
                <c:pt idx="4">
                  <c:v>24</c:v>
                </c:pt>
              </c:numCache>
            </c:numRef>
          </c:cat>
          <c:val>
            <c:numRef>
              <c:f>'20170110'!$AT$52:$AT$56</c:f>
              <c:numCache>
                <c:formatCode>0.00000_);[Red]\(0.00000\)</c:formatCode>
                <c:ptCount val="5"/>
                <c:pt idx="0">
                  <c:v>78.022222222222226</c:v>
                </c:pt>
                <c:pt idx="1">
                  <c:v>79.422222222222217</c:v>
                </c:pt>
                <c:pt idx="2">
                  <c:v>76.733333333333334</c:v>
                </c:pt>
                <c:pt idx="3">
                  <c:v>74.2</c:v>
                </c:pt>
                <c:pt idx="4">
                  <c:v>79.333333333333329</c:v>
                </c:pt>
              </c:numCache>
            </c:numRef>
          </c:val>
          <c:smooth val="0"/>
        </c:ser>
        <c:dLbls>
          <c:showLegendKey val="0"/>
          <c:showVal val="0"/>
          <c:showCatName val="0"/>
          <c:showSerName val="0"/>
          <c:showPercent val="0"/>
          <c:showBubbleSize val="0"/>
        </c:dLbls>
        <c:marker val="1"/>
        <c:smooth val="0"/>
        <c:axId val="235131904"/>
        <c:axId val="225619328"/>
      </c:lineChart>
      <c:catAx>
        <c:axId val="235131904"/>
        <c:scaling>
          <c:orientation val="minMax"/>
        </c:scaling>
        <c:delete val="0"/>
        <c:axPos val="b"/>
        <c:numFmt formatCode="General" sourceLinked="1"/>
        <c:majorTickMark val="out"/>
        <c:minorTickMark val="none"/>
        <c:tickLblPos val="nextTo"/>
        <c:txPr>
          <a:bodyPr/>
          <a:lstStyle/>
          <a:p>
            <a:pPr>
              <a:defRPr b="1"/>
            </a:pPr>
            <a:endParaRPr lang="ja-JP"/>
          </a:p>
        </c:txPr>
        <c:crossAx val="225619328"/>
        <c:crosses val="autoZero"/>
        <c:auto val="1"/>
        <c:lblAlgn val="ctr"/>
        <c:lblOffset val="100"/>
        <c:noMultiLvlLbl val="0"/>
      </c:catAx>
      <c:valAx>
        <c:axId val="225619328"/>
        <c:scaling>
          <c:orientation val="minMax"/>
          <c:max val="100"/>
          <c:min val="0"/>
        </c:scaling>
        <c:delete val="0"/>
        <c:axPos val="l"/>
        <c:majorGridlines/>
        <c:numFmt formatCode="#,##0_);[Red]\(#,##0\)" sourceLinked="0"/>
        <c:majorTickMark val="out"/>
        <c:minorTickMark val="none"/>
        <c:tickLblPos val="nextTo"/>
        <c:txPr>
          <a:bodyPr/>
          <a:lstStyle/>
          <a:p>
            <a:pPr>
              <a:defRPr b="1"/>
            </a:pPr>
            <a:endParaRPr lang="ja-JP"/>
          </a:p>
        </c:txPr>
        <c:crossAx val="235131904"/>
        <c:crosses val="autoZero"/>
        <c:crossBetween val="between"/>
      </c:valAx>
    </c:plotArea>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2820454545454545E-2"/>
          <c:y val="5.5436507936507937E-2"/>
          <c:w val="0.81800669191919195"/>
          <c:h val="0.82673571428571424"/>
        </c:manualLayout>
      </c:layout>
      <c:lineChart>
        <c:grouping val="standard"/>
        <c:varyColors val="0"/>
        <c:ser>
          <c:idx val="2"/>
          <c:order val="2"/>
          <c:tx>
            <c:strRef>
              <c:f>'PINP TRACP'!$A$8</c:f>
              <c:strCache>
                <c:ptCount val="1"/>
                <c:pt idx="0">
                  <c:v>ucOC</c:v>
                </c:pt>
              </c:strCache>
            </c:strRef>
          </c:tx>
          <c:spPr>
            <a:ln>
              <a:solidFill>
                <a:srgbClr val="FFFF00"/>
              </a:solidFill>
            </a:ln>
          </c:spPr>
          <c:marker>
            <c:symbol val="none"/>
          </c:marker>
          <c:cat>
            <c:numRef>
              <c:f>'PINP TRACP'!$B$5:$K$5</c:f>
              <c:numCache>
                <c:formatCode>0_ </c:formatCode>
                <c:ptCount val="10"/>
                <c:pt idx="0">
                  <c:v>-1</c:v>
                </c:pt>
                <c:pt idx="1">
                  <c:v>0</c:v>
                </c:pt>
                <c:pt idx="2">
                  <c:v>3</c:v>
                </c:pt>
                <c:pt idx="3">
                  <c:v>6</c:v>
                </c:pt>
                <c:pt idx="4">
                  <c:v>9</c:v>
                </c:pt>
                <c:pt idx="5">
                  <c:v>12</c:v>
                </c:pt>
                <c:pt idx="6">
                  <c:v>15</c:v>
                </c:pt>
                <c:pt idx="7">
                  <c:v>18</c:v>
                </c:pt>
                <c:pt idx="8">
                  <c:v>21</c:v>
                </c:pt>
                <c:pt idx="9">
                  <c:v>24</c:v>
                </c:pt>
              </c:numCache>
            </c:numRef>
          </c:cat>
          <c:val>
            <c:numRef>
              <c:f>'PINP TRACP'!$B$8:$K$8</c:f>
              <c:numCache>
                <c:formatCode>General</c:formatCode>
                <c:ptCount val="10"/>
                <c:pt idx="0">
                  <c:v>4.51</c:v>
                </c:pt>
                <c:pt idx="1">
                  <c:v>3.21</c:v>
                </c:pt>
                <c:pt idx="2">
                  <c:v>0.97</c:v>
                </c:pt>
                <c:pt idx="3">
                  <c:v>5.75</c:v>
                </c:pt>
                <c:pt idx="4">
                  <c:v>2.69</c:v>
                </c:pt>
                <c:pt idx="5">
                  <c:v>1.3</c:v>
                </c:pt>
                <c:pt idx="6">
                  <c:v>1.29</c:v>
                </c:pt>
                <c:pt idx="7">
                  <c:v>1.82</c:v>
                </c:pt>
                <c:pt idx="8">
                  <c:v>0.38</c:v>
                </c:pt>
                <c:pt idx="9">
                  <c:v>2.06</c:v>
                </c:pt>
              </c:numCache>
            </c:numRef>
          </c:val>
          <c:smooth val="0"/>
        </c:ser>
        <c:dLbls>
          <c:showLegendKey val="0"/>
          <c:showVal val="0"/>
          <c:showCatName val="0"/>
          <c:showSerName val="0"/>
          <c:showPercent val="0"/>
          <c:showBubbleSize val="0"/>
        </c:dLbls>
        <c:marker val="1"/>
        <c:smooth val="0"/>
        <c:axId val="235424256"/>
        <c:axId val="225622208"/>
      </c:lineChart>
      <c:lineChart>
        <c:grouping val="standard"/>
        <c:varyColors val="0"/>
        <c:ser>
          <c:idx val="0"/>
          <c:order val="0"/>
          <c:tx>
            <c:strRef>
              <c:f>'PINP TRACP'!$A$6</c:f>
              <c:strCache>
                <c:ptCount val="1"/>
                <c:pt idx="0">
                  <c:v>TRACP-5b</c:v>
                </c:pt>
              </c:strCache>
            </c:strRef>
          </c:tx>
          <c:spPr>
            <a:ln>
              <a:solidFill>
                <a:srgbClr val="FF0000"/>
              </a:solidFill>
            </a:ln>
          </c:spPr>
          <c:marker>
            <c:symbol val="none"/>
          </c:marker>
          <c:cat>
            <c:numRef>
              <c:f>'PINP TRACP'!$B$5:$K$5</c:f>
              <c:numCache>
                <c:formatCode>0_ </c:formatCode>
                <c:ptCount val="10"/>
                <c:pt idx="0">
                  <c:v>-1</c:v>
                </c:pt>
                <c:pt idx="1">
                  <c:v>0</c:v>
                </c:pt>
                <c:pt idx="2">
                  <c:v>3</c:v>
                </c:pt>
                <c:pt idx="3">
                  <c:v>6</c:v>
                </c:pt>
                <c:pt idx="4">
                  <c:v>9</c:v>
                </c:pt>
                <c:pt idx="5">
                  <c:v>12</c:v>
                </c:pt>
                <c:pt idx="6">
                  <c:v>15</c:v>
                </c:pt>
                <c:pt idx="7">
                  <c:v>18</c:v>
                </c:pt>
                <c:pt idx="8">
                  <c:v>21</c:v>
                </c:pt>
                <c:pt idx="9">
                  <c:v>24</c:v>
                </c:pt>
              </c:numCache>
            </c:numRef>
          </c:cat>
          <c:val>
            <c:numRef>
              <c:f>'PINP TRACP'!$B$6:$K$6</c:f>
              <c:numCache>
                <c:formatCode>General</c:formatCode>
                <c:ptCount val="10"/>
                <c:pt idx="0">
                  <c:v>749</c:v>
                </c:pt>
                <c:pt idx="1">
                  <c:v>659</c:v>
                </c:pt>
                <c:pt idx="2">
                  <c:v>114</c:v>
                </c:pt>
                <c:pt idx="3">
                  <c:v>607</c:v>
                </c:pt>
                <c:pt idx="4">
                  <c:v>87</c:v>
                </c:pt>
                <c:pt idx="5">
                  <c:v>130</c:v>
                </c:pt>
                <c:pt idx="6">
                  <c:v>93</c:v>
                </c:pt>
                <c:pt idx="7">
                  <c:v>211</c:v>
                </c:pt>
                <c:pt idx="8">
                  <c:v>118</c:v>
                </c:pt>
                <c:pt idx="9">
                  <c:v>354</c:v>
                </c:pt>
              </c:numCache>
            </c:numRef>
          </c:val>
          <c:smooth val="0"/>
        </c:ser>
        <c:ser>
          <c:idx val="1"/>
          <c:order val="1"/>
          <c:tx>
            <c:strRef>
              <c:f>'PINP TRACP'!$A$7</c:f>
              <c:strCache>
                <c:ptCount val="1"/>
                <c:pt idx="0">
                  <c:v>P1NP</c:v>
                </c:pt>
              </c:strCache>
            </c:strRef>
          </c:tx>
          <c:spPr>
            <a:ln>
              <a:solidFill>
                <a:srgbClr val="00FFFF"/>
              </a:solidFill>
            </a:ln>
          </c:spPr>
          <c:marker>
            <c:symbol val="none"/>
          </c:marker>
          <c:dLbls>
            <c:dLbl>
              <c:idx val="0"/>
              <c:layout>
                <c:manualLayout>
                  <c:x val="-1.9242424242424241E-2"/>
                  <c:y val="4.0317460317460412E-2"/>
                </c:manualLayout>
              </c:layout>
              <c:dLblPos val="r"/>
              <c:showLegendKey val="0"/>
              <c:showVal val="1"/>
              <c:showCatName val="0"/>
              <c:showSerName val="0"/>
              <c:showPercent val="0"/>
              <c:showBubbleSize val="0"/>
            </c:dLbl>
            <c:dLbl>
              <c:idx val="1"/>
              <c:layout>
                <c:manualLayout>
                  <c:x val="-2.8863636363636362E-2"/>
                  <c:y val="2.0158730158730251E-2"/>
                </c:manualLayout>
              </c:layout>
              <c:dLblPos val="r"/>
              <c:showLegendKey val="0"/>
              <c:showVal val="1"/>
              <c:showCatName val="0"/>
              <c:showSerName val="0"/>
              <c:showPercent val="0"/>
              <c:showBubbleSize val="0"/>
            </c:dLbl>
            <c:dLbl>
              <c:idx val="2"/>
              <c:layout>
                <c:manualLayout>
                  <c:x val="-2.2449494949494948E-2"/>
                  <c:y val="2.5198412698412699E-2"/>
                </c:manualLayout>
              </c:layout>
              <c:dLblPos val="r"/>
              <c:showLegendKey val="0"/>
              <c:showVal val="1"/>
              <c:showCatName val="0"/>
              <c:showSerName val="0"/>
              <c:showPercent val="0"/>
              <c:showBubbleSize val="0"/>
            </c:dLbl>
            <c:dLbl>
              <c:idx val="3"/>
              <c:layout>
                <c:manualLayout>
                  <c:x val="-2.0845959595959595E-2"/>
                  <c:y val="3.0238095238095238E-2"/>
                </c:manualLayout>
              </c:layout>
              <c:dLblPos val="r"/>
              <c:showLegendKey val="0"/>
              <c:showVal val="1"/>
              <c:showCatName val="0"/>
              <c:showSerName val="0"/>
              <c:showPercent val="0"/>
              <c:showBubbleSize val="0"/>
            </c:dLbl>
            <c:dLbl>
              <c:idx val="4"/>
              <c:layout>
                <c:manualLayout>
                  <c:x val="-2.2449494949494948E-2"/>
                  <c:y val="2.0158730158730157E-2"/>
                </c:manualLayout>
              </c:layout>
              <c:dLblPos val="r"/>
              <c:showLegendKey val="0"/>
              <c:showVal val="1"/>
              <c:showCatName val="0"/>
              <c:showSerName val="0"/>
              <c:showPercent val="0"/>
              <c:showBubbleSize val="0"/>
            </c:dLbl>
            <c:dLbl>
              <c:idx val="5"/>
              <c:layout>
                <c:manualLayout>
                  <c:x val="-1.4431818181818181E-2"/>
                  <c:y val="-1.0079365079365079E-2"/>
                </c:manualLayout>
              </c:layout>
              <c:dLblPos val="r"/>
              <c:showLegendKey val="0"/>
              <c:showVal val="1"/>
              <c:showCatName val="0"/>
              <c:showSerName val="0"/>
              <c:showPercent val="0"/>
              <c:showBubbleSize val="0"/>
            </c:dLbl>
            <c:dLbl>
              <c:idx val="6"/>
              <c:layout>
                <c:manualLayout>
                  <c:x val="-1.6035353535353535E-2"/>
                  <c:y val="-1.5119047619047619E-2"/>
                </c:manualLayout>
              </c:layout>
              <c:dLblPos val="r"/>
              <c:showLegendKey val="0"/>
              <c:showVal val="1"/>
              <c:showCatName val="0"/>
              <c:showSerName val="0"/>
              <c:showPercent val="0"/>
              <c:showBubbleSize val="0"/>
            </c:dLbl>
            <c:dLbl>
              <c:idx val="7"/>
              <c:layout>
                <c:manualLayout>
                  <c:x val="-2.0845959595959595E-2"/>
                  <c:y val="-1.5119047619047527E-2"/>
                </c:manualLayout>
              </c:layout>
              <c:dLblPos val="r"/>
              <c:showLegendKey val="0"/>
              <c:showVal val="1"/>
              <c:showCatName val="0"/>
              <c:showSerName val="0"/>
              <c:showPercent val="0"/>
              <c:showBubbleSize val="0"/>
            </c:dLbl>
            <c:dLbl>
              <c:idx val="8"/>
              <c:layout>
                <c:manualLayout>
                  <c:x val="-6.4141414141414138E-3"/>
                  <c:y val="1.0079365079365079E-2"/>
                </c:manualLayout>
              </c:layout>
              <c:dLblPos val="r"/>
              <c:showLegendKey val="0"/>
              <c:showVal val="1"/>
              <c:showCatName val="0"/>
              <c:showSerName val="0"/>
              <c:showPercent val="0"/>
              <c:showBubbleSize val="0"/>
            </c:dLbl>
            <c:numFmt formatCode="#,##0.0_);[Red]\(#,##0.0\)" sourceLinked="0"/>
            <c:txPr>
              <a:bodyPr/>
              <a:lstStyle/>
              <a:p>
                <a:pPr>
                  <a:defRPr sz="600" b="1"/>
                </a:pPr>
                <a:endParaRPr lang="ja-JP"/>
              </a:p>
            </c:txPr>
            <c:dLblPos val="r"/>
            <c:showLegendKey val="0"/>
            <c:showVal val="1"/>
            <c:showCatName val="0"/>
            <c:showSerName val="0"/>
            <c:showPercent val="0"/>
            <c:showBubbleSize val="0"/>
            <c:showLeaderLines val="0"/>
          </c:dLbls>
          <c:cat>
            <c:numRef>
              <c:f>'PINP TRACP'!$B$5:$K$5</c:f>
              <c:numCache>
                <c:formatCode>0_ </c:formatCode>
                <c:ptCount val="10"/>
                <c:pt idx="0">
                  <c:v>-1</c:v>
                </c:pt>
                <c:pt idx="1">
                  <c:v>0</c:v>
                </c:pt>
                <c:pt idx="2">
                  <c:v>3</c:v>
                </c:pt>
                <c:pt idx="3">
                  <c:v>6</c:v>
                </c:pt>
                <c:pt idx="4">
                  <c:v>9</c:v>
                </c:pt>
                <c:pt idx="5">
                  <c:v>12</c:v>
                </c:pt>
                <c:pt idx="6">
                  <c:v>15</c:v>
                </c:pt>
                <c:pt idx="7">
                  <c:v>18</c:v>
                </c:pt>
                <c:pt idx="8">
                  <c:v>21</c:v>
                </c:pt>
                <c:pt idx="9">
                  <c:v>24</c:v>
                </c:pt>
              </c:numCache>
            </c:numRef>
          </c:cat>
          <c:val>
            <c:numRef>
              <c:f>'PINP TRACP'!$B$7:$K$7</c:f>
              <c:numCache>
                <c:formatCode>General</c:formatCode>
                <c:ptCount val="10"/>
                <c:pt idx="0">
                  <c:v>120</c:v>
                </c:pt>
                <c:pt idx="1">
                  <c:v>106</c:v>
                </c:pt>
                <c:pt idx="2">
                  <c:v>42</c:v>
                </c:pt>
                <c:pt idx="3">
                  <c:v>94.8</c:v>
                </c:pt>
                <c:pt idx="4">
                  <c:v>37.1</c:v>
                </c:pt>
                <c:pt idx="5">
                  <c:v>33.6</c:v>
                </c:pt>
                <c:pt idx="6">
                  <c:v>26.3</c:v>
                </c:pt>
                <c:pt idx="7">
                  <c:v>39</c:v>
                </c:pt>
                <c:pt idx="8">
                  <c:v>21.4</c:v>
                </c:pt>
                <c:pt idx="9">
                  <c:v>55.8</c:v>
                </c:pt>
              </c:numCache>
            </c:numRef>
          </c:val>
          <c:smooth val="0"/>
        </c:ser>
        <c:dLbls>
          <c:showLegendKey val="0"/>
          <c:showVal val="0"/>
          <c:showCatName val="0"/>
          <c:showSerName val="0"/>
          <c:showPercent val="0"/>
          <c:showBubbleSize val="0"/>
        </c:dLbls>
        <c:marker val="1"/>
        <c:smooth val="0"/>
        <c:axId val="235495424"/>
        <c:axId val="225622784"/>
      </c:lineChart>
      <c:catAx>
        <c:axId val="235424256"/>
        <c:scaling>
          <c:orientation val="minMax"/>
        </c:scaling>
        <c:delete val="1"/>
        <c:axPos val="b"/>
        <c:numFmt formatCode="0_ " sourceLinked="1"/>
        <c:majorTickMark val="out"/>
        <c:minorTickMark val="none"/>
        <c:tickLblPos val="nextTo"/>
        <c:crossAx val="225622208"/>
        <c:crosses val="autoZero"/>
        <c:auto val="1"/>
        <c:lblAlgn val="ctr"/>
        <c:lblOffset val="100"/>
        <c:noMultiLvlLbl val="0"/>
      </c:catAx>
      <c:valAx>
        <c:axId val="225622208"/>
        <c:scaling>
          <c:orientation val="minMax"/>
        </c:scaling>
        <c:delete val="0"/>
        <c:axPos val="l"/>
        <c:majorGridlines/>
        <c:numFmt formatCode="General" sourceLinked="1"/>
        <c:majorTickMark val="out"/>
        <c:minorTickMark val="none"/>
        <c:tickLblPos val="nextTo"/>
        <c:crossAx val="235424256"/>
        <c:crossesAt val="-1"/>
        <c:crossBetween val="between"/>
      </c:valAx>
      <c:valAx>
        <c:axId val="225622784"/>
        <c:scaling>
          <c:orientation val="minMax"/>
        </c:scaling>
        <c:delete val="0"/>
        <c:axPos val="r"/>
        <c:numFmt formatCode="General" sourceLinked="1"/>
        <c:majorTickMark val="out"/>
        <c:minorTickMark val="none"/>
        <c:tickLblPos val="nextTo"/>
        <c:crossAx val="235495424"/>
        <c:crosses val="max"/>
        <c:crossBetween val="between"/>
      </c:valAx>
      <c:catAx>
        <c:axId val="235495424"/>
        <c:scaling>
          <c:orientation val="minMax"/>
        </c:scaling>
        <c:delete val="1"/>
        <c:axPos val="b"/>
        <c:numFmt formatCode="0_ " sourceLinked="1"/>
        <c:majorTickMark val="out"/>
        <c:minorTickMark val="none"/>
        <c:tickLblPos val="nextTo"/>
        <c:crossAx val="225622784"/>
        <c:crosses val="autoZero"/>
        <c:auto val="1"/>
        <c:lblAlgn val="ctr"/>
        <c:lblOffset val="100"/>
        <c:noMultiLvlLbl val="0"/>
      </c:catAx>
    </c:plotArea>
    <c:legend>
      <c:legendPos val="r"/>
      <c:layout>
        <c:manualLayout>
          <c:xMode val="edge"/>
          <c:yMode val="edge"/>
          <c:x val="0.17479659090909092"/>
          <c:y val="9.7707142857142826E-2"/>
          <c:w val="0.52534229797979803"/>
          <c:h val="8.8950793650793669E-2"/>
        </c:manualLayout>
      </c:layout>
      <c:overlay val="0"/>
    </c:legend>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1684090909090915E-2"/>
          <c:y val="5.5436507936507937E-2"/>
          <c:w val="0.81899292929292933"/>
          <c:h val="0.82673571428571424"/>
        </c:manualLayout>
      </c:layout>
      <c:lineChart>
        <c:grouping val="standard"/>
        <c:varyColors val="0"/>
        <c:ser>
          <c:idx val="1"/>
          <c:order val="1"/>
          <c:tx>
            <c:strRef>
              <c:f>'B2MG PTH'!$A$6</c:f>
              <c:strCache>
                <c:ptCount val="1"/>
                <c:pt idx="0">
                  <c:v>B2MG(尿)</c:v>
                </c:pt>
              </c:strCache>
            </c:strRef>
          </c:tx>
          <c:spPr>
            <a:ln>
              <a:solidFill>
                <a:srgbClr val="99FF33"/>
              </a:solidFill>
            </a:ln>
          </c:spPr>
          <c:marker>
            <c:symbol val="none"/>
          </c:marker>
          <c:cat>
            <c:numRef>
              <c:f>'B2MG PTH'!$B$4:$K$4</c:f>
              <c:numCache>
                <c:formatCode>0_ </c:formatCode>
                <c:ptCount val="10"/>
                <c:pt idx="0">
                  <c:v>-1</c:v>
                </c:pt>
                <c:pt idx="1">
                  <c:v>0</c:v>
                </c:pt>
                <c:pt idx="2">
                  <c:v>3</c:v>
                </c:pt>
                <c:pt idx="3">
                  <c:v>6</c:v>
                </c:pt>
                <c:pt idx="4">
                  <c:v>9</c:v>
                </c:pt>
                <c:pt idx="5">
                  <c:v>12</c:v>
                </c:pt>
                <c:pt idx="6">
                  <c:v>15</c:v>
                </c:pt>
                <c:pt idx="7">
                  <c:v>18</c:v>
                </c:pt>
                <c:pt idx="8">
                  <c:v>21</c:v>
                </c:pt>
                <c:pt idx="9">
                  <c:v>24</c:v>
                </c:pt>
              </c:numCache>
            </c:numRef>
          </c:cat>
          <c:val>
            <c:numRef>
              <c:f>'B2MG PTH'!$B$6:$K$6</c:f>
              <c:numCache>
                <c:formatCode>General</c:formatCode>
                <c:ptCount val="10"/>
                <c:pt idx="0">
                  <c:v>18291</c:v>
                </c:pt>
                <c:pt idx="1">
                  <c:v>43272</c:v>
                </c:pt>
                <c:pt idx="2">
                  <c:v>10945</c:v>
                </c:pt>
                <c:pt idx="3">
                  <c:v>957</c:v>
                </c:pt>
                <c:pt idx="4">
                  <c:v>1822</c:v>
                </c:pt>
                <c:pt idx="5">
                  <c:v>1192</c:v>
                </c:pt>
                <c:pt idx="6">
                  <c:v>1375</c:v>
                </c:pt>
                <c:pt idx="7">
                  <c:v>982</c:v>
                </c:pt>
                <c:pt idx="8">
                  <c:v>2031</c:v>
                </c:pt>
                <c:pt idx="9">
                  <c:v>975</c:v>
                </c:pt>
              </c:numCache>
            </c:numRef>
          </c:val>
          <c:smooth val="0"/>
        </c:ser>
        <c:dLbls>
          <c:showLegendKey val="0"/>
          <c:showVal val="0"/>
          <c:showCatName val="0"/>
          <c:showSerName val="0"/>
          <c:showPercent val="0"/>
          <c:showBubbleSize val="0"/>
        </c:dLbls>
        <c:marker val="1"/>
        <c:smooth val="0"/>
        <c:axId val="235495936"/>
        <c:axId val="235553344"/>
      </c:lineChart>
      <c:lineChart>
        <c:grouping val="standard"/>
        <c:varyColors val="0"/>
        <c:ser>
          <c:idx val="0"/>
          <c:order val="0"/>
          <c:tx>
            <c:strRef>
              <c:f>'B2MG PTH'!$A$5</c:f>
              <c:strCache>
                <c:ptCount val="1"/>
                <c:pt idx="0">
                  <c:v>INTACT-PTH</c:v>
                </c:pt>
              </c:strCache>
            </c:strRef>
          </c:tx>
          <c:spPr>
            <a:ln>
              <a:solidFill>
                <a:srgbClr val="FF0000"/>
              </a:solidFill>
            </a:ln>
          </c:spPr>
          <c:marker>
            <c:symbol val="none"/>
          </c:marker>
          <c:dLbls>
            <c:dLbl>
              <c:idx val="0"/>
              <c:layout>
                <c:manualLayout>
                  <c:x val="-1.9242424242424241E-2"/>
                  <c:y val="2.5198412698412699E-2"/>
                </c:manualLayout>
              </c:layout>
              <c:showLegendKey val="0"/>
              <c:showVal val="1"/>
              <c:showCatName val="0"/>
              <c:showSerName val="0"/>
              <c:showPercent val="0"/>
              <c:showBubbleSize val="0"/>
            </c:dLbl>
            <c:dLbl>
              <c:idx val="2"/>
              <c:layout>
                <c:manualLayout>
                  <c:x val="-2.4053030303030302E-2"/>
                  <c:y val="-1.5119047619047619E-2"/>
                </c:manualLayout>
              </c:layout>
              <c:showLegendKey val="0"/>
              <c:showVal val="1"/>
              <c:showCatName val="0"/>
              <c:showSerName val="0"/>
              <c:showPercent val="0"/>
              <c:showBubbleSize val="0"/>
            </c:dLbl>
            <c:dLbl>
              <c:idx val="3"/>
              <c:layout>
                <c:manualLayout>
                  <c:x val="-2.2449494949494948E-2"/>
                  <c:y val="5.0396825396825398E-2"/>
                </c:manualLayout>
              </c:layout>
              <c:showLegendKey val="0"/>
              <c:showVal val="1"/>
              <c:showCatName val="0"/>
              <c:showSerName val="0"/>
              <c:showPercent val="0"/>
              <c:showBubbleSize val="0"/>
            </c:dLbl>
            <c:dLbl>
              <c:idx val="4"/>
              <c:layout>
                <c:manualLayout>
                  <c:x val="-2.2449621212121212E-2"/>
                  <c:y val="4.0317460317460363E-2"/>
                </c:manualLayout>
              </c:layout>
              <c:showLegendKey val="0"/>
              <c:showVal val="1"/>
              <c:showCatName val="0"/>
              <c:showSerName val="0"/>
              <c:showPercent val="0"/>
              <c:showBubbleSize val="0"/>
            </c:dLbl>
            <c:dLbl>
              <c:idx val="5"/>
              <c:layout>
                <c:manualLayout>
                  <c:x val="-1.4431818181818181E-2"/>
                  <c:y val="3.5277777777777776E-2"/>
                </c:manualLayout>
              </c:layout>
              <c:showLegendKey val="0"/>
              <c:showVal val="1"/>
              <c:showCatName val="0"/>
              <c:showSerName val="0"/>
              <c:showPercent val="0"/>
              <c:showBubbleSize val="0"/>
            </c:dLbl>
            <c:dLbl>
              <c:idx val="6"/>
              <c:layout>
                <c:manualLayout>
                  <c:x val="-1.9242424242424241E-2"/>
                  <c:y val="4.0317460317460314E-2"/>
                </c:manualLayout>
              </c:layout>
              <c:showLegendKey val="0"/>
              <c:showVal val="1"/>
              <c:showCatName val="0"/>
              <c:showSerName val="0"/>
              <c:showPercent val="0"/>
              <c:showBubbleSize val="0"/>
            </c:dLbl>
            <c:dLbl>
              <c:idx val="7"/>
              <c:layout>
                <c:manualLayout>
                  <c:x val="-1.1224747474747474E-2"/>
                  <c:y val="4.0317460317460314E-2"/>
                </c:manualLayout>
              </c:layout>
              <c:showLegendKey val="0"/>
              <c:showVal val="1"/>
              <c:showCatName val="0"/>
              <c:showSerName val="0"/>
              <c:showPercent val="0"/>
              <c:showBubbleSize val="0"/>
            </c:dLbl>
            <c:dLbl>
              <c:idx val="8"/>
              <c:layout>
                <c:manualLayout>
                  <c:x val="-9.6212121212121207E-3"/>
                  <c:y val="-5.0396825396825393E-3"/>
                </c:manualLayout>
              </c:layout>
              <c:showLegendKey val="0"/>
              <c:showVal val="1"/>
              <c:showCatName val="0"/>
              <c:showSerName val="0"/>
              <c:showPercent val="0"/>
              <c:showBubbleSize val="0"/>
            </c:dLbl>
            <c:dLbl>
              <c:idx val="9"/>
              <c:layout>
                <c:manualLayout>
                  <c:x val="-1.1224747474747474E-2"/>
                  <c:y val="5.0396825396826321E-3"/>
                </c:manualLayout>
              </c:layout>
              <c:showLegendKey val="0"/>
              <c:showVal val="1"/>
              <c:showCatName val="0"/>
              <c:showSerName val="0"/>
              <c:showPercent val="0"/>
              <c:showBubbleSize val="0"/>
            </c:dLbl>
            <c:txPr>
              <a:bodyPr/>
              <a:lstStyle/>
              <a:p>
                <a:pPr>
                  <a:defRPr sz="800" b="1">
                    <a:solidFill>
                      <a:srgbClr val="FF0000"/>
                    </a:solidFill>
                  </a:defRPr>
                </a:pPr>
                <a:endParaRPr lang="ja-JP"/>
              </a:p>
            </c:txPr>
            <c:showLegendKey val="0"/>
            <c:showVal val="1"/>
            <c:showCatName val="0"/>
            <c:showSerName val="0"/>
            <c:showPercent val="0"/>
            <c:showBubbleSize val="0"/>
            <c:showLeaderLines val="0"/>
          </c:dLbls>
          <c:cat>
            <c:numRef>
              <c:f>'B2MG PTH'!$B$4:$K$4</c:f>
              <c:numCache>
                <c:formatCode>0_ </c:formatCode>
                <c:ptCount val="10"/>
                <c:pt idx="0">
                  <c:v>-1</c:v>
                </c:pt>
                <c:pt idx="1">
                  <c:v>0</c:v>
                </c:pt>
                <c:pt idx="2">
                  <c:v>3</c:v>
                </c:pt>
                <c:pt idx="3">
                  <c:v>6</c:v>
                </c:pt>
                <c:pt idx="4">
                  <c:v>9</c:v>
                </c:pt>
                <c:pt idx="5">
                  <c:v>12</c:v>
                </c:pt>
                <c:pt idx="6">
                  <c:v>15</c:v>
                </c:pt>
                <c:pt idx="7">
                  <c:v>18</c:v>
                </c:pt>
                <c:pt idx="8">
                  <c:v>21</c:v>
                </c:pt>
                <c:pt idx="9">
                  <c:v>24</c:v>
                </c:pt>
              </c:numCache>
            </c:numRef>
          </c:cat>
          <c:val>
            <c:numRef>
              <c:f>'B2MG PTH'!$B$5:$K$5</c:f>
              <c:numCache>
                <c:formatCode>General</c:formatCode>
                <c:ptCount val="10"/>
                <c:pt idx="0">
                  <c:v>24</c:v>
                </c:pt>
                <c:pt idx="1">
                  <c:v>29</c:v>
                </c:pt>
                <c:pt idx="2">
                  <c:v>250</c:v>
                </c:pt>
                <c:pt idx="3">
                  <c:v>35</c:v>
                </c:pt>
                <c:pt idx="4">
                  <c:v>60</c:v>
                </c:pt>
                <c:pt idx="5">
                  <c:v>31</c:v>
                </c:pt>
                <c:pt idx="6">
                  <c:v>37</c:v>
                </c:pt>
                <c:pt idx="7">
                  <c:v>43</c:v>
                </c:pt>
                <c:pt idx="8">
                  <c:v>109</c:v>
                </c:pt>
                <c:pt idx="9">
                  <c:v>30</c:v>
                </c:pt>
              </c:numCache>
            </c:numRef>
          </c:val>
          <c:smooth val="0"/>
        </c:ser>
        <c:dLbls>
          <c:showLegendKey val="0"/>
          <c:showVal val="0"/>
          <c:showCatName val="0"/>
          <c:showSerName val="0"/>
          <c:showPercent val="0"/>
          <c:showBubbleSize val="0"/>
        </c:dLbls>
        <c:marker val="1"/>
        <c:smooth val="0"/>
        <c:axId val="235497472"/>
        <c:axId val="235553920"/>
      </c:lineChart>
      <c:catAx>
        <c:axId val="235495936"/>
        <c:scaling>
          <c:orientation val="minMax"/>
        </c:scaling>
        <c:delete val="1"/>
        <c:axPos val="b"/>
        <c:numFmt formatCode="0_ " sourceLinked="1"/>
        <c:majorTickMark val="out"/>
        <c:minorTickMark val="none"/>
        <c:tickLblPos val="nextTo"/>
        <c:crossAx val="235553344"/>
        <c:crosses val="autoZero"/>
        <c:auto val="1"/>
        <c:lblAlgn val="ctr"/>
        <c:lblOffset val="100"/>
        <c:noMultiLvlLbl val="0"/>
      </c:catAx>
      <c:valAx>
        <c:axId val="235553344"/>
        <c:scaling>
          <c:logBase val="10"/>
          <c:orientation val="minMax"/>
        </c:scaling>
        <c:delete val="0"/>
        <c:axPos val="l"/>
        <c:majorGridlines/>
        <c:numFmt formatCode="General" sourceLinked="1"/>
        <c:majorTickMark val="out"/>
        <c:minorTickMark val="none"/>
        <c:tickLblPos val="nextTo"/>
        <c:crossAx val="235495936"/>
        <c:crossesAt val="-1"/>
        <c:crossBetween val="between"/>
      </c:valAx>
      <c:valAx>
        <c:axId val="235553920"/>
        <c:scaling>
          <c:orientation val="minMax"/>
        </c:scaling>
        <c:delete val="0"/>
        <c:axPos val="r"/>
        <c:numFmt formatCode="General" sourceLinked="1"/>
        <c:majorTickMark val="out"/>
        <c:minorTickMark val="none"/>
        <c:tickLblPos val="nextTo"/>
        <c:crossAx val="235497472"/>
        <c:crosses val="max"/>
        <c:crossBetween val="between"/>
      </c:valAx>
      <c:catAx>
        <c:axId val="235497472"/>
        <c:scaling>
          <c:orientation val="minMax"/>
        </c:scaling>
        <c:delete val="1"/>
        <c:axPos val="b"/>
        <c:numFmt formatCode="0_ " sourceLinked="1"/>
        <c:majorTickMark val="out"/>
        <c:minorTickMark val="none"/>
        <c:tickLblPos val="nextTo"/>
        <c:crossAx val="235553920"/>
        <c:crosses val="autoZero"/>
        <c:auto val="1"/>
        <c:lblAlgn val="ctr"/>
        <c:lblOffset val="100"/>
        <c:noMultiLvlLbl val="0"/>
      </c:catAx>
    </c:plotArea>
    <c:legend>
      <c:legendPos val="r"/>
      <c:layout>
        <c:manualLayout>
          <c:xMode val="edge"/>
          <c:yMode val="edge"/>
          <c:x val="0.29123737373737368"/>
          <c:y val="9.0693650793650757E-2"/>
          <c:w val="0.28061868686868685"/>
          <c:h val="7.2739682539682549E-2"/>
        </c:manualLayout>
      </c:layout>
      <c:overlay val="0"/>
    </c:legend>
    <c:plotVisOnly val="1"/>
    <c:dispBlanksAs val="gap"/>
    <c:showDLblsOverMax val="0"/>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3199242424242425E-2"/>
          <c:y val="5.5436507936507937E-2"/>
          <c:w val="0.81899292929292933"/>
          <c:h val="0.82673571428571424"/>
        </c:manualLayout>
      </c:layout>
      <c:lineChart>
        <c:grouping val="standard"/>
        <c:varyColors val="0"/>
        <c:ser>
          <c:idx val="0"/>
          <c:order val="0"/>
          <c:tx>
            <c:strRef>
              <c:f>'尿中Ca P'!$A$5</c:f>
              <c:strCache>
                <c:ptCount val="1"/>
                <c:pt idx="0">
                  <c:v>尿Ca</c:v>
                </c:pt>
              </c:strCache>
            </c:strRef>
          </c:tx>
          <c:spPr>
            <a:ln>
              <a:solidFill>
                <a:schemeClr val="tx1"/>
              </a:solidFill>
            </a:ln>
          </c:spPr>
          <c:marker>
            <c:symbol val="none"/>
          </c:marker>
          <c:cat>
            <c:numRef>
              <c:f>'尿中Ca P'!$B$4:$K$4</c:f>
              <c:numCache>
                <c:formatCode>0_ ;[Red]\-0\ </c:formatCode>
                <c:ptCount val="10"/>
                <c:pt idx="0">
                  <c:v>-1</c:v>
                </c:pt>
                <c:pt idx="1">
                  <c:v>0</c:v>
                </c:pt>
                <c:pt idx="2">
                  <c:v>3</c:v>
                </c:pt>
                <c:pt idx="3">
                  <c:v>6</c:v>
                </c:pt>
                <c:pt idx="4">
                  <c:v>9</c:v>
                </c:pt>
                <c:pt idx="5">
                  <c:v>12</c:v>
                </c:pt>
                <c:pt idx="6">
                  <c:v>15</c:v>
                </c:pt>
                <c:pt idx="7">
                  <c:v>18</c:v>
                </c:pt>
                <c:pt idx="8">
                  <c:v>21</c:v>
                </c:pt>
                <c:pt idx="9">
                  <c:v>24</c:v>
                </c:pt>
              </c:numCache>
            </c:numRef>
          </c:cat>
          <c:val>
            <c:numRef>
              <c:f>'尿中Ca P'!$B$5:$K$5</c:f>
              <c:numCache>
                <c:formatCode>General</c:formatCode>
                <c:ptCount val="10"/>
                <c:pt idx="0">
                  <c:v>17.8</c:v>
                </c:pt>
                <c:pt idx="1">
                  <c:v>30.4</c:v>
                </c:pt>
                <c:pt idx="2">
                  <c:v>1.8</c:v>
                </c:pt>
                <c:pt idx="3">
                  <c:v>8.1</c:v>
                </c:pt>
                <c:pt idx="4">
                  <c:v>12.2</c:v>
                </c:pt>
                <c:pt idx="5">
                  <c:v>28.1</c:v>
                </c:pt>
                <c:pt idx="6">
                  <c:v>13.8</c:v>
                </c:pt>
                <c:pt idx="7">
                  <c:v>15.8</c:v>
                </c:pt>
                <c:pt idx="8">
                  <c:v>7.6</c:v>
                </c:pt>
                <c:pt idx="9">
                  <c:v>28.7</c:v>
                </c:pt>
              </c:numCache>
            </c:numRef>
          </c:val>
          <c:smooth val="0"/>
        </c:ser>
        <c:dLbls>
          <c:showLegendKey val="0"/>
          <c:showVal val="0"/>
          <c:showCatName val="0"/>
          <c:showSerName val="0"/>
          <c:showPercent val="0"/>
          <c:showBubbleSize val="0"/>
        </c:dLbls>
        <c:marker val="1"/>
        <c:smooth val="0"/>
        <c:axId val="235980800"/>
        <c:axId val="235555648"/>
      </c:lineChart>
      <c:lineChart>
        <c:grouping val="standard"/>
        <c:varyColors val="0"/>
        <c:ser>
          <c:idx val="1"/>
          <c:order val="1"/>
          <c:tx>
            <c:strRef>
              <c:f>'尿中Ca P'!$A$6</c:f>
              <c:strCache>
                <c:ptCount val="1"/>
                <c:pt idx="0">
                  <c:v>尿IP</c:v>
                </c:pt>
              </c:strCache>
            </c:strRef>
          </c:tx>
          <c:spPr>
            <a:ln>
              <a:solidFill>
                <a:srgbClr val="FFC000"/>
              </a:solidFill>
            </a:ln>
          </c:spPr>
          <c:marker>
            <c:symbol val="none"/>
          </c:marker>
          <c:cat>
            <c:numRef>
              <c:f>'尿中Ca P'!$B$4:$K$4</c:f>
              <c:numCache>
                <c:formatCode>0_ ;[Red]\-0\ </c:formatCode>
                <c:ptCount val="10"/>
                <c:pt idx="0">
                  <c:v>-1</c:v>
                </c:pt>
                <c:pt idx="1">
                  <c:v>0</c:v>
                </c:pt>
                <c:pt idx="2">
                  <c:v>3</c:v>
                </c:pt>
                <c:pt idx="3">
                  <c:v>6</c:v>
                </c:pt>
                <c:pt idx="4">
                  <c:v>9</c:v>
                </c:pt>
                <c:pt idx="5">
                  <c:v>12</c:v>
                </c:pt>
                <c:pt idx="6">
                  <c:v>15</c:v>
                </c:pt>
                <c:pt idx="7">
                  <c:v>18</c:v>
                </c:pt>
                <c:pt idx="8">
                  <c:v>21</c:v>
                </c:pt>
                <c:pt idx="9">
                  <c:v>24</c:v>
                </c:pt>
              </c:numCache>
            </c:numRef>
          </c:cat>
          <c:val>
            <c:numRef>
              <c:f>'尿中Ca P'!$B$6:$K$6</c:f>
              <c:numCache>
                <c:formatCode>General</c:formatCode>
                <c:ptCount val="10"/>
                <c:pt idx="0">
                  <c:v>30.1</c:v>
                </c:pt>
                <c:pt idx="1">
                  <c:v>48.4</c:v>
                </c:pt>
                <c:pt idx="2">
                  <c:v>274.2</c:v>
                </c:pt>
                <c:pt idx="3">
                  <c:v>239.6</c:v>
                </c:pt>
                <c:pt idx="4">
                  <c:v>175.4</c:v>
                </c:pt>
                <c:pt idx="5">
                  <c:v>56.7</c:v>
                </c:pt>
                <c:pt idx="6">
                  <c:v>102.1</c:v>
                </c:pt>
                <c:pt idx="7">
                  <c:v>34.700000000000003</c:v>
                </c:pt>
                <c:pt idx="8">
                  <c:v>69.3</c:v>
                </c:pt>
                <c:pt idx="9">
                  <c:v>60.6</c:v>
                </c:pt>
              </c:numCache>
            </c:numRef>
          </c:val>
          <c:smooth val="0"/>
        </c:ser>
        <c:dLbls>
          <c:showLegendKey val="0"/>
          <c:showVal val="0"/>
          <c:showCatName val="0"/>
          <c:showSerName val="0"/>
          <c:showPercent val="0"/>
          <c:showBubbleSize val="0"/>
        </c:dLbls>
        <c:marker val="1"/>
        <c:smooth val="0"/>
        <c:axId val="235982336"/>
        <c:axId val="235556224"/>
      </c:lineChart>
      <c:catAx>
        <c:axId val="235980800"/>
        <c:scaling>
          <c:orientation val="minMax"/>
        </c:scaling>
        <c:delete val="1"/>
        <c:axPos val="b"/>
        <c:numFmt formatCode="0_ ;[Red]\-0\ " sourceLinked="1"/>
        <c:majorTickMark val="out"/>
        <c:minorTickMark val="none"/>
        <c:tickLblPos val="nextTo"/>
        <c:crossAx val="235555648"/>
        <c:crosses val="autoZero"/>
        <c:auto val="1"/>
        <c:lblAlgn val="ctr"/>
        <c:lblOffset val="100"/>
        <c:tickLblSkip val="3"/>
        <c:noMultiLvlLbl val="0"/>
      </c:catAx>
      <c:valAx>
        <c:axId val="235555648"/>
        <c:scaling>
          <c:orientation val="minMax"/>
        </c:scaling>
        <c:delete val="0"/>
        <c:axPos val="l"/>
        <c:majorGridlines/>
        <c:numFmt formatCode="General" sourceLinked="1"/>
        <c:majorTickMark val="out"/>
        <c:minorTickMark val="none"/>
        <c:tickLblPos val="nextTo"/>
        <c:crossAx val="235980800"/>
        <c:crosses val="autoZero"/>
        <c:crossBetween val="between"/>
      </c:valAx>
      <c:valAx>
        <c:axId val="235556224"/>
        <c:scaling>
          <c:orientation val="minMax"/>
        </c:scaling>
        <c:delete val="0"/>
        <c:axPos val="r"/>
        <c:numFmt formatCode="General" sourceLinked="1"/>
        <c:majorTickMark val="out"/>
        <c:minorTickMark val="none"/>
        <c:tickLblPos val="nextTo"/>
        <c:crossAx val="235982336"/>
        <c:crosses val="max"/>
        <c:crossBetween val="between"/>
      </c:valAx>
      <c:catAx>
        <c:axId val="235982336"/>
        <c:scaling>
          <c:orientation val="minMax"/>
        </c:scaling>
        <c:delete val="1"/>
        <c:axPos val="b"/>
        <c:numFmt formatCode="0_ ;[Red]\-0\ " sourceLinked="1"/>
        <c:majorTickMark val="out"/>
        <c:minorTickMark val="none"/>
        <c:tickLblPos val="nextTo"/>
        <c:crossAx val="235556224"/>
        <c:crosses val="autoZero"/>
        <c:auto val="1"/>
        <c:lblAlgn val="ctr"/>
        <c:lblOffset val="100"/>
        <c:noMultiLvlLbl val="0"/>
      </c:catAx>
    </c:plotArea>
    <c:legend>
      <c:legendPos val="r"/>
      <c:layout>
        <c:manualLayout>
          <c:xMode val="edge"/>
          <c:yMode val="edge"/>
          <c:x val="0.33613636363636357"/>
          <c:y val="9.0693650793650757E-2"/>
          <c:w val="0.19883838383838384"/>
          <c:h val="7.2739682539682549E-2"/>
        </c:manualLayout>
      </c:layout>
      <c:overlay val="0"/>
    </c:legend>
    <c:plotVisOnly val="1"/>
    <c:dispBlanksAs val="gap"/>
    <c:showDLblsOverMax val="0"/>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2820454545454545E-2"/>
          <c:y val="5.5436507936507937E-2"/>
          <c:w val="0.81738939393939392"/>
          <c:h val="0.82673571428571424"/>
        </c:manualLayout>
      </c:layout>
      <c:lineChart>
        <c:grouping val="standard"/>
        <c:varyColors val="0"/>
        <c:ser>
          <c:idx val="0"/>
          <c:order val="0"/>
          <c:tx>
            <c:strRef>
              <c:f>'Ca P UA'!$A$7</c:f>
              <c:strCache>
                <c:ptCount val="1"/>
                <c:pt idx="0">
                  <c:v>Ca</c:v>
                </c:pt>
              </c:strCache>
            </c:strRef>
          </c:tx>
          <c:spPr>
            <a:ln w="22225" cap="sq" cmpd="sng">
              <a:solidFill>
                <a:srgbClr val="99FF33">
                  <a:alpha val="84000"/>
                </a:srgbClr>
              </a:solidFill>
              <a:prstDash val="solid"/>
              <a:bevel/>
            </a:ln>
          </c:spPr>
          <c:marker>
            <c:symbol val="none"/>
          </c:marker>
          <c:cat>
            <c:numRef>
              <c:f>'Ca P UA'!$B$6:$K$6</c:f>
              <c:numCache>
                <c:formatCode>0_ </c:formatCode>
                <c:ptCount val="10"/>
                <c:pt idx="0">
                  <c:v>-1</c:v>
                </c:pt>
                <c:pt idx="1">
                  <c:v>0</c:v>
                </c:pt>
                <c:pt idx="2">
                  <c:v>3</c:v>
                </c:pt>
                <c:pt idx="3">
                  <c:v>6</c:v>
                </c:pt>
                <c:pt idx="4">
                  <c:v>9</c:v>
                </c:pt>
                <c:pt idx="5">
                  <c:v>12</c:v>
                </c:pt>
                <c:pt idx="6">
                  <c:v>15</c:v>
                </c:pt>
                <c:pt idx="7">
                  <c:v>18</c:v>
                </c:pt>
                <c:pt idx="8">
                  <c:v>21</c:v>
                </c:pt>
                <c:pt idx="9">
                  <c:v>24</c:v>
                </c:pt>
              </c:numCache>
            </c:numRef>
          </c:cat>
          <c:val>
            <c:numRef>
              <c:f>'Ca P UA'!$B$7:$K$7</c:f>
              <c:numCache>
                <c:formatCode>General</c:formatCode>
                <c:ptCount val="10"/>
                <c:pt idx="0">
                  <c:v>9.4</c:v>
                </c:pt>
                <c:pt idx="1">
                  <c:v>9</c:v>
                </c:pt>
                <c:pt idx="2">
                  <c:v>8.6</c:v>
                </c:pt>
                <c:pt idx="3">
                  <c:v>9.5</c:v>
                </c:pt>
                <c:pt idx="4">
                  <c:v>8.9</c:v>
                </c:pt>
                <c:pt idx="5">
                  <c:v>9.1999999999999993</c:v>
                </c:pt>
                <c:pt idx="6">
                  <c:v>8.6</c:v>
                </c:pt>
                <c:pt idx="7">
                  <c:v>9</c:v>
                </c:pt>
                <c:pt idx="8">
                  <c:v>8.6</c:v>
                </c:pt>
                <c:pt idx="9">
                  <c:v>9.3000000000000007</c:v>
                </c:pt>
              </c:numCache>
            </c:numRef>
          </c:val>
          <c:smooth val="0"/>
        </c:ser>
        <c:ser>
          <c:idx val="1"/>
          <c:order val="1"/>
          <c:tx>
            <c:strRef>
              <c:f>'Ca P UA'!$A$8</c:f>
              <c:strCache>
                <c:ptCount val="1"/>
                <c:pt idx="0">
                  <c:v>補正Ca</c:v>
                </c:pt>
              </c:strCache>
            </c:strRef>
          </c:tx>
          <c:spPr>
            <a:ln>
              <a:solidFill>
                <a:schemeClr val="tx1"/>
              </a:solidFill>
            </a:ln>
          </c:spPr>
          <c:marker>
            <c:symbol val="none"/>
          </c:marker>
          <c:cat>
            <c:numRef>
              <c:f>'Ca P UA'!$B$6:$K$6</c:f>
              <c:numCache>
                <c:formatCode>0_ </c:formatCode>
                <c:ptCount val="10"/>
                <c:pt idx="0">
                  <c:v>-1</c:v>
                </c:pt>
                <c:pt idx="1">
                  <c:v>0</c:v>
                </c:pt>
                <c:pt idx="2">
                  <c:v>3</c:v>
                </c:pt>
                <c:pt idx="3">
                  <c:v>6</c:v>
                </c:pt>
                <c:pt idx="4">
                  <c:v>9</c:v>
                </c:pt>
                <c:pt idx="5">
                  <c:v>12</c:v>
                </c:pt>
                <c:pt idx="6">
                  <c:v>15</c:v>
                </c:pt>
                <c:pt idx="7">
                  <c:v>18</c:v>
                </c:pt>
                <c:pt idx="8">
                  <c:v>21</c:v>
                </c:pt>
                <c:pt idx="9">
                  <c:v>24</c:v>
                </c:pt>
              </c:numCache>
            </c:numRef>
          </c:cat>
          <c:val>
            <c:numRef>
              <c:f>'Ca P UA'!$B$8:$K$8</c:f>
              <c:numCache>
                <c:formatCode>General</c:formatCode>
                <c:ptCount val="10"/>
                <c:pt idx="0">
                  <c:v>9.4</c:v>
                </c:pt>
                <c:pt idx="1">
                  <c:v>8.6999999999999993</c:v>
                </c:pt>
                <c:pt idx="2">
                  <c:v>8.5</c:v>
                </c:pt>
                <c:pt idx="3">
                  <c:v>9.4</c:v>
                </c:pt>
                <c:pt idx="4">
                  <c:v>8.8000000000000007</c:v>
                </c:pt>
                <c:pt idx="5">
                  <c:v>9.5</c:v>
                </c:pt>
                <c:pt idx="6">
                  <c:v>8.9</c:v>
                </c:pt>
                <c:pt idx="7">
                  <c:v>9.1</c:v>
                </c:pt>
                <c:pt idx="8">
                  <c:v>8.6999999999999993</c:v>
                </c:pt>
                <c:pt idx="9">
                  <c:v>9.4</c:v>
                </c:pt>
              </c:numCache>
            </c:numRef>
          </c:val>
          <c:smooth val="0"/>
        </c:ser>
        <c:ser>
          <c:idx val="2"/>
          <c:order val="2"/>
          <c:tx>
            <c:strRef>
              <c:f>'Ca P UA'!$A$9</c:f>
              <c:strCache>
                <c:ptCount val="1"/>
                <c:pt idx="0">
                  <c:v>IP</c:v>
                </c:pt>
              </c:strCache>
            </c:strRef>
          </c:tx>
          <c:spPr>
            <a:ln>
              <a:solidFill>
                <a:srgbClr val="FFC000"/>
              </a:solidFill>
            </a:ln>
          </c:spPr>
          <c:marker>
            <c:symbol val="none"/>
          </c:marker>
          <c:cat>
            <c:numRef>
              <c:f>'Ca P UA'!$B$6:$K$6</c:f>
              <c:numCache>
                <c:formatCode>0_ </c:formatCode>
                <c:ptCount val="10"/>
                <c:pt idx="0">
                  <c:v>-1</c:v>
                </c:pt>
                <c:pt idx="1">
                  <c:v>0</c:v>
                </c:pt>
                <c:pt idx="2">
                  <c:v>3</c:v>
                </c:pt>
                <c:pt idx="3">
                  <c:v>6</c:v>
                </c:pt>
                <c:pt idx="4">
                  <c:v>9</c:v>
                </c:pt>
                <c:pt idx="5">
                  <c:v>12</c:v>
                </c:pt>
                <c:pt idx="6">
                  <c:v>15</c:v>
                </c:pt>
                <c:pt idx="7">
                  <c:v>18</c:v>
                </c:pt>
                <c:pt idx="8">
                  <c:v>21</c:v>
                </c:pt>
                <c:pt idx="9">
                  <c:v>24</c:v>
                </c:pt>
              </c:numCache>
            </c:numRef>
          </c:cat>
          <c:val>
            <c:numRef>
              <c:f>'Ca P UA'!$B$9:$K$9</c:f>
              <c:numCache>
                <c:formatCode>General</c:formatCode>
                <c:ptCount val="10"/>
                <c:pt idx="0">
                  <c:v>2.5</c:v>
                </c:pt>
                <c:pt idx="1">
                  <c:v>2</c:v>
                </c:pt>
                <c:pt idx="2">
                  <c:v>2.5</c:v>
                </c:pt>
                <c:pt idx="3">
                  <c:v>5.0999999999999996</c:v>
                </c:pt>
                <c:pt idx="4">
                  <c:v>4.0999999999999996</c:v>
                </c:pt>
                <c:pt idx="5">
                  <c:v>3.4</c:v>
                </c:pt>
                <c:pt idx="6">
                  <c:v>2.8</c:v>
                </c:pt>
                <c:pt idx="7">
                  <c:v>2.7</c:v>
                </c:pt>
                <c:pt idx="8">
                  <c:v>2.2999999999999998</c:v>
                </c:pt>
                <c:pt idx="9">
                  <c:v>3.5</c:v>
                </c:pt>
              </c:numCache>
            </c:numRef>
          </c:val>
          <c:smooth val="0"/>
        </c:ser>
        <c:ser>
          <c:idx val="3"/>
          <c:order val="3"/>
          <c:tx>
            <c:strRef>
              <c:f>'Ca P UA'!$A$10</c:f>
              <c:strCache>
                <c:ptCount val="1"/>
                <c:pt idx="0">
                  <c:v>UA</c:v>
                </c:pt>
              </c:strCache>
            </c:strRef>
          </c:tx>
          <c:spPr>
            <a:ln>
              <a:solidFill>
                <a:srgbClr val="EF11DF"/>
              </a:solidFill>
            </a:ln>
          </c:spPr>
          <c:marker>
            <c:symbol val="none"/>
          </c:marker>
          <c:val>
            <c:numRef>
              <c:f>'Ca P UA'!$B$10:$K$10</c:f>
              <c:numCache>
                <c:formatCode>General</c:formatCode>
                <c:ptCount val="10"/>
                <c:pt idx="0">
                  <c:v>2.2999999999999998</c:v>
                </c:pt>
                <c:pt idx="1">
                  <c:v>2.2000000000000002</c:v>
                </c:pt>
                <c:pt idx="2">
                  <c:v>2.6</c:v>
                </c:pt>
                <c:pt idx="3">
                  <c:v>3.7</c:v>
                </c:pt>
                <c:pt idx="4">
                  <c:v>3.2</c:v>
                </c:pt>
                <c:pt idx="5">
                  <c:v>4.4000000000000004</c:v>
                </c:pt>
                <c:pt idx="6">
                  <c:v>4.4000000000000004</c:v>
                </c:pt>
                <c:pt idx="7">
                  <c:v>4.0999999999999996</c:v>
                </c:pt>
                <c:pt idx="8">
                  <c:v>3.8</c:v>
                </c:pt>
                <c:pt idx="9">
                  <c:v>5.2</c:v>
                </c:pt>
              </c:numCache>
            </c:numRef>
          </c:val>
          <c:smooth val="0"/>
        </c:ser>
        <c:dLbls>
          <c:showLegendKey val="0"/>
          <c:showVal val="0"/>
          <c:showCatName val="0"/>
          <c:showSerName val="0"/>
          <c:showPercent val="0"/>
          <c:showBubbleSize val="0"/>
        </c:dLbls>
        <c:marker val="1"/>
        <c:smooth val="0"/>
        <c:axId val="234733568"/>
        <c:axId val="235557952"/>
      </c:lineChart>
      <c:catAx>
        <c:axId val="234733568"/>
        <c:scaling>
          <c:orientation val="minMax"/>
        </c:scaling>
        <c:delete val="1"/>
        <c:axPos val="b"/>
        <c:numFmt formatCode="0_ " sourceLinked="1"/>
        <c:majorTickMark val="out"/>
        <c:minorTickMark val="none"/>
        <c:tickLblPos val="nextTo"/>
        <c:crossAx val="235557952"/>
        <c:crosses val="autoZero"/>
        <c:auto val="1"/>
        <c:lblAlgn val="ctr"/>
        <c:lblOffset val="100"/>
        <c:noMultiLvlLbl val="0"/>
      </c:catAx>
      <c:valAx>
        <c:axId val="235557952"/>
        <c:scaling>
          <c:orientation val="minMax"/>
          <c:max val="10"/>
        </c:scaling>
        <c:delete val="0"/>
        <c:axPos val="l"/>
        <c:majorGridlines/>
        <c:numFmt formatCode="General" sourceLinked="1"/>
        <c:majorTickMark val="out"/>
        <c:minorTickMark val="none"/>
        <c:tickLblPos val="nextTo"/>
        <c:crossAx val="234733568"/>
        <c:crossesAt val="-1"/>
        <c:crossBetween val="between"/>
      </c:valAx>
    </c:plotArea>
    <c:legend>
      <c:legendPos val="r"/>
      <c:layout>
        <c:manualLayout>
          <c:xMode val="edge"/>
          <c:yMode val="edge"/>
          <c:x val="0.14371212121212121"/>
          <c:y val="0.21559365079365078"/>
          <c:w val="0.62377525252525257"/>
          <c:h val="8.5003174603174608E-2"/>
        </c:manualLayout>
      </c:layout>
      <c:overlay val="0"/>
    </c:legend>
    <c:plotVisOnly val="1"/>
    <c:dispBlanksAs val="gap"/>
    <c:showDLblsOverMax val="0"/>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441666666666666E-2"/>
          <c:y val="5.5436507936507937E-2"/>
          <c:w val="0.81738939393939392"/>
          <c:h val="0.82673571428571424"/>
        </c:manualLayout>
      </c:layout>
      <c:lineChart>
        <c:grouping val="standard"/>
        <c:varyColors val="0"/>
        <c:ser>
          <c:idx val="2"/>
          <c:order val="2"/>
          <c:tx>
            <c:strRef>
              <c:f>Sheet5!$A$7</c:f>
              <c:strCache>
                <c:ptCount val="1"/>
                <c:pt idx="0">
                  <c:v>ALP</c:v>
                </c:pt>
              </c:strCache>
            </c:strRef>
          </c:tx>
          <c:spPr>
            <a:ln>
              <a:solidFill>
                <a:schemeClr val="tx1"/>
              </a:solidFill>
            </a:ln>
          </c:spPr>
          <c:marker>
            <c:symbol val="none"/>
          </c:marker>
          <c:cat>
            <c:numRef>
              <c:f>Sheet5!$B$4:$K$4</c:f>
              <c:numCache>
                <c:formatCode>0_ ;[Red]\-0\ </c:formatCode>
                <c:ptCount val="10"/>
                <c:pt idx="0">
                  <c:v>-1</c:v>
                </c:pt>
                <c:pt idx="1">
                  <c:v>0</c:v>
                </c:pt>
                <c:pt idx="2">
                  <c:v>3</c:v>
                </c:pt>
                <c:pt idx="3">
                  <c:v>6</c:v>
                </c:pt>
                <c:pt idx="4">
                  <c:v>9</c:v>
                </c:pt>
                <c:pt idx="5">
                  <c:v>12</c:v>
                </c:pt>
                <c:pt idx="6">
                  <c:v>15</c:v>
                </c:pt>
                <c:pt idx="7">
                  <c:v>18</c:v>
                </c:pt>
                <c:pt idx="8">
                  <c:v>21</c:v>
                </c:pt>
                <c:pt idx="9">
                  <c:v>24</c:v>
                </c:pt>
              </c:numCache>
            </c:numRef>
          </c:cat>
          <c:val>
            <c:numRef>
              <c:f>Sheet5!$B$7:$K$7</c:f>
              <c:numCache>
                <c:formatCode>General</c:formatCode>
                <c:ptCount val="10"/>
                <c:pt idx="0">
                  <c:v>1011</c:v>
                </c:pt>
                <c:pt idx="1">
                  <c:v>969</c:v>
                </c:pt>
                <c:pt idx="2">
                  <c:v>418</c:v>
                </c:pt>
                <c:pt idx="3">
                  <c:v>468</c:v>
                </c:pt>
                <c:pt idx="4">
                  <c:v>448</c:v>
                </c:pt>
                <c:pt idx="5">
                  <c:v>363</c:v>
                </c:pt>
                <c:pt idx="6">
                  <c:v>365</c:v>
                </c:pt>
                <c:pt idx="7">
                  <c:v>421</c:v>
                </c:pt>
                <c:pt idx="8">
                  <c:v>315</c:v>
                </c:pt>
                <c:pt idx="9">
                  <c:v>393</c:v>
                </c:pt>
              </c:numCache>
            </c:numRef>
          </c:val>
          <c:smooth val="0"/>
        </c:ser>
        <c:ser>
          <c:idx val="4"/>
          <c:order val="4"/>
          <c:tx>
            <c:strRef>
              <c:f>Sheet5!$A$9</c:f>
              <c:strCache>
                <c:ptCount val="1"/>
                <c:pt idx="0">
                  <c:v>ALP3活性</c:v>
                </c:pt>
              </c:strCache>
            </c:strRef>
          </c:tx>
          <c:spPr>
            <a:ln>
              <a:solidFill>
                <a:srgbClr val="00FFFF"/>
              </a:solidFill>
            </a:ln>
          </c:spPr>
          <c:marker>
            <c:symbol val="none"/>
          </c:marker>
          <c:cat>
            <c:numRef>
              <c:f>Sheet5!$B$4:$K$4</c:f>
              <c:numCache>
                <c:formatCode>0_ ;[Red]\-0\ </c:formatCode>
                <c:ptCount val="10"/>
                <c:pt idx="0">
                  <c:v>-1</c:v>
                </c:pt>
                <c:pt idx="1">
                  <c:v>0</c:v>
                </c:pt>
                <c:pt idx="2">
                  <c:v>3</c:v>
                </c:pt>
                <c:pt idx="3">
                  <c:v>6</c:v>
                </c:pt>
                <c:pt idx="4">
                  <c:v>9</c:v>
                </c:pt>
                <c:pt idx="5">
                  <c:v>12</c:v>
                </c:pt>
                <c:pt idx="6">
                  <c:v>15</c:v>
                </c:pt>
                <c:pt idx="7">
                  <c:v>18</c:v>
                </c:pt>
                <c:pt idx="8">
                  <c:v>21</c:v>
                </c:pt>
                <c:pt idx="9">
                  <c:v>24</c:v>
                </c:pt>
              </c:numCache>
            </c:numRef>
          </c:cat>
          <c:val>
            <c:numRef>
              <c:f>Sheet5!$B$9:$K$9</c:f>
              <c:numCache>
                <c:formatCode>General</c:formatCode>
                <c:ptCount val="10"/>
                <c:pt idx="0">
                  <c:v>731</c:v>
                </c:pt>
                <c:pt idx="1">
                  <c:v>740</c:v>
                </c:pt>
                <c:pt idx="2">
                  <c:v>177</c:v>
                </c:pt>
                <c:pt idx="3">
                  <c:v>249</c:v>
                </c:pt>
                <c:pt idx="4">
                  <c:v>199</c:v>
                </c:pt>
                <c:pt idx="5">
                  <c:v>81</c:v>
                </c:pt>
                <c:pt idx="6">
                  <c:v>81</c:v>
                </c:pt>
                <c:pt idx="7">
                  <c:v>117</c:v>
                </c:pt>
                <c:pt idx="8">
                  <c:v>77</c:v>
                </c:pt>
                <c:pt idx="9">
                  <c:v>137</c:v>
                </c:pt>
              </c:numCache>
            </c:numRef>
          </c:val>
          <c:smooth val="0"/>
        </c:ser>
        <c:dLbls>
          <c:showLegendKey val="0"/>
          <c:showVal val="0"/>
          <c:showCatName val="0"/>
          <c:showSerName val="0"/>
          <c:showPercent val="0"/>
          <c:showBubbleSize val="0"/>
        </c:dLbls>
        <c:marker val="1"/>
        <c:smooth val="0"/>
        <c:axId val="234869248"/>
        <c:axId val="235560256"/>
      </c:lineChart>
      <c:lineChart>
        <c:grouping val="standard"/>
        <c:varyColors val="0"/>
        <c:ser>
          <c:idx val="0"/>
          <c:order val="0"/>
          <c:tx>
            <c:strRef>
              <c:f>Sheet5!$A$5</c:f>
              <c:strCache>
                <c:ptCount val="1"/>
                <c:pt idx="0">
                  <c:v>AST</c:v>
                </c:pt>
              </c:strCache>
            </c:strRef>
          </c:tx>
          <c:spPr>
            <a:ln>
              <a:solidFill>
                <a:srgbClr val="FFFF00"/>
              </a:solidFill>
            </a:ln>
          </c:spPr>
          <c:marker>
            <c:symbol val="none"/>
          </c:marker>
          <c:cat>
            <c:numRef>
              <c:f>Sheet5!$B$4:$K$4</c:f>
              <c:numCache>
                <c:formatCode>0_ ;[Red]\-0\ </c:formatCode>
                <c:ptCount val="10"/>
                <c:pt idx="0">
                  <c:v>-1</c:v>
                </c:pt>
                <c:pt idx="1">
                  <c:v>0</c:v>
                </c:pt>
                <c:pt idx="2">
                  <c:v>3</c:v>
                </c:pt>
                <c:pt idx="3">
                  <c:v>6</c:v>
                </c:pt>
                <c:pt idx="4">
                  <c:v>9</c:v>
                </c:pt>
                <c:pt idx="5">
                  <c:v>12</c:v>
                </c:pt>
                <c:pt idx="6">
                  <c:v>15</c:v>
                </c:pt>
                <c:pt idx="7">
                  <c:v>18</c:v>
                </c:pt>
                <c:pt idx="8">
                  <c:v>21</c:v>
                </c:pt>
                <c:pt idx="9">
                  <c:v>24</c:v>
                </c:pt>
              </c:numCache>
            </c:numRef>
          </c:cat>
          <c:val>
            <c:numRef>
              <c:f>Sheet5!$B$5:$K$5</c:f>
              <c:numCache>
                <c:formatCode>General</c:formatCode>
                <c:ptCount val="10"/>
                <c:pt idx="0">
                  <c:v>73</c:v>
                </c:pt>
                <c:pt idx="1">
                  <c:v>91</c:v>
                </c:pt>
                <c:pt idx="2">
                  <c:v>62</c:v>
                </c:pt>
                <c:pt idx="3">
                  <c:v>65</c:v>
                </c:pt>
                <c:pt idx="4">
                  <c:v>60</c:v>
                </c:pt>
                <c:pt idx="5">
                  <c:v>102</c:v>
                </c:pt>
                <c:pt idx="6">
                  <c:v>123</c:v>
                </c:pt>
                <c:pt idx="7">
                  <c:v>116</c:v>
                </c:pt>
                <c:pt idx="8">
                  <c:v>132</c:v>
                </c:pt>
                <c:pt idx="9">
                  <c:v>137</c:v>
                </c:pt>
              </c:numCache>
            </c:numRef>
          </c:val>
          <c:smooth val="0"/>
        </c:ser>
        <c:ser>
          <c:idx val="1"/>
          <c:order val="1"/>
          <c:tx>
            <c:strRef>
              <c:f>Sheet5!$A$6</c:f>
              <c:strCache>
                <c:ptCount val="1"/>
                <c:pt idx="0">
                  <c:v>ALT</c:v>
                </c:pt>
              </c:strCache>
            </c:strRef>
          </c:tx>
          <c:spPr>
            <a:ln>
              <a:solidFill>
                <a:srgbClr val="FFC000"/>
              </a:solidFill>
            </a:ln>
          </c:spPr>
          <c:marker>
            <c:symbol val="none"/>
          </c:marker>
          <c:cat>
            <c:numRef>
              <c:f>Sheet5!$B$4:$K$4</c:f>
              <c:numCache>
                <c:formatCode>0_ ;[Red]\-0\ </c:formatCode>
                <c:ptCount val="10"/>
                <c:pt idx="0">
                  <c:v>-1</c:v>
                </c:pt>
                <c:pt idx="1">
                  <c:v>0</c:v>
                </c:pt>
                <c:pt idx="2">
                  <c:v>3</c:v>
                </c:pt>
                <c:pt idx="3">
                  <c:v>6</c:v>
                </c:pt>
                <c:pt idx="4">
                  <c:v>9</c:v>
                </c:pt>
                <c:pt idx="5">
                  <c:v>12</c:v>
                </c:pt>
                <c:pt idx="6">
                  <c:v>15</c:v>
                </c:pt>
                <c:pt idx="7">
                  <c:v>18</c:v>
                </c:pt>
                <c:pt idx="8">
                  <c:v>21</c:v>
                </c:pt>
                <c:pt idx="9">
                  <c:v>24</c:v>
                </c:pt>
              </c:numCache>
            </c:numRef>
          </c:cat>
          <c:val>
            <c:numRef>
              <c:f>Sheet5!$B$6:$K$6</c:f>
              <c:numCache>
                <c:formatCode>General</c:formatCode>
                <c:ptCount val="10"/>
                <c:pt idx="0">
                  <c:v>50</c:v>
                </c:pt>
                <c:pt idx="1">
                  <c:v>64</c:v>
                </c:pt>
                <c:pt idx="2">
                  <c:v>40</c:v>
                </c:pt>
                <c:pt idx="3">
                  <c:v>42</c:v>
                </c:pt>
                <c:pt idx="4">
                  <c:v>52</c:v>
                </c:pt>
                <c:pt idx="5">
                  <c:v>75</c:v>
                </c:pt>
                <c:pt idx="6">
                  <c:v>91</c:v>
                </c:pt>
                <c:pt idx="7">
                  <c:v>91</c:v>
                </c:pt>
                <c:pt idx="8">
                  <c:v>89</c:v>
                </c:pt>
                <c:pt idx="9">
                  <c:v>99</c:v>
                </c:pt>
              </c:numCache>
            </c:numRef>
          </c:val>
          <c:smooth val="0"/>
        </c:ser>
        <c:ser>
          <c:idx val="3"/>
          <c:order val="3"/>
          <c:tx>
            <c:strRef>
              <c:f>Sheet5!$A$8</c:f>
              <c:strCache>
                <c:ptCount val="1"/>
                <c:pt idx="0">
                  <c:v>ALP3%</c:v>
                </c:pt>
              </c:strCache>
            </c:strRef>
          </c:tx>
          <c:spPr>
            <a:ln>
              <a:solidFill>
                <a:srgbClr val="00B0F0"/>
              </a:solidFill>
            </a:ln>
          </c:spPr>
          <c:marker>
            <c:symbol val="none"/>
          </c:marker>
          <c:cat>
            <c:numRef>
              <c:f>Sheet5!$B$4:$K$4</c:f>
              <c:numCache>
                <c:formatCode>0_ ;[Red]\-0\ </c:formatCode>
                <c:ptCount val="10"/>
                <c:pt idx="0">
                  <c:v>-1</c:v>
                </c:pt>
                <c:pt idx="1">
                  <c:v>0</c:v>
                </c:pt>
                <c:pt idx="2">
                  <c:v>3</c:v>
                </c:pt>
                <c:pt idx="3">
                  <c:v>6</c:v>
                </c:pt>
                <c:pt idx="4">
                  <c:v>9</c:v>
                </c:pt>
                <c:pt idx="5">
                  <c:v>12</c:v>
                </c:pt>
                <c:pt idx="6">
                  <c:v>15</c:v>
                </c:pt>
                <c:pt idx="7">
                  <c:v>18</c:v>
                </c:pt>
                <c:pt idx="8">
                  <c:v>21</c:v>
                </c:pt>
                <c:pt idx="9">
                  <c:v>24</c:v>
                </c:pt>
              </c:numCache>
            </c:numRef>
          </c:cat>
          <c:val>
            <c:numRef>
              <c:f>Sheet5!$B$8:$K$8</c:f>
              <c:numCache>
                <c:formatCode>General</c:formatCode>
                <c:ptCount val="10"/>
                <c:pt idx="0">
                  <c:v>72.3</c:v>
                </c:pt>
                <c:pt idx="1">
                  <c:v>76.400000000000006</c:v>
                </c:pt>
                <c:pt idx="2">
                  <c:v>42.4</c:v>
                </c:pt>
                <c:pt idx="3">
                  <c:v>53.3</c:v>
                </c:pt>
                <c:pt idx="4">
                  <c:v>44.5</c:v>
                </c:pt>
                <c:pt idx="5">
                  <c:v>22.3</c:v>
                </c:pt>
                <c:pt idx="6">
                  <c:v>22.1</c:v>
                </c:pt>
                <c:pt idx="7">
                  <c:v>27.7</c:v>
                </c:pt>
                <c:pt idx="8">
                  <c:v>24.6</c:v>
                </c:pt>
                <c:pt idx="9">
                  <c:v>34.9</c:v>
                </c:pt>
              </c:numCache>
            </c:numRef>
          </c:val>
          <c:smooth val="0"/>
        </c:ser>
        <c:dLbls>
          <c:showLegendKey val="0"/>
          <c:showVal val="0"/>
          <c:showCatName val="0"/>
          <c:showSerName val="0"/>
          <c:showPercent val="0"/>
          <c:showBubbleSize val="0"/>
        </c:dLbls>
        <c:marker val="1"/>
        <c:smooth val="0"/>
        <c:axId val="234869760"/>
        <c:axId val="224501760"/>
      </c:lineChart>
      <c:catAx>
        <c:axId val="234869248"/>
        <c:scaling>
          <c:orientation val="minMax"/>
        </c:scaling>
        <c:delete val="1"/>
        <c:axPos val="b"/>
        <c:numFmt formatCode="0_ ;[Red]\-0\ " sourceLinked="1"/>
        <c:majorTickMark val="out"/>
        <c:minorTickMark val="none"/>
        <c:tickLblPos val="nextTo"/>
        <c:crossAx val="235560256"/>
        <c:crosses val="autoZero"/>
        <c:auto val="1"/>
        <c:lblAlgn val="ctr"/>
        <c:lblOffset val="100"/>
        <c:noMultiLvlLbl val="0"/>
      </c:catAx>
      <c:valAx>
        <c:axId val="235560256"/>
        <c:scaling>
          <c:orientation val="minMax"/>
        </c:scaling>
        <c:delete val="0"/>
        <c:axPos val="l"/>
        <c:majorGridlines/>
        <c:numFmt formatCode="General" sourceLinked="1"/>
        <c:majorTickMark val="out"/>
        <c:minorTickMark val="none"/>
        <c:tickLblPos val="nextTo"/>
        <c:crossAx val="234869248"/>
        <c:crosses val="autoZero"/>
        <c:crossBetween val="between"/>
      </c:valAx>
      <c:valAx>
        <c:axId val="224501760"/>
        <c:scaling>
          <c:orientation val="minMax"/>
        </c:scaling>
        <c:delete val="0"/>
        <c:axPos val="r"/>
        <c:numFmt formatCode="General" sourceLinked="1"/>
        <c:majorTickMark val="out"/>
        <c:minorTickMark val="none"/>
        <c:tickLblPos val="nextTo"/>
        <c:crossAx val="234869760"/>
        <c:crosses val="max"/>
        <c:crossBetween val="between"/>
      </c:valAx>
      <c:catAx>
        <c:axId val="234869760"/>
        <c:scaling>
          <c:orientation val="minMax"/>
        </c:scaling>
        <c:delete val="1"/>
        <c:axPos val="b"/>
        <c:numFmt formatCode="0_ ;[Red]\-0\ " sourceLinked="1"/>
        <c:majorTickMark val="out"/>
        <c:minorTickMark val="none"/>
        <c:tickLblPos val="nextTo"/>
        <c:crossAx val="224501760"/>
        <c:crosses val="autoZero"/>
        <c:auto val="1"/>
        <c:lblAlgn val="ctr"/>
        <c:lblOffset val="100"/>
        <c:noMultiLvlLbl val="0"/>
      </c:catAx>
    </c:plotArea>
    <c:legend>
      <c:legendPos val="r"/>
      <c:layout>
        <c:manualLayout>
          <c:xMode val="edge"/>
          <c:yMode val="edge"/>
          <c:x val="0.11805555555555555"/>
          <c:y val="6.1337301587301586E-2"/>
          <c:w val="0.65424242424242429"/>
          <c:h val="0.11633333333333336"/>
        </c:manualLayou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9957570740418"/>
          <c:y val="3.1317116068221511E-2"/>
          <c:w val="0.78999295278365"/>
          <c:h val="0.92964657881678303"/>
        </c:manualLayout>
      </c:layout>
      <c:lineChart>
        <c:grouping val="standard"/>
        <c:varyColors val="0"/>
        <c:ser>
          <c:idx val="1"/>
          <c:order val="0"/>
          <c:tx>
            <c:strRef>
              <c:f>'20170110'!$AG$51</c:f>
              <c:strCache>
                <c:ptCount val="1"/>
                <c:pt idx="0">
                  <c:v>R_neck_BMD</c:v>
                </c:pt>
              </c:strCache>
            </c:strRef>
          </c:tx>
          <c:spPr>
            <a:ln w="28440">
              <a:solidFill>
                <a:schemeClr val="accent5">
                  <a:lumMod val="60000"/>
                  <a:lumOff val="40000"/>
                </a:schemeClr>
              </a:solidFill>
              <a:round/>
            </a:ln>
          </c:spPr>
          <c:marker>
            <c:symbol val="none"/>
          </c:marker>
          <c:dLbls>
            <c:dLbl>
              <c:idx val="1"/>
              <c:delete val="1"/>
            </c:dLbl>
            <c:dLbl>
              <c:idx val="2"/>
              <c:delete val="1"/>
            </c:dLbl>
            <c:dLbl>
              <c:idx val="3"/>
              <c:delete val="1"/>
            </c:dLbl>
            <c:numFmt formatCode="#,##0.00_);[Red]\(#,##0.00\)" sourceLinked="0"/>
            <c:dLblPos val="r"/>
            <c:showLegendKey val="0"/>
            <c:showVal val="1"/>
            <c:showCatName val="0"/>
            <c:showSerName val="0"/>
            <c:showPercent val="0"/>
            <c:showBubbleSize val="1"/>
            <c:showLeaderLines val="0"/>
          </c:dLbls>
          <c:cat>
            <c:numRef>
              <c:f>'20170110'!$AE$52:$AE$56</c:f>
              <c:numCache>
                <c:formatCode>General</c:formatCode>
                <c:ptCount val="5"/>
                <c:pt idx="0">
                  <c:v>0</c:v>
                </c:pt>
                <c:pt idx="1">
                  <c:v>6</c:v>
                </c:pt>
                <c:pt idx="2">
                  <c:v>12</c:v>
                </c:pt>
                <c:pt idx="3">
                  <c:v>18</c:v>
                </c:pt>
                <c:pt idx="4">
                  <c:v>24</c:v>
                </c:pt>
              </c:numCache>
            </c:numRef>
          </c:cat>
          <c:val>
            <c:numRef>
              <c:f>'20170110'!$AG$52:$AG$56</c:f>
              <c:numCache>
                <c:formatCode>0.000_);[Red]\(0.000\)</c:formatCode>
                <c:ptCount val="5"/>
                <c:pt idx="0">
                  <c:v>0.49274418604651182</c:v>
                </c:pt>
                <c:pt idx="1">
                  <c:v>0.50321428571428573</c:v>
                </c:pt>
                <c:pt idx="2">
                  <c:v>0.50832558139534889</c:v>
                </c:pt>
                <c:pt idx="3">
                  <c:v>0.50832558139534889</c:v>
                </c:pt>
                <c:pt idx="4">
                  <c:v>0.53016279069767436</c:v>
                </c:pt>
              </c:numCache>
            </c:numRef>
          </c:val>
          <c:smooth val="0"/>
        </c:ser>
        <c:dLbls>
          <c:showLegendKey val="0"/>
          <c:showVal val="0"/>
          <c:showCatName val="0"/>
          <c:showSerName val="0"/>
          <c:showPercent val="0"/>
          <c:showBubbleSize val="0"/>
        </c:dLbls>
        <c:hiLowLines>
          <c:spPr>
            <a:ln>
              <a:noFill/>
            </a:ln>
          </c:spPr>
        </c:hiLowLines>
        <c:marker val="1"/>
        <c:smooth val="0"/>
        <c:axId val="224350208"/>
        <c:axId val="217014272"/>
      </c:lineChart>
      <c:catAx>
        <c:axId val="224350208"/>
        <c:scaling>
          <c:orientation val="minMax"/>
        </c:scaling>
        <c:delete val="0"/>
        <c:axPos val="b"/>
        <c:numFmt formatCode="General" sourceLinked="1"/>
        <c:majorTickMark val="out"/>
        <c:minorTickMark val="none"/>
        <c:tickLblPos val="nextTo"/>
        <c:spPr>
          <a:ln w="9360">
            <a:solidFill>
              <a:srgbClr val="878787"/>
            </a:solidFill>
            <a:round/>
          </a:ln>
        </c:spPr>
        <c:txPr>
          <a:bodyPr/>
          <a:lstStyle/>
          <a:p>
            <a:pPr>
              <a:defRPr sz="1000" b="0" strike="noStrike" spc="-1">
                <a:solidFill>
                  <a:schemeClr val="tx1"/>
                </a:solidFill>
                <a:uFill>
                  <a:solidFill>
                    <a:srgbClr val="FFFFFF"/>
                  </a:solidFill>
                </a:uFill>
                <a:latin typeface="Calibri"/>
              </a:defRPr>
            </a:pPr>
            <a:endParaRPr lang="ja-JP"/>
          </a:p>
        </c:txPr>
        <c:crossAx val="217014272"/>
        <c:crosses val="autoZero"/>
        <c:auto val="1"/>
        <c:lblAlgn val="ctr"/>
        <c:lblOffset val="100"/>
        <c:noMultiLvlLbl val="1"/>
      </c:catAx>
      <c:valAx>
        <c:axId val="217014272"/>
        <c:scaling>
          <c:orientation val="minMax"/>
          <c:max val="0.65000000000000013"/>
          <c:min val="0.4"/>
        </c:scaling>
        <c:delete val="0"/>
        <c:axPos val="l"/>
        <c:majorGridlines>
          <c:spPr>
            <a:ln w="9360">
              <a:solidFill>
                <a:srgbClr val="878787"/>
              </a:solidFill>
              <a:round/>
            </a:ln>
          </c:spPr>
        </c:majorGridlines>
        <c:numFmt formatCode="0.000_);[Red]\(0.000\)" sourceLinked="0"/>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mn-ea"/>
                <a:ea typeface="+mn-ea"/>
              </a:defRPr>
            </a:pPr>
            <a:endParaRPr lang="ja-JP"/>
          </a:p>
        </c:txPr>
        <c:crossAx val="224350208"/>
        <c:crosses val="autoZero"/>
        <c:crossBetween val="between"/>
      </c:valAx>
      <c:spPr>
        <a:noFill/>
        <a:ln>
          <a:noFill/>
        </a:ln>
      </c:spPr>
    </c:plotArea>
    <c:plotVisOnly val="1"/>
    <c:dispBlanksAs val="gap"/>
    <c:showDLblsOverMax val="1"/>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83755021264605E-2"/>
          <c:y val="1.5312507426910711E-2"/>
          <c:w val="0.80156987691422954"/>
          <c:h val="0.92205427501468407"/>
        </c:manualLayout>
      </c:layout>
      <c:lineChart>
        <c:grouping val="standard"/>
        <c:varyColors val="0"/>
        <c:ser>
          <c:idx val="1"/>
          <c:order val="0"/>
          <c:tx>
            <c:strRef>
              <c:f>'20170110'!$AG$65</c:f>
              <c:strCache>
                <c:ptCount val="1"/>
                <c:pt idx="0">
                  <c:v>R_neck</c:v>
                </c:pt>
              </c:strCache>
            </c:strRef>
          </c:tx>
          <c:spPr>
            <a:ln w="28440">
              <a:solidFill>
                <a:schemeClr val="accent5">
                  <a:lumMod val="60000"/>
                  <a:lumOff val="40000"/>
                </a:schemeClr>
              </a:solidFill>
              <a:round/>
            </a:ln>
          </c:spPr>
          <c:marker>
            <c:symbol val="none"/>
          </c:marker>
          <c:dLbls>
            <c:dLbl>
              <c:idx val="1"/>
              <c:delete val="1"/>
            </c:dLbl>
            <c:dLbl>
              <c:idx val="2"/>
              <c:delete val="1"/>
            </c:dLbl>
            <c:dLbl>
              <c:idx val="3"/>
              <c:delete val="1"/>
            </c:dLbl>
            <c:numFmt formatCode="#,##0.0_);[Red]\(#,##0.0\)" sourceLinked="0"/>
            <c:dLblPos val="r"/>
            <c:showLegendKey val="0"/>
            <c:showVal val="1"/>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'20170110'!$AG$66:$AG$70</c:f>
              <c:numCache>
                <c:formatCode>General</c:formatCode>
                <c:ptCount val="5"/>
                <c:pt idx="0">
                  <c:v>62.651162790697676</c:v>
                </c:pt>
                <c:pt idx="1">
                  <c:v>63.976190476190474</c:v>
                </c:pt>
                <c:pt idx="2">
                  <c:v>64.569767441860463</c:v>
                </c:pt>
                <c:pt idx="3" formatCode="0.000_);[Red]\(0.000\)">
                  <c:v>66.534883720930239</c:v>
                </c:pt>
                <c:pt idx="4">
                  <c:v>67.302325581395351</c:v>
                </c:pt>
              </c:numCache>
            </c:numRef>
          </c:val>
          <c:smooth val="0"/>
        </c:ser>
        <c:dLbls>
          <c:showLegendKey val="0"/>
          <c:showVal val="0"/>
          <c:showCatName val="0"/>
          <c:showSerName val="0"/>
          <c:showPercent val="0"/>
          <c:showBubbleSize val="0"/>
        </c:dLbls>
        <c:hiLowLines>
          <c:spPr>
            <a:ln>
              <a:noFill/>
            </a:ln>
          </c:spPr>
        </c:hiLowLines>
        <c:marker val="1"/>
        <c:smooth val="0"/>
        <c:axId val="224350720"/>
        <c:axId val="217016000"/>
      </c:lineChart>
      <c:catAx>
        <c:axId val="224350720"/>
        <c:scaling>
          <c:orientation val="minMax"/>
        </c:scaling>
        <c:delete val="0"/>
        <c:axPos val="b"/>
        <c:numFmt formatCode="General" sourceLinked="1"/>
        <c:majorTickMark val="out"/>
        <c:minorTickMark val="none"/>
        <c:tickLblPos val="nextTo"/>
        <c:spPr>
          <a:ln w="9360">
            <a:solidFill>
              <a:srgbClr val="878787"/>
            </a:solidFill>
            <a:round/>
          </a:ln>
        </c:spPr>
        <c:txPr>
          <a:bodyPr/>
          <a:lstStyle/>
          <a:p>
            <a:pPr>
              <a:defRPr sz="1000" b="0" strike="noStrike" spc="-1">
                <a:solidFill>
                  <a:schemeClr val="tx1"/>
                </a:solidFill>
                <a:uFill>
                  <a:solidFill>
                    <a:srgbClr val="FFFFFF"/>
                  </a:solidFill>
                </a:uFill>
                <a:latin typeface="Calibri"/>
              </a:defRPr>
            </a:pPr>
            <a:endParaRPr lang="ja-JP"/>
          </a:p>
        </c:txPr>
        <c:crossAx val="217016000"/>
        <c:crosses val="autoZero"/>
        <c:auto val="1"/>
        <c:lblAlgn val="ctr"/>
        <c:lblOffset val="100"/>
        <c:noMultiLvlLbl val="1"/>
      </c:catAx>
      <c:valAx>
        <c:axId val="217016000"/>
        <c:scaling>
          <c:orientation val="minMax"/>
          <c:max val="74"/>
          <c:min val="60"/>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mn-ea"/>
                <a:ea typeface="+mn-ea"/>
              </a:defRPr>
            </a:pPr>
            <a:endParaRPr lang="ja-JP"/>
          </a:p>
        </c:txPr>
        <c:crossAx val="224350720"/>
        <c:crosses val="autoZero"/>
        <c:crossBetween val="between"/>
      </c:valAx>
      <c:spPr>
        <a:noFill/>
        <a:ln>
          <a:noFill/>
        </a:ln>
      </c:spPr>
    </c:plotArea>
    <c:plotVisOnly val="1"/>
    <c:dispBlanksAs val="gap"/>
    <c:showDLblsOverMax val="1"/>
  </c:chart>
  <c:spPr>
    <a:noFill/>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9957570740418"/>
          <c:y val="3.1317116068221511E-2"/>
          <c:w val="0.78999295278365"/>
          <c:h val="0.92964657881678303"/>
        </c:manualLayout>
      </c:layout>
      <c:lineChart>
        <c:grouping val="standard"/>
        <c:varyColors val="0"/>
        <c:ser>
          <c:idx val="2"/>
          <c:order val="0"/>
          <c:tx>
            <c:strRef>
              <c:f>'20170110'!$AJ$51</c:f>
              <c:strCache>
                <c:ptCount val="1"/>
                <c:pt idx="0">
                  <c:v>L_neck_BMD</c:v>
                </c:pt>
              </c:strCache>
            </c:strRef>
          </c:tx>
          <c:spPr>
            <a:ln w="28440">
              <a:solidFill>
                <a:schemeClr val="accent6">
                  <a:lumMod val="60000"/>
                  <a:lumOff val="40000"/>
                </a:schemeClr>
              </a:solidFill>
              <a:round/>
            </a:ln>
          </c:spPr>
          <c:marker>
            <c:symbol val="none"/>
          </c:marker>
          <c:dLbls>
            <c:dLbl>
              <c:idx val="1"/>
              <c:delete val="1"/>
            </c:dLbl>
            <c:dLbl>
              <c:idx val="2"/>
              <c:delete val="1"/>
            </c:dLbl>
            <c:dLbl>
              <c:idx val="3"/>
              <c:delete val="1"/>
            </c:dLbl>
            <c:numFmt formatCode="#,##0.00_);[Red]\(#,##0.00\)" sourceLinked="0"/>
            <c:dLblPos val="r"/>
            <c:showLegendKey val="0"/>
            <c:showVal val="1"/>
            <c:showCatName val="0"/>
            <c:showSerName val="0"/>
            <c:showPercent val="0"/>
            <c:showBubbleSize val="1"/>
            <c:showLeaderLines val="0"/>
          </c:dLbls>
          <c:cat>
            <c:numRef>
              <c:f>'20170110'!$AE$52:$AE$56</c:f>
              <c:numCache>
                <c:formatCode>General</c:formatCode>
                <c:ptCount val="5"/>
                <c:pt idx="0">
                  <c:v>0</c:v>
                </c:pt>
                <c:pt idx="1">
                  <c:v>6</c:v>
                </c:pt>
                <c:pt idx="2">
                  <c:v>12</c:v>
                </c:pt>
                <c:pt idx="3">
                  <c:v>18</c:v>
                </c:pt>
                <c:pt idx="4">
                  <c:v>24</c:v>
                </c:pt>
              </c:numCache>
            </c:numRef>
          </c:cat>
          <c:val>
            <c:numRef>
              <c:f>'20170110'!$AJ$52:$AJ$56</c:f>
              <c:numCache>
                <c:formatCode>0.000_);[Red]\(0.000\)</c:formatCode>
                <c:ptCount val="5"/>
                <c:pt idx="0">
                  <c:v>0.48484090909090904</c:v>
                </c:pt>
                <c:pt idx="1">
                  <c:v>0.49415909090909071</c:v>
                </c:pt>
                <c:pt idx="2">
                  <c:v>0.49118181818181816</c:v>
                </c:pt>
                <c:pt idx="3">
                  <c:v>0.50215909090909094</c:v>
                </c:pt>
                <c:pt idx="4">
                  <c:v>0.50234090909090912</c:v>
                </c:pt>
              </c:numCache>
            </c:numRef>
          </c:val>
          <c:smooth val="0"/>
        </c:ser>
        <c:dLbls>
          <c:showLegendKey val="0"/>
          <c:showVal val="0"/>
          <c:showCatName val="0"/>
          <c:showSerName val="0"/>
          <c:showPercent val="0"/>
          <c:showBubbleSize val="0"/>
        </c:dLbls>
        <c:hiLowLines>
          <c:spPr>
            <a:ln>
              <a:noFill/>
            </a:ln>
          </c:spPr>
        </c:hiLowLines>
        <c:marker val="1"/>
        <c:smooth val="0"/>
        <c:axId val="224351232"/>
        <c:axId val="217017728"/>
      </c:lineChart>
      <c:catAx>
        <c:axId val="224351232"/>
        <c:scaling>
          <c:orientation val="minMax"/>
        </c:scaling>
        <c:delete val="0"/>
        <c:axPos val="b"/>
        <c:numFmt formatCode="General" sourceLinked="1"/>
        <c:majorTickMark val="out"/>
        <c:minorTickMark val="none"/>
        <c:tickLblPos val="nextTo"/>
        <c:spPr>
          <a:ln w="9360">
            <a:solidFill>
              <a:srgbClr val="878787"/>
            </a:solidFill>
            <a:round/>
          </a:ln>
        </c:spPr>
        <c:txPr>
          <a:bodyPr/>
          <a:lstStyle/>
          <a:p>
            <a:pPr>
              <a:defRPr sz="1000" b="0" strike="noStrike" spc="-1">
                <a:solidFill>
                  <a:schemeClr val="tx1"/>
                </a:solidFill>
                <a:uFill>
                  <a:solidFill>
                    <a:srgbClr val="FFFFFF"/>
                  </a:solidFill>
                </a:uFill>
                <a:latin typeface="Calibri"/>
              </a:defRPr>
            </a:pPr>
            <a:endParaRPr lang="ja-JP"/>
          </a:p>
        </c:txPr>
        <c:crossAx val="217017728"/>
        <c:crosses val="autoZero"/>
        <c:auto val="1"/>
        <c:lblAlgn val="ctr"/>
        <c:lblOffset val="100"/>
        <c:noMultiLvlLbl val="1"/>
      </c:catAx>
      <c:valAx>
        <c:axId val="217017728"/>
        <c:scaling>
          <c:orientation val="minMax"/>
          <c:max val="0.65000000000000013"/>
          <c:min val="0.4"/>
        </c:scaling>
        <c:delete val="0"/>
        <c:axPos val="l"/>
        <c:majorGridlines>
          <c:spPr>
            <a:ln w="9360">
              <a:solidFill>
                <a:srgbClr val="878787"/>
              </a:solidFill>
              <a:round/>
            </a:ln>
          </c:spPr>
        </c:majorGridlines>
        <c:numFmt formatCode="0.000_);[Red]\(0.000\)" sourceLinked="0"/>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mn-ea"/>
                <a:ea typeface="+mn-ea"/>
              </a:defRPr>
            </a:pPr>
            <a:endParaRPr lang="ja-JP"/>
          </a:p>
        </c:txPr>
        <c:crossAx val="224351232"/>
        <c:crosses val="autoZero"/>
        <c:crossBetween val="between"/>
      </c:valAx>
      <c:spPr>
        <a:noFill/>
        <a:ln>
          <a:noFill/>
        </a:ln>
      </c:spPr>
    </c:plotArea>
    <c:plotVisOnly val="1"/>
    <c:dispBlanksAs val="gap"/>
    <c:showDLblsOverMax val="1"/>
  </c:chart>
  <c:spPr>
    <a:noFill/>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83755021264605E-2"/>
          <c:y val="3.0238095238095238E-2"/>
          <c:w val="0.79273497138510918"/>
          <c:h val="0.86849841269841266"/>
        </c:manualLayout>
      </c:layout>
      <c:lineChart>
        <c:grouping val="standard"/>
        <c:varyColors val="0"/>
        <c:ser>
          <c:idx val="2"/>
          <c:order val="0"/>
          <c:tx>
            <c:strRef>
              <c:f>'20170110'!$AJ$65</c:f>
              <c:strCache>
                <c:ptCount val="1"/>
                <c:pt idx="0">
                  <c:v>L_neck</c:v>
                </c:pt>
              </c:strCache>
            </c:strRef>
          </c:tx>
          <c:spPr>
            <a:ln w="28440">
              <a:solidFill>
                <a:schemeClr val="accent6">
                  <a:lumMod val="60000"/>
                  <a:lumOff val="40000"/>
                </a:schemeClr>
              </a:solidFill>
              <a:round/>
            </a:ln>
          </c:spPr>
          <c:marker>
            <c:symbol val="none"/>
          </c:marker>
          <c:dLbls>
            <c:dLbl>
              <c:idx val="1"/>
              <c:delete val="1"/>
            </c:dLbl>
            <c:dLbl>
              <c:idx val="2"/>
              <c:delete val="1"/>
            </c:dLbl>
            <c:dLbl>
              <c:idx val="3"/>
              <c:delete val="1"/>
            </c:dLbl>
            <c:numFmt formatCode="#,##0.0_);[Red]\(#,##0.0\)" sourceLinked="0"/>
            <c:dLblPos val="r"/>
            <c:showLegendKey val="0"/>
            <c:showVal val="1"/>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'20170110'!$AJ$66:$AJ$70</c:f>
              <c:numCache>
                <c:formatCode>0.000_);[Red]\(0.000\)</c:formatCode>
                <c:ptCount val="5"/>
                <c:pt idx="0">
                  <c:v>61.522727272727273</c:v>
                </c:pt>
                <c:pt idx="1">
                  <c:v>62.840909090909093</c:v>
                </c:pt>
                <c:pt idx="2">
                  <c:v>62.511363636363633</c:v>
                </c:pt>
                <c:pt idx="3">
                  <c:v>63.840909090909093</c:v>
                </c:pt>
                <c:pt idx="4">
                  <c:v>63.954545454545453</c:v>
                </c:pt>
              </c:numCache>
            </c:numRef>
          </c:val>
          <c:smooth val="0"/>
        </c:ser>
        <c:dLbls>
          <c:showLegendKey val="0"/>
          <c:showVal val="0"/>
          <c:showCatName val="0"/>
          <c:showSerName val="0"/>
          <c:showPercent val="0"/>
          <c:showBubbleSize val="0"/>
        </c:dLbls>
        <c:hiLowLines>
          <c:spPr>
            <a:ln>
              <a:noFill/>
            </a:ln>
          </c:spPr>
        </c:hiLowLines>
        <c:marker val="1"/>
        <c:smooth val="0"/>
        <c:axId val="224351744"/>
        <c:axId val="217019456"/>
      </c:lineChart>
      <c:catAx>
        <c:axId val="224351744"/>
        <c:scaling>
          <c:orientation val="minMax"/>
        </c:scaling>
        <c:delete val="0"/>
        <c:axPos val="b"/>
        <c:numFmt formatCode="General" sourceLinked="1"/>
        <c:majorTickMark val="out"/>
        <c:minorTickMark val="none"/>
        <c:tickLblPos val="nextTo"/>
        <c:spPr>
          <a:ln w="9360">
            <a:solidFill>
              <a:srgbClr val="878787"/>
            </a:solidFill>
            <a:round/>
          </a:ln>
        </c:spPr>
        <c:crossAx val="217019456"/>
        <c:crosses val="autoZero"/>
        <c:auto val="1"/>
        <c:lblAlgn val="ctr"/>
        <c:lblOffset val="100"/>
        <c:noMultiLvlLbl val="1"/>
      </c:catAx>
      <c:valAx>
        <c:axId val="217019456"/>
        <c:scaling>
          <c:orientation val="minMax"/>
          <c:max val="74"/>
          <c:min val="60"/>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b="1">
                <a:latin typeface="+mj-ea"/>
                <a:ea typeface="+mj-ea"/>
              </a:defRPr>
            </a:pPr>
            <a:endParaRPr lang="ja-JP"/>
          </a:p>
        </c:txPr>
        <c:crossAx val="224351744"/>
        <c:crosses val="autoZero"/>
        <c:crossBetween val="between"/>
      </c:valAx>
      <c:spPr>
        <a:noFill/>
        <a:ln>
          <a:noFill/>
        </a:ln>
      </c:spPr>
    </c:plotArea>
    <c:plotVisOnly val="1"/>
    <c:dispBlanksAs val="gap"/>
    <c:showDLblsOverMax val="1"/>
  </c:chart>
  <c:spPr>
    <a:noFill/>
    <a:ln>
      <a:noFill/>
    </a:ln>
  </c:spPr>
  <c:txPr>
    <a:bodyPr/>
    <a:lstStyle/>
    <a:p>
      <a:pPr>
        <a:defRPr>
          <a:solidFill>
            <a:schemeClr val="tx1"/>
          </a:solidFill>
        </a:defRPr>
      </a:pPr>
      <a:endParaRPr lang="ja-JP"/>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9957570740418"/>
          <c:y val="3.1317116068221511E-2"/>
          <c:w val="0.78999295278365"/>
          <c:h val="0.92964657881678303"/>
        </c:manualLayout>
      </c:layout>
      <c:lineChart>
        <c:grouping val="standard"/>
        <c:varyColors val="0"/>
        <c:ser>
          <c:idx val="1"/>
          <c:order val="0"/>
          <c:tx>
            <c:strRef>
              <c:f>'20170110'!$AG$51</c:f>
              <c:strCache>
                <c:ptCount val="1"/>
                <c:pt idx="0">
                  <c:v>R_neck_BMD</c:v>
                </c:pt>
              </c:strCache>
            </c:strRef>
          </c:tx>
          <c:spPr>
            <a:ln w="28440">
              <a:solidFill>
                <a:schemeClr val="accent5">
                  <a:lumMod val="60000"/>
                  <a:lumOff val="40000"/>
                </a:schemeClr>
              </a:solidFill>
              <a:round/>
            </a:ln>
          </c:spPr>
          <c:marker>
            <c:symbol val="none"/>
          </c:marker>
          <c:dLbls>
            <c:numFmt formatCode="#,##0.000_);[Red]\(#,##0.000\)" sourceLinked="0"/>
            <c:dLblPos val="r"/>
            <c:showLegendKey val="0"/>
            <c:showVal val="1"/>
            <c:showCatName val="0"/>
            <c:showSerName val="0"/>
            <c:showPercent val="0"/>
            <c:showBubbleSize val="1"/>
            <c:showLeaderLines val="0"/>
          </c:dLbls>
          <c:cat>
            <c:numRef>
              <c:f>'20170110'!$AE$52:$AE$56</c:f>
              <c:numCache>
                <c:formatCode>General</c:formatCode>
                <c:ptCount val="5"/>
                <c:pt idx="0">
                  <c:v>0</c:v>
                </c:pt>
                <c:pt idx="1">
                  <c:v>6</c:v>
                </c:pt>
                <c:pt idx="2">
                  <c:v>12</c:v>
                </c:pt>
                <c:pt idx="3">
                  <c:v>18</c:v>
                </c:pt>
                <c:pt idx="4">
                  <c:v>24</c:v>
                </c:pt>
              </c:numCache>
            </c:numRef>
          </c:cat>
          <c:val>
            <c:numRef>
              <c:f>'20170110'!$AG$52:$AG$56</c:f>
              <c:numCache>
                <c:formatCode>0.000_);[Red]\(0.000\)</c:formatCode>
                <c:ptCount val="5"/>
                <c:pt idx="0">
                  <c:v>0.49274418604651182</c:v>
                </c:pt>
                <c:pt idx="1">
                  <c:v>0.50321428571428573</c:v>
                </c:pt>
                <c:pt idx="2">
                  <c:v>0.50832558139534889</c:v>
                </c:pt>
                <c:pt idx="3">
                  <c:v>0.50832558139534889</c:v>
                </c:pt>
                <c:pt idx="4">
                  <c:v>0.53016279069767436</c:v>
                </c:pt>
              </c:numCache>
            </c:numRef>
          </c:val>
          <c:smooth val="0"/>
        </c:ser>
        <c:ser>
          <c:idx val="3"/>
          <c:order val="1"/>
          <c:tx>
            <c:strRef>
              <c:f>'20170110'!$AI$51</c:f>
              <c:strCache>
                <c:ptCount val="1"/>
                <c:pt idx="0">
                  <c:v>R_hip_BMD</c:v>
                </c:pt>
              </c:strCache>
            </c:strRef>
          </c:tx>
          <c:spPr>
            <a:ln w="28440">
              <a:solidFill>
                <a:schemeClr val="accent3">
                  <a:lumMod val="60000"/>
                  <a:lumOff val="40000"/>
                </a:schemeClr>
              </a:solidFill>
              <a:round/>
            </a:ln>
          </c:spPr>
          <c:marker>
            <c:symbol val="none"/>
          </c:marker>
          <c:dLbls>
            <c:dLblPos val="r"/>
            <c:showLegendKey val="0"/>
            <c:showVal val="1"/>
            <c:showCatName val="0"/>
            <c:showSerName val="0"/>
            <c:showPercent val="0"/>
            <c:showBubbleSize val="1"/>
            <c:showLeaderLines val="0"/>
          </c:dLbls>
          <c:cat>
            <c:numRef>
              <c:f>'20170110'!$AE$52:$AE$56</c:f>
              <c:numCache>
                <c:formatCode>General</c:formatCode>
                <c:ptCount val="5"/>
                <c:pt idx="0">
                  <c:v>0</c:v>
                </c:pt>
                <c:pt idx="1">
                  <c:v>6</c:v>
                </c:pt>
                <c:pt idx="2">
                  <c:v>12</c:v>
                </c:pt>
                <c:pt idx="3">
                  <c:v>18</c:v>
                </c:pt>
                <c:pt idx="4">
                  <c:v>24</c:v>
                </c:pt>
              </c:numCache>
            </c:numRef>
          </c:cat>
          <c:val>
            <c:numRef>
              <c:f>'20170110'!$AI$52:$AI$56</c:f>
              <c:numCache>
                <c:formatCode>0.000_);[Red]\(0.000\)</c:formatCode>
                <c:ptCount val="5"/>
                <c:pt idx="0">
                  <c:v>0.59323255813953502</c:v>
                </c:pt>
                <c:pt idx="1">
                  <c:v>0.61660465116279073</c:v>
                </c:pt>
                <c:pt idx="2">
                  <c:v>0.6173720930232558</c:v>
                </c:pt>
                <c:pt idx="3">
                  <c:v>0.6173720930232558</c:v>
                </c:pt>
                <c:pt idx="4">
                  <c:v>0.61139534883720936</c:v>
                </c:pt>
              </c:numCache>
            </c:numRef>
          </c:val>
          <c:smooth val="0"/>
        </c:ser>
        <c:dLbls>
          <c:showLegendKey val="0"/>
          <c:showVal val="0"/>
          <c:showCatName val="0"/>
          <c:showSerName val="0"/>
          <c:showPercent val="0"/>
          <c:showBubbleSize val="0"/>
        </c:dLbls>
        <c:hiLowLines>
          <c:spPr>
            <a:ln>
              <a:noFill/>
            </a:ln>
          </c:spPr>
        </c:hiLowLines>
        <c:marker val="1"/>
        <c:smooth val="0"/>
        <c:axId val="225140736"/>
        <c:axId val="217021760"/>
      </c:lineChart>
      <c:catAx>
        <c:axId val="225140736"/>
        <c:scaling>
          <c:orientation val="minMax"/>
        </c:scaling>
        <c:delete val="0"/>
        <c:axPos val="b"/>
        <c:numFmt formatCode="General" sourceLinked="1"/>
        <c:majorTickMark val="out"/>
        <c:minorTickMark val="none"/>
        <c:tickLblPos val="nextTo"/>
        <c:spPr>
          <a:ln w="9360">
            <a:solidFill>
              <a:srgbClr val="878787"/>
            </a:solidFill>
            <a:round/>
          </a:ln>
        </c:spPr>
        <c:txPr>
          <a:bodyPr/>
          <a:lstStyle/>
          <a:p>
            <a:pPr>
              <a:defRPr sz="1000" b="0" strike="noStrike" spc="-1">
                <a:solidFill>
                  <a:schemeClr val="tx1"/>
                </a:solidFill>
                <a:uFill>
                  <a:solidFill>
                    <a:srgbClr val="FFFFFF"/>
                  </a:solidFill>
                </a:uFill>
                <a:latin typeface="Calibri"/>
              </a:defRPr>
            </a:pPr>
            <a:endParaRPr lang="ja-JP"/>
          </a:p>
        </c:txPr>
        <c:crossAx val="217021760"/>
        <c:crosses val="autoZero"/>
        <c:auto val="1"/>
        <c:lblAlgn val="ctr"/>
        <c:lblOffset val="100"/>
        <c:noMultiLvlLbl val="1"/>
      </c:catAx>
      <c:valAx>
        <c:axId val="217021760"/>
        <c:scaling>
          <c:orientation val="minMax"/>
          <c:min val="0.4"/>
        </c:scaling>
        <c:delete val="0"/>
        <c:axPos val="l"/>
        <c:majorGridlines>
          <c:spPr>
            <a:ln w="9360">
              <a:solidFill>
                <a:srgbClr val="878787"/>
              </a:solidFill>
              <a:round/>
            </a:ln>
          </c:spPr>
        </c:majorGridlines>
        <c:numFmt formatCode="0.000_);[Red]\(0.000\)" sourceLinked="0"/>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mn-ea"/>
                <a:ea typeface="+mn-ea"/>
              </a:defRPr>
            </a:pPr>
            <a:endParaRPr lang="ja-JP"/>
          </a:p>
        </c:txPr>
        <c:crossAx val="225140736"/>
        <c:crosses val="autoZero"/>
        <c:crossBetween val="between"/>
      </c:valAx>
      <c:spPr>
        <a:noFill/>
        <a:ln>
          <a:noFill/>
        </a:ln>
      </c:spPr>
    </c:plotArea>
    <c:plotVisOnly val="1"/>
    <c:dispBlanksAs val="gap"/>
    <c:showDLblsOverMax val="1"/>
  </c:chart>
  <c:spPr>
    <a:noFill/>
    <a:ln>
      <a:no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83755021264605E-2"/>
          <c:y val="1.5312507426910711E-2"/>
          <c:w val="0.80156987691422954"/>
          <c:h val="0.92205427501468407"/>
        </c:manualLayout>
      </c:layout>
      <c:lineChart>
        <c:grouping val="standard"/>
        <c:varyColors val="0"/>
        <c:ser>
          <c:idx val="1"/>
          <c:order val="0"/>
          <c:tx>
            <c:strRef>
              <c:f>'20170110'!$AG$65</c:f>
              <c:strCache>
                <c:ptCount val="1"/>
                <c:pt idx="0">
                  <c:v>R_neck</c:v>
                </c:pt>
              </c:strCache>
            </c:strRef>
          </c:tx>
          <c:spPr>
            <a:ln w="28440">
              <a:solidFill>
                <a:schemeClr val="accent5">
                  <a:lumMod val="60000"/>
                  <a:lumOff val="40000"/>
                </a:schemeClr>
              </a:solidFill>
              <a:round/>
            </a:ln>
          </c:spPr>
          <c:marker>
            <c:symbol val="none"/>
          </c:marker>
          <c:dLbls>
            <c:dLblPos val="r"/>
            <c:showLegendKey val="0"/>
            <c:showVal val="0"/>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'20170110'!$AG$66:$AG$70</c:f>
              <c:numCache>
                <c:formatCode>General</c:formatCode>
                <c:ptCount val="5"/>
                <c:pt idx="0">
                  <c:v>62.651162790697676</c:v>
                </c:pt>
                <c:pt idx="1">
                  <c:v>63.976190476190474</c:v>
                </c:pt>
                <c:pt idx="2">
                  <c:v>64.569767441860463</c:v>
                </c:pt>
                <c:pt idx="3" formatCode="0.000_);[Red]\(0.000\)">
                  <c:v>66.534883720930239</c:v>
                </c:pt>
                <c:pt idx="4">
                  <c:v>67.302325581395351</c:v>
                </c:pt>
              </c:numCache>
            </c:numRef>
          </c:val>
          <c:smooth val="0"/>
        </c:ser>
        <c:ser>
          <c:idx val="5"/>
          <c:order val="1"/>
          <c:tx>
            <c:strRef>
              <c:f>'20170110'!$AI$65</c:f>
              <c:strCache>
                <c:ptCount val="1"/>
                <c:pt idx="0">
                  <c:v>R_hip</c:v>
                </c:pt>
              </c:strCache>
            </c:strRef>
          </c:tx>
          <c:spPr>
            <a:ln w="28440">
              <a:solidFill>
                <a:schemeClr val="accent3">
                  <a:lumMod val="60000"/>
                  <a:lumOff val="40000"/>
                </a:schemeClr>
              </a:solidFill>
              <a:round/>
            </a:ln>
          </c:spPr>
          <c:marker>
            <c:symbol val="none"/>
          </c:marker>
          <c:dLbls>
            <c:dLbl>
              <c:idx val="1"/>
              <c:delete val="1"/>
            </c:dLbl>
            <c:dLbl>
              <c:idx val="2"/>
              <c:delete val="1"/>
            </c:dLbl>
            <c:dLbl>
              <c:idx val="3"/>
              <c:delete val="1"/>
            </c:dLbl>
            <c:numFmt formatCode="#,##0.0_);[Red]\(#,##0.0\)" sourceLinked="0"/>
            <c:dLblPos val="r"/>
            <c:showLegendKey val="0"/>
            <c:showVal val="1"/>
            <c:showCatName val="0"/>
            <c:showSerName val="0"/>
            <c:showPercent val="0"/>
            <c:showBubbleSize val="1"/>
            <c:showLeaderLines val="0"/>
          </c:dLbls>
          <c:cat>
            <c:numRef>
              <c:f>'20170110'!$AE$66:$AE$70</c:f>
              <c:numCache>
                <c:formatCode>General</c:formatCode>
                <c:ptCount val="5"/>
                <c:pt idx="0">
                  <c:v>0</c:v>
                </c:pt>
                <c:pt idx="1">
                  <c:v>6</c:v>
                </c:pt>
                <c:pt idx="2">
                  <c:v>12</c:v>
                </c:pt>
                <c:pt idx="3">
                  <c:v>18</c:v>
                </c:pt>
                <c:pt idx="4">
                  <c:v>24</c:v>
                </c:pt>
              </c:numCache>
            </c:numRef>
          </c:cat>
          <c:val>
            <c:numRef>
              <c:f>'20170110'!$AI$66:$AI$70</c:f>
              <c:numCache>
                <c:formatCode>General</c:formatCode>
                <c:ptCount val="5"/>
                <c:pt idx="0">
                  <c:v>68.674418604651166</c:v>
                </c:pt>
                <c:pt idx="1">
                  <c:v>71.558139534883722</c:v>
                </c:pt>
                <c:pt idx="2">
                  <c:v>71.662790697674424</c:v>
                </c:pt>
                <c:pt idx="3">
                  <c:v>71.558139534883722</c:v>
                </c:pt>
                <c:pt idx="4">
                  <c:v>70.930232558139537</c:v>
                </c:pt>
              </c:numCache>
            </c:numRef>
          </c:val>
          <c:smooth val="0"/>
        </c:ser>
        <c:dLbls>
          <c:showLegendKey val="0"/>
          <c:showVal val="0"/>
          <c:showCatName val="0"/>
          <c:showSerName val="0"/>
          <c:showPercent val="0"/>
          <c:showBubbleSize val="0"/>
        </c:dLbls>
        <c:hiLowLines>
          <c:spPr>
            <a:ln>
              <a:noFill/>
            </a:ln>
          </c:spPr>
        </c:hiLowLines>
        <c:marker val="1"/>
        <c:smooth val="0"/>
        <c:axId val="225141248"/>
        <c:axId val="225748096"/>
      </c:lineChart>
      <c:catAx>
        <c:axId val="225141248"/>
        <c:scaling>
          <c:orientation val="minMax"/>
        </c:scaling>
        <c:delete val="0"/>
        <c:axPos val="b"/>
        <c:numFmt formatCode="General" sourceLinked="1"/>
        <c:majorTickMark val="out"/>
        <c:minorTickMark val="none"/>
        <c:tickLblPos val="nextTo"/>
        <c:spPr>
          <a:ln w="9360">
            <a:solidFill>
              <a:srgbClr val="878787"/>
            </a:solidFill>
            <a:round/>
          </a:ln>
        </c:spPr>
        <c:txPr>
          <a:bodyPr/>
          <a:lstStyle/>
          <a:p>
            <a:pPr>
              <a:defRPr sz="1000" b="0" strike="noStrike" spc="-1">
                <a:solidFill>
                  <a:schemeClr val="tx1"/>
                </a:solidFill>
                <a:uFill>
                  <a:solidFill>
                    <a:srgbClr val="FFFFFF"/>
                  </a:solidFill>
                </a:uFill>
                <a:latin typeface="Calibri"/>
              </a:defRPr>
            </a:pPr>
            <a:endParaRPr lang="ja-JP"/>
          </a:p>
        </c:txPr>
        <c:crossAx val="225748096"/>
        <c:crosses val="autoZero"/>
        <c:auto val="1"/>
        <c:lblAlgn val="ctr"/>
        <c:lblOffset val="100"/>
        <c:noMultiLvlLbl val="1"/>
      </c:catAx>
      <c:valAx>
        <c:axId val="225748096"/>
        <c:scaling>
          <c:orientation val="minMax"/>
          <c:min val="60"/>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mn-ea"/>
                <a:ea typeface="+mn-ea"/>
              </a:defRPr>
            </a:pPr>
            <a:endParaRPr lang="ja-JP"/>
          </a:p>
        </c:txPr>
        <c:crossAx val="225141248"/>
        <c:crosses val="autoZero"/>
        <c:crossBetween val="between"/>
      </c:valAx>
      <c:spPr>
        <a:noFill/>
        <a:ln w="25400">
          <a:noFill/>
        </a:ln>
      </c:spPr>
    </c:plotArea>
    <c:plotVisOnly val="1"/>
    <c:dispBlanksAs val="gap"/>
    <c:showDLblsOverMax val="1"/>
  </c:chart>
  <c:spPr>
    <a:noFill/>
    <a:ln>
      <a:no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9957570740418"/>
          <c:y val="3.1317116068221511E-2"/>
          <c:w val="0.78999295278365"/>
          <c:h val="0.92964657881678303"/>
        </c:manualLayout>
      </c:layout>
      <c:lineChart>
        <c:grouping val="standard"/>
        <c:varyColors val="0"/>
        <c:ser>
          <c:idx val="2"/>
          <c:order val="0"/>
          <c:tx>
            <c:strRef>
              <c:f>'20170110'!$AJ$51</c:f>
              <c:strCache>
                <c:ptCount val="1"/>
                <c:pt idx="0">
                  <c:v>L_neck_BMD</c:v>
                </c:pt>
              </c:strCache>
            </c:strRef>
          </c:tx>
          <c:spPr>
            <a:ln w="28440">
              <a:solidFill>
                <a:schemeClr val="accent6">
                  <a:lumMod val="60000"/>
                  <a:lumOff val="40000"/>
                </a:schemeClr>
              </a:solidFill>
              <a:round/>
            </a:ln>
          </c:spPr>
          <c:marker>
            <c:symbol val="none"/>
          </c:marker>
          <c:dLbls>
            <c:dLblPos val="r"/>
            <c:showLegendKey val="0"/>
            <c:showVal val="1"/>
            <c:showCatName val="0"/>
            <c:showSerName val="0"/>
            <c:showPercent val="0"/>
            <c:showBubbleSize val="1"/>
            <c:showLeaderLines val="0"/>
          </c:dLbls>
          <c:cat>
            <c:numRef>
              <c:f>'20170110'!$AE$52:$AE$56</c:f>
              <c:numCache>
                <c:formatCode>General</c:formatCode>
                <c:ptCount val="5"/>
                <c:pt idx="0">
                  <c:v>0</c:v>
                </c:pt>
                <c:pt idx="1">
                  <c:v>6</c:v>
                </c:pt>
                <c:pt idx="2">
                  <c:v>12</c:v>
                </c:pt>
                <c:pt idx="3">
                  <c:v>18</c:v>
                </c:pt>
                <c:pt idx="4">
                  <c:v>24</c:v>
                </c:pt>
              </c:numCache>
            </c:numRef>
          </c:cat>
          <c:val>
            <c:numRef>
              <c:f>'20170110'!$AJ$52:$AJ$56</c:f>
              <c:numCache>
                <c:formatCode>0.000_);[Red]\(0.000\)</c:formatCode>
                <c:ptCount val="5"/>
                <c:pt idx="0">
                  <c:v>0.48484090909090904</c:v>
                </c:pt>
                <c:pt idx="1">
                  <c:v>0.49415909090909071</c:v>
                </c:pt>
                <c:pt idx="2">
                  <c:v>0.49118181818181816</c:v>
                </c:pt>
                <c:pt idx="3">
                  <c:v>0.50215909090909094</c:v>
                </c:pt>
                <c:pt idx="4">
                  <c:v>0.50234090909090912</c:v>
                </c:pt>
              </c:numCache>
            </c:numRef>
          </c:val>
          <c:smooth val="0"/>
        </c:ser>
        <c:ser>
          <c:idx val="4"/>
          <c:order val="1"/>
          <c:tx>
            <c:strRef>
              <c:f>'20170110'!$AL$51</c:f>
              <c:strCache>
                <c:ptCount val="1"/>
                <c:pt idx="0">
                  <c:v>L_hip_BMD</c:v>
                </c:pt>
              </c:strCache>
            </c:strRef>
          </c:tx>
          <c:spPr>
            <a:ln w="28440">
              <a:solidFill>
                <a:schemeClr val="accent2">
                  <a:lumMod val="60000"/>
                  <a:lumOff val="40000"/>
                </a:schemeClr>
              </a:solidFill>
              <a:round/>
            </a:ln>
          </c:spPr>
          <c:marker>
            <c:symbol val="none"/>
          </c:marker>
          <c:dLbls>
            <c:dLblPos val="r"/>
            <c:showLegendKey val="0"/>
            <c:showVal val="1"/>
            <c:showCatName val="0"/>
            <c:showSerName val="0"/>
            <c:showPercent val="0"/>
            <c:showBubbleSize val="1"/>
            <c:showLeaderLines val="0"/>
          </c:dLbls>
          <c:cat>
            <c:numRef>
              <c:f>'20170110'!$AE$52:$AE$56</c:f>
              <c:numCache>
                <c:formatCode>General</c:formatCode>
                <c:ptCount val="5"/>
                <c:pt idx="0">
                  <c:v>0</c:v>
                </c:pt>
                <c:pt idx="1">
                  <c:v>6</c:v>
                </c:pt>
                <c:pt idx="2">
                  <c:v>12</c:v>
                </c:pt>
                <c:pt idx="3">
                  <c:v>18</c:v>
                </c:pt>
                <c:pt idx="4">
                  <c:v>24</c:v>
                </c:pt>
              </c:numCache>
            </c:numRef>
          </c:cat>
          <c:val>
            <c:numRef>
              <c:f>'20170110'!$AL$52:$AL$56</c:f>
              <c:numCache>
                <c:formatCode>0.000_);[Red]\(0.000\)</c:formatCode>
                <c:ptCount val="5"/>
                <c:pt idx="0">
                  <c:v>0.58947727272727279</c:v>
                </c:pt>
                <c:pt idx="1">
                  <c:v>0.61470454545454534</c:v>
                </c:pt>
                <c:pt idx="2">
                  <c:v>0.6273522727272729</c:v>
                </c:pt>
                <c:pt idx="3">
                  <c:v>0.63015909090909095</c:v>
                </c:pt>
                <c:pt idx="4">
                  <c:v>0.62559090909090898</c:v>
                </c:pt>
              </c:numCache>
            </c:numRef>
          </c:val>
          <c:smooth val="0"/>
        </c:ser>
        <c:dLbls>
          <c:showLegendKey val="0"/>
          <c:showVal val="0"/>
          <c:showCatName val="0"/>
          <c:showSerName val="0"/>
          <c:showPercent val="0"/>
          <c:showBubbleSize val="0"/>
        </c:dLbls>
        <c:hiLowLines>
          <c:spPr>
            <a:ln>
              <a:noFill/>
            </a:ln>
          </c:spPr>
        </c:hiLowLines>
        <c:marker val="1"/>
        <c:smooth val="0"/>
        <c:axId val="225141760"/>
        <c:axId val="225749824"/>
      </c:lineChart>
      <c:catAx>
        <c:axId val="225141760"/>
        <c:scaling>
          <c:orientation val="minMax"/>
        </c:scaling>
        <c:delete val="0"/>
        <c:axPos val="b"/>
        <c:numFmt formatCode="General" sourceLinked="1"/>
        <c:majorTickMark val="out"/>
        <c:minorTickMark val="none"/>
        <c:tickLblPos val="nextTo"/>
        <c:spPr>
          <a:ln w="9360">
            <a:solidFill>
              <a:srgbClr val="878787"/>
            </a:solidFill>
            <a:round/>
          </a:ln>
        </c:spPr>
        <c:txPr>
          <a:bodyPr/>
          <a:lstStyle/>
          <a:p>
            <a:pPr>
              <a:defRPr sz="1000" b="0" strike="noStrike" spc="-1">
                <a:solidFill>
                  <a:schemeClr val="tx1"/>
                </a:solidFill>
                <a:uFill>
                  <a:solidFill>
                    <a:srgbClr val="FFFFFF"/>
                  </a:solidFill>
                </a:uFill>
                <a:latin typeface="Calibri"/>
              </a:defRPr>
            </a:pPr>
            <a:endParaRPr lang="ja-JP"/>
          </a:p>
        </c:txPr>
        <c:crossAx val="225749824"/>
        <c:crosses val="autoZero"/>
        <c:auto val="1"/>
        <c:lblAlgn val="ctr"/>
        <c:lblOffset val="100"/>
        <c:noMultiLvlLbl val="1"/>
      </c:catAx>
      <c:valAx>
        <c:axId val="225749824"/>
        <c:scaling>
          <c:orientation val="minMax"/>
          <c:min val="0.4"/>
        </c:scaling>
        <c:delete val="0"/>
        <c:axPos val="l"/>
        <c:majorGridlines>
          <c:spPr>
            <a:ln w="9360">
              <a:solidFill>
                <a:srgbClr val="878787"/>
              </a:solidFill>
              <a:round/>
            </a:ln>
          </c:spPr>
        </c:majorGridlines>
        <c:numFmt formatCode="0.000_);[Red]\(0.000\)" sourceLinked="0"/>
        <c:majorTickMark val="out"/>
        <c:minorTickMark val="none"/>
        <c:tickLblPos val="nextTo"/>
        <c:spPr>
          <a:ln w="9360">
            <a:solidFill>
              <a:srgbClr val="878787"/>
            </a:solidFill>
            <a:round/>
          </a:ln>
        </c:spPr>
        <c:txPr>
          <a:bodyPr/>
          <a:lstStyle/>
          <a:p>
            <a:pPr>
              <a:defRPr sz="1000" b="1" strike="noStrike" spc="-1">
                <a:solidFill>
                  <a:schemeClr val="tx1"/>
                </a:solidFill>
                <a:uFill>
                  <a:solidFill>
                    <a:srgbClr val="FFFFFF"/>
                  </a:solidFill>
                </a:uFill>
                <a:latin typeface="+mn-ea"/>
                <a:ea typeface="+mn-ea"/>
              </a:defRPr>
            </a:pPr>
            <a:endParaRPr lang="ja-JP"/>
          </a:p>
        </c:txPr>
        <c:crossAx val="225141760"/>
        <c:crosses val="autoZero"/>
        <c:crossBetween val="between"/>
      </c:valAx>
      <c:spPr>
        <a:noFill/>
        <a:ln>
          <a:noFill/>
        </a:ln>
      </c:spPr>
    </c:plotArea>
    <c:plotVisOnly val="1"/>
    <c:dispBlanksAs val="gap"/>
    <c:showDLblsOverMax val="1"/>
  </c:chart>
  <c:spPr>
    <a:noFill/>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025F42-7B87-46FF-BE1E-1900EC22A3AB}" type="datetimeFigureOut">
              <a:rPr kumimoji="1" lang="ja-JP" altLang="en-US" smtClean="0"/>
              <a:t>2017/2/16</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E7ED98-4207-469B-9D00-DCC34CC096F5}" type="slidenum">
              <a:rPr kumimoji="1" lang="ja-JP" altLang="en-US" smtClean="0"/>
              <a:t>‹#›</a:t>
            </a:fld>
            <a:endParaRPr kumimoji="1" lang="ja-JP" altLang="en-US"/>
          </a:p>
        </p:txBody>
      </p:sp>
    </p:spTree>
    <p:extLst>
      <p:ext uri="{BB962C8B-B14F-4D97-AF65-F5344CB8AC3E}">
        <p14:creationId xmlns:p14="http://schemas.microsoft.com/office/powerpoint/2010/main" val="12207897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DDB198E-3021-47C5-BE65-D4EB2A2F06F8}" type="slidenum">
              <a:rPr kumimoji="1" lang="ja-JP" altLang="en-US" smtClean="0"/>
              <a:t>14</a:t>
            </a:fld>
            <a:endParaRPr kumimoji="1" lang="ja-JP" altLang="en-US"/>
          </a:p>
        </p:txBody>
      </p:sp>
    </p:spTree>
    <p:extLst>
      <p:ext uri="{BB962C8B-B14F-4D97-AF65-F5344CB8AC3E}">
        <p14:creationId xmlns:p14="http://schemas.microsoft.com/office/powerpoint/2010/main" val="364434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DDB198E-3021-47C5-BE65-D4EB2A2F06F8}" type="slidenum">
              <a:rPr kumimoji="1" lang="ja-JP" altLang="en-US" smtClean="0"/>
              <a:t>15</a:t>
            </a:fld>
            <a:endParaRPr kumimoji="1" lang="ja-JP" altLang="en-US"/>
          </a:p>
        </p:txBody>
      </p:sp>
    </p:spTree>
    <p:extLst>
      <p:ext uri="{BB962C8B-B14F-4D97-AF65-F5344CB8AC3E}">
        <p14:creationId xmlns:p14="http://schemas.microsoft.com/office/powerpoint/2010/main" val="36443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DDB198E-3021-47C5-BE65-D4EB2A2F06F8}" type="slidenum">
              <a:rPr kumimoji="1" lang="ja-JP" altLang="en-US" smtClean="0"/>
              <a:t>37</a:t>
            </a:fld>
            <a:endParaRPr kumimoji="1" lang="ja-JP" altLang="en-US"/>
          </a:p>
        </p:txBody>
      </p:sp>
    </p:spTree>
    <p:extLst>
      <p:ext uri="{BB962C8B-B14F-4D97-AF65-F5344CB8AC3E}">
        <p14:creationId xmlns:p14="http://schemas.microsoft.com/office/powerpoint/2010/main" val="1328512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226058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2135281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3283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rgbClr val="FFC000"/>
                </a:solidFill>
              </a:defRPr>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28675785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3094958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2018749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2551660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214754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2854113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1663908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CA32147-DF4B-4596-9FF4-0083418DC7E2}" type="datetimeFigureOut">
              <a:rPr kumimoji="1" lang="ja-JP" altLang="en-US" smtClean="0"/>
              <a:t>2017/2/16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2167835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4000">
              <a:srgbClr val="2D3EAF"/>
            </a:gs>
            <a:gs pos="22102">
              <a:srgbClr val="516EC1"/>
            </a:gs>
            <a:gs pos="8000">
              <a:schemeClr val="bg2">
                <a:tint val="80000"/>
                <a:satMod val="300000"/>
              </a:schemeClr>
            </a:gs>
            <a:gs pos="91000">
              <a:srgbClr val="000099"/>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32147-DF4B-4596-9FF4-0083418DC7E2}" type="datetimeFigureOut">
              <a:rPr kumimoji="1" lang="ja-JP" altLang="en-US" smtClean="0"/>
              <a:t>2017/2/16</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00CB6-79D2-4236-8D3D-603E530CF6EC}" type="slidenum">
              <a:rPr kumimoji="1" lang="ja-JP" altLang="en-US" smtClean="0"/>
              <a:t>‹#›</a:t>
            </a:fld>
            <a:endParaRPr kumimoji="1" lang="ja-JP" altLang="en-US"/>
          </a:p>
        </p:txBody>
      </p:sp>
    </p:spTree>
    <p:extLst>
      <p:ext uri="{BB962C8B-B14F-4D97-AF65-F5344CB8AC3E}">
        <p14:creationId xmlns:p14="http://schemas.microsoft.com/office/powerpoint/2010/main" val="50490110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9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9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18.xml"/><Relationship Id="rId7" Type="http://schemas.openxmlformats.org/officeDocument/2006/relationships/chart" Target="../charts/chart22.xml"/><Relationship Id="rId2" Type="http://schemas.openxmlformats.org/officeDocument/2006/relationships/chart" Target="../charts/chart17.xml"/><Relationship Id="rId1" Type="http://schemas.openxmlformats.org/officeDocument/2006/relationships/slideLayout" Target="../slideLayouts/slideLayout2.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chart" Target="../charts/char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b="1" dirty="0" smtClean="0">
                <a:solidFill>
                  <a:srgbClr val="FFC000"/>
                </a:solidFill>
              </a:rPr>
              <a:t>関節リウマチと骨粗鬆症</a:t>
            </a:r>
            <a:r>
              <a:rPr kumimoji="1" lang="en-US" altLang="ja-JP" b="1" dirty="0" smtClean="0">
                <a:solidFill>
                  <a:srgbClr val="FFC000"/>
                </a:solidFill>
              </a:rPr>
              <a:t/>
            </a:r>
            <a:br>
              <a:rPr kumimoji="1" lang="en-US" altLang="ja-JP" b="1" dirty="0" smtClean="0">
                <a:solidFill>
                  <a:srgbClr val="FFC000"/>
                </a:solidFill>
              </a:rPr>
            </a:br>
            <a:r>
              <a:rPr lang="en-US" altLang="ja-JP" b="1" dirty="0" err="1">
                <a:solidFill>
                  <a:srgbClr val="FFC000"/>
                </a:solidFill>
              </a:rPr>
              <a:t>Denosumab</a:t>
            </a:r>
            <a:r>
              <a:rPr lang="en-US" altLang="ja-JP" b="1" dirty="0">
                <a:solidFill>
                  <a:srgbClr val="FFC000"/>
                </a:solidFill>
              </a:rPr>
              <a:t> </a:t>
            </a:r>
            <a:r>
              <a:rPr lang="ja-JP" altLang="en-US" b="1" dirty="0" smtClean="0">
                <a:solidFill>
                  <a:srgbClr val="FFC000"/>
                </a:solidFill>
              </a:rPr>
              <a:t>の使用経験</a:t>
            </a:r>
            <a:endParaRPr kumimoji="1" lang="ja-JP" altLang="en-US" b="1" dirty="0">
              <a:solidFill>
                <a:srgbClr val="FFC000"/>
              </a:solidFill>
            </a:endParaRPr>
          </a:p>
        </p:txBody>
      </p:sp>
      <p:sp>
        <p:nvSpPr>
          <p:cNvPr id="3" name="サブタイトル 2"/>
          <p:cNvSpPr>
            <a:spLocks noGrp="1"/>
          </p:cNvSpPr>
          <p:nvPr>
            <p:ph type="subTitle" idx="1"/>
          </p:nvPr>
        </p:nvSpPr>
        <p:spPr>
          <a:xfrm>
            <a:off x="1371600" y="4916760"/>
            <a:ext cx="6400800" cy="1752600"/>
          </a:xfrm>
        </p:spPr>
        <p:txBody>
          <a:bodyPr/>
          <a:lstStyle/>
          <a:p>
            <a:r>
              <a:rPr kumimoji="1" lang="ja-JP" altLang="en-US" dirty="0" smtClean="0"/>
              <a:t>愛知医科大学　整形外科</a:t>
            </a:r>
            <a:endParaRPr kumimoji="1" lang="en-US" altLang="ja-JP" dirty="0" smtClean="0"/>
          </a:p>
          <a:p>
            <a:r>
              <a:rPr lang="ja-JP" altLang="en-US" dirty="0" smtClean="0"/>
              <a:t>栗巣野　誠</a:t>
            </a:r>
            <a:endParaRPr kumimoji="1" lang="ja-JP" altLang="en-US" dirty="0"/>
          </a:p>
        </p:txBody>
      </p:sp>
    </p:spTree>
    <p:extLst>
      <p:ext uri="{BB962C8B-B14F-4D97-AF65-F5344CB8AC3E}">
        <p14:creationId xmlns:p14="http://schemas.microsoft.com/office/powerpoint/2010/main" val="14805634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1143000"/>
          </a:xfrm>
        </p:spPr>
        <p:txBody>
          <a:bodyPr/>
          <a:lstStyle/>
          <a:p>
            <a:r>
              <a:rPr lang="ja-JP" altLang="en-US" dirty="0"/>
              <a:t>関</a:t>
            </a:r>
            <a:r>
              <a:rPr lang="ja-JP" altLang="en-US" dirty="0" smtClean="0"/>
              <a:t>節リウマチの</a:t>
            </a:r>
            <a:r>
              <a:rPr lang="ja-JP" altLang="en-US" dirty="0"/>
              <a:t>臨</a:t>
            </a:r>
            <a:r>
              <a:rPr lang="ja-JP" altLang="en-US" dirty="0" smtClean="0"/>
              <a:t>床像</a:t>
            </a:r>
            <a:endParaRPr kumimoji="1" lang="ja-JP" altLang="en-US" dirty="0"/>
          </a:p>
        </p:txBody>
      </p:sp>
      <p:sp>
        <p:nvSpPr>
          <p:cNvPr id="5" name="テキスト ボックス 4"/>
          <p:cNvSpPr txBox="1"/>
          <p:nvPr/>
        </p:nvSpPr>
        <p:spPr>
          <a:xfrm>
            <a:off x="2771800" y="1556792"/>
            <a:ext cx="3600400" cy="584775"/>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latin typeface="+mn-ea"/>
              </a:rPr>
              <a:t>症例</a:t>
            </a:r>
            <a:r>
              <a:rPr lang="en-US" altLang="ja-JP" sz="3200" b="1" dirty="0">
                <a:effectLst>
                  <a:outerShdw blurRad="38100" dist="38100" dir="2700000" algn="tl">
                    <a:srgbClr val="000000">
                      <a:alpha val="43137"/>
                    </a:srgbClr>
                  </a:outerShdw>
                </a:effectLst>
                <a:latin typeface="+mn-ea"/>
              </a:rPr>
              <a:t>2</a:t>
            </a:r>
            <a:r>
              <a:rPr kumimoji="1" lang="ja-JP" altLang="en-US" sz="3200" b="1" dirty="0" smtClean="0">
                <a:effectLst>
                  <a:outerShdw blurRad="38100" dist="38100" dir="2700000" algn="tl">
                    <a:srgbClr val="000000">
                      <a:alpha val="43137"/>
                    </a:srgbClr>
                  </a:outerShdw>
                </a:effectLst>
                <a:latin typeface="+mn-ea"/>
              </a:rPr>
              <a:t>　</a:t>
            </a:r>
            <a:r>
              <a:rPr lang="en-US" altLang="ja-JP" sz="3200" b="1" dirty="0">
                <a:effectLst>
                  <a:outerShdw blurRad="38100" dist="38100" dir="2700000" algn="tl">
                    <a:srgbClr val="000000">
                      <a:alpha val="43137"/>
                    </a:srgbClr>
                  </a:outerShdw>
                </a:effectLst>
                <a:latin typeface="+mn-ea"/>
              </a:rPr>
              <a:t>23</a:t>
            </a:r>
            <a:r>
              <a:rPr lang="ja-JP" altLang="en-US" sz="3200" b="1" dirty="0" smtClean="0">
                <a:effectLst>
                  <a:outerShdw blurRad="38100" dist="38100" dir="2700000" algn="tl">
                    <a:srgbClr val="000000">
                      <a:alpha val="43137"/>
                    </a:srgbClr>
                  </a:outerShdw>
                </a:effectLst>
                <a:latin typeface="+mn-ea"/>
              </a:rPr>
              <a:t>歳</a:t>
            </a:r>
            <a:r>
              <a:rPr kumimoji="1" lang="ja-JP" altLang="en-US" sz="3200" b="1" dirty="0" smtClean="0">
                <a:effectLst>
                  <a:outerShdw blurRad="38100" dist="38100" dir="2700000" algn="tl">
                    <a:srgbClr val="000000">
                      <a:alpha val="43137"/>
                    </a:srgbClr>
                  </a:outerShdw>
                </a:effectLst>
                <a:latin typeface="+mn-ea"/>
              </a:rPr>
              <a:t>　女性</a:t>
            </a:r>
            <a:endParaRPr kumimoji="1" lang="ja-JP" altLang="en-US" sz="3200" b="1" dirty="0">
              <a:effectLst>
                <a:outerShdw blurRad="38100" dist="38100" dir="2700000" algn="tl">
                  <a:srgbClr val="000000">
                    <a:alpha val="43137"/>
                  </a:srgbClr>
                </a:outerShdw>
              </a:effectLst>
              <a:latin typeface="+mn-ea"/>
            </a:endParaRPr>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4000" contrast="32000"/>
                    </a14:imgEffect>
                  </a14:imgLayer>
                </a14:imgProps>
              </a:ext>
              <a:ext uri="{28A0092B-C50C-407E-A947-70E740481C1C}">
                <a14:useLocalDpi xmlns:a14="http://schemas.microsoft.com/office/drawing/2010/main" val="0"/>
              </a:ext>
            </a:extLst>
          </a:blip>
          <a:srcRect l="13537" t="15566" r="23254" b="8386"/>
          <a:stretch/>
        </p:blipFill>
        <p:spPr bwMode="auto">
          <a:xfrm rot="10800000">
            <a:off x="113081" y="2073339"/>
            <a:ext cx="2993582"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3000" contrast="24000"/>
                    </a14:imgEffect>
                  </a14:imgLayer>
                </a14:imgProps>
              </a:ext>
              <a:ext uri="{28A0092B-C50C-407E-A947-70E740481C1C}">
                <a14:useLocalDpi xmlns:a14="http://schemas.microsoft.com/office/drawing/2010/main" val="0"/>
              </a:ext>
            </a:extLst>
          </a:blip>
          <a:srcRect l="23976" t="17847" r="19539" b="6552"/>
          <a:stretch/>
        </p:blipFill>
        <p:spPr bwMode="auto">
          <a:xfrm rot="10800000">
            <a:off x="3225999" y="2073339"/>
            <a:ext cx="2698066"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3000" contrast="19000"/>
                    </a14:imgEffect>
                  </a14:imgLayer>
                </a14:imgProps>
              </a:ext>
              <a:ext uri="{28A0092B-C50C-407E-A947-70E740481C1C}">
                <a14:useLocalDpi xmlns:a14="http://schemas.microsoft.com/office/drawing/2010/main" val="0"/>
              </a:ext>
            </a:extLst>
          </a:blip>
          <a:srcRect l="13564" t="1" r="14243" b="35269"/>
          <a:stretch/>
        </p:blipFill>
        <p:spPr bwMode="auto">
          <a:xfrm rot="10800000">
            <a:off x="6117809" y="2049828"/>
            <a:ext cx="2912264" cy="444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コネクタ 13"/>
          <p:cNvCxnSpPr/>
          <p:nvPr/>
        </p:nvCxnSpPr>
        <p:spPr>
          <a:xfrm flipV="1">
            <a:off x="1144905" y="4316730"/>
            <a:ext cx="1363980" cy="133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1144905" y="4330065"/>
            <a:ext cx="598170" cy="760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735455" y="4314826"/>
            <a:ext cx="773430" cy="7734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021455" y="4187190"/>
            <a:ext cx="1443990" cy="1657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019550" y="4189095"/>
            <a:ext cx="630555" cy="8343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4648200" y="4349115"/>
            <a:ext cx="826771" cy="6705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 name="グループ化 18"/>
          <p:cNvGrpSpPr/>
          <p:nvPr/>
        </p:nvGrpSpPr>
        <p:grpSpPr>
          <a:xfrm>
            <a:off x="755576" y="6444044"/>
            <a:ext cx="7848872" cy="369332"/>
            <a:chOff x="755576" y="6444044"/>
            <a:chExt cx="7848872" cy="369332"/>
          </a:xfrm>
        </p:grpSpPr>
        <p:sp>
          <p:nvSpPr>
            <p:cNvPr id="20" name="テキスト ボックス 19"/>
            <p:cNvSpPr txBox="1"/>
            <p:nvPr/>
          </p:nvSpPr>
          <p:spPr>
            <a:xfrm>
              <a:off x="755576" y="6444044"/>
              <a:ext cx="1800200" cy="369332"/>
            </a:xfrm>
            <a:prstGeom prst="rect">
              <a:avLst/>
            </a:prstGeom>
            <a:noFill/>
          </p:spPr>
          <p:txBody>
            <a:bodyPr wrap="square" rtlCol="0">
              <a:spAutoFit/>
            </a:bodyPr>
            <a:lstStyle/>
            <a:p>
              <a:r>
                <a:rPr kumimoji="1" lang="ja-JP" altLang="en-US" dirty="0" smtClean="0"/>
                <a:t>２３歳　</a:t>
              </a:r>
              <a:r>
                <a:rPr kumimoji="1" lang="en-US" altLang="ja-JP" dirty="0" smtClean="0"/>
                <a:t>1</a:t>
              </a:r>
              <a:r>
                <a:rPr kumimoji="1" lang="ja-JP" altLang="en-US" dirty="0" smtClean="0"/>
                <a:t>ヵ月</a:t>
              </a:r>
              <a:endParaRPr kumimoji="1" lang="ja-JP" altLang="en-US" dirty="0"/>
            </a:p>
          </p:txBody>
        </p:sp>
        <p:sp>
          <p:nvSpPr>
            <p:cNvPr id="21" name="テキスト ボックス 20"/>
            <p:cNvSpPr txBox="1"/>
            <p:nvPr/>
          </p:nvSpPr>
          <p:spPr>
            <a:xfrm>
              <a:off x="3851920" y="6444044"/>
              <a:ext cx="1800200" cy="369332"/>
            </a:xfrm>
            <a:prstGeom prst="rect">
              <a:avLst/>
            </a:prstGeom>
            <a:noFill/>
          </p:spPr>
          <p:txBody>
            <a:bodyPr wrap="square" rtlCol="0">
              <a:spAutoFit/>
            </a:bodyPr>
            <a:lstStyle/>
            <a:p>
              <a:r>
                <a:rPr lang="ja-JP" altLang="en-US" dirty="0"/>
                <a:t>２３</a:t>
              </a:r>
              <a:r>
                <a:rPr kumimoji="1" lang="ja-JP" altLang="en-US" dirty="0" smtClean="0"/>
                <a:t>歳　</a:t>
              </a:r>
              <a:r>
                <a:rPr lang="en-US" altLang="ja-JP" dirty="0"/>
                <a:t>5</a:t>
              </a:r>
              <a:r>
                <a:rPr kumimoji="1" lang="ja-JP" altLang="en-US" dirty="0" smtClean="0"/>
                <a:t>ヵ月</a:t>
              </a:r>
              <a:endParaRPr kumimoji="1" lang="ja-JP" altLang="en-US" dirty="0"/>
            </a:p>
          </p:txBody>
        </p:sp>
        <p:sp>
          <p:nvSpPr>
            <p:cNvPr id="22" name="テキスト ボックス 21"/>
            <p:cNvSpPr txBox="1"/>
            <p:nvPr/>
          </p:nvSpPr>
          <p:spPr>
            <a:xfrm>
              <a:off x="6804248" y="6444044"/>
              <a:ext cx="1800200" cy="369332"/>
            </a:xfrm>
            <a:prstGeom prst="rect">
              <a:avLst/>
            </a:prstGeom>
            <a:noFill/>
          </p:spPr>
          <p:txBody>
            <a:bodyPr wrap="square" rtlCol="0">
              <a:spAutoFit/>
            </a:bodyPr>
            <a:lstStyle/>
            <a:p>
              <a:r>
                <a:rPr lang="ja-JP" altLang="en-US" b="1" dirty="0">
                  <a:solidFill>
                    <a:srgbClr val="FFC000"/>
                  </a:solidFill>
                  <a:effectLst>
                    <a:outerShdw blurRad="38100" dist="38100" dir="2700000" algn="tl">
                      <a:srgbClr val="000000">
                        <a:alpha val="43137"/>
                      </a:srgbClr>
                    </a:outerShdw>
                  </a:effectLst>
                  <a:latin typeface="+mn-ea"/>
                </a:rPr>
                <a:t>２５</a:t>
              </a:r>
              <a:r>
                <a:rPr kumimoji="1" lang="ja-JP" altLang="en-US" b="1" dirty="0" smtClean="0">
                  <a:solidFill>
                    <a:srgbClr val="FFC000"/>
                  </a:solidFill>
                  <a:effectLst>
                    <a:outerShdw blurRad="38100" dist="38100" dir="2700000" algn="tl">
                      <a:srgbClr val="000000">
                        <a:alpha val="43137"/>
                      </a:srgbClr>
                    </a:outerShdw>
                  </a:effectLst>
                  <a:latin typeface="+mn-ea"/>
                </a:rPr>
                <a:t>歳　</a:t>
              </a:r>
              <a:r>
                <a:rPr lang="en-US" altLang="ja-JP" b="1" dirty="0">
                  <a:solidFill>
                    <a:srgbClr val="FFC000"/>
                  </a:solidFill>
                  <a:effectLst>
                    <a:outerShdw blurRad="38100" dist="38100" dir="2700000" algn="tl">
                      <a:srgbClr val="000000">
                        <a:alpha val="43137"/>
                      </a:srgbClr>
                    </a:outerShdw>
                  </a:effectLst>
                  <a:latin typeface="+mn-ea"/>
                </a:rPr>
                <a:t>5</a:t>
              </a:r>
              <a:r>
                <a:rPr kumimoji="1" lang="ja-JP" altLang="en-US" b="1" dirty="0" smtClean="0">
                  <a:solidFill>
                    <a:srgbClr val="FFC000"/>
                  </a:solidFill>
                  <a:effectLst>
                    <a:outerShdw blurRad="38100" dist="38100" dir="2700000" algn="tl">
                      <a:srgbClr val="000000">
                        <a:alpha val="43137"/>
                      </a:srgbClr>
                    </a:outerShdw>
                  </a:effectLst>
                  <a:latin typeface="+mn-ea"/>
                </a:rPr>
                <a:t>ヵ月</a:t>
              </a:r>
              <a:endParaRPr kumimoji="1" lang="ja-JP" altLang="en-US" b="1" dirty="0">
                <a:solidFill>
                  <a:srgbClr val="FFC000"/>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293427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31" y="1772816"/>
            <a:ext cx="3974393" cy="397439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773543"/>
            <a:ext cx="3974393" cy="3974393"/>
          </a:xfrm>
          <a:prstGeom prst="rect">
            <a:avLst/>
          </a:prstGeom>
        </p:spPr>
      </p:pic>
      <p:sp>
        <p:nvSpPr>
          <p:cNvPr id="6" name="テキスト ボックス 5"/>
          <p:cNvSpPr txBox="1"/>
          <p:nvPr/>
        </p:nvSpPr>
        <p:spPr>
          <a:xfrm>
            <a:off x="1108639" y="1484784"/>
            <a:ext cx="2520280" cy="369332"/>
          </a:xfrm>
          <a:prstGeom prst="rect">
            <a:avLst/>
          </a:prstGeom>
          <a:noFill/>
        </p:spPr>
        <p:txBody>
          <a:bodyPr wrap="square" rtlCol="0">
            <a:spAutoFit/>
          </a:bodyPr>
          <a:lstStyle/>
          <a:p>
            <a:pPr algn="ctr"/>
            <a:r>
              <a:rPr kumimoji="1" lang="en-US" altLang="ja-JP" dirty="0" smtClean="0"/>
              <a:t>TRACP vs PINP</a:t>
            </a:r>
            <a:endParaRPr kumimoji="1" lang="ja-JP" altLang="en-US" dirty="0"/>
          </a:p>
        </p:txBody>
      </p:sp>
      <p:sp>
        <p:nvSpPr>
          <p:cNvPr id="7" name="テキスト ボックス 6"/>
          <p:cNvSpPr txBox="1"/>
          <p:nvPr/>
        </p:nvSpPr>
        <p:spPr>
          <a:xfrm>
            <a:off x="5002257" y="1484784"/>
            <a:ext cx="3689942" cy="369332"/>
          </a:xfrm>
          <a:prstGeom prst="rect">
            <a:avLst/>
          </a:prstGeom>
          <a:noFill/>
        </p:spPr>
        <p:txBody>
          <a:bodyPr wrap="square" rtlCol="0">
            <a:spAutoFit/>
          </a:bodyPr>
          <a:lstStyle/>
          <a:p>
            <a:pPr algn="ctr"/>
            <a:r>
              <a:rPr kumimoji="1" lang="en-US" altLang="ja-JP" dirty="0" smtClean="0"/>
              <a:t>TRACP</a:t>
            </a:r>
            <a:r>
              <a:rPr lang="en-US" altLang="ja-JP" dirty="0"/>
              <a:t>(</a:t>
            </a:r>
            <a:r>
              <a:rPr kumimoji="1" lang="ja-JP" altLang="en-US" dirty="0" smtClean="0"/>
              <a:t>６</a:t>
            </a:r>
            <a:r>
              <a:rPr kumimoji="1" lang="en-US" altLang="ja-JP" dirty="0" smtClean="0"/>
              <a:t>M)</a:t>
            </a:r>
            <a:r>
              <a:rPr lang="ja-JP" altLang="en-US" dirty="0"/>
              <a:t> </a:t>
            </a:r>
            <a:r>
              <a:rPr kumimoji="1" lang="en-US" altLang="ja-JP" dirty="0" smtClean="0"/>
              <a:t>vs PINP(</a:t>
            </a:r>
            <a:r>
              <a:rPr kumimoji="1" lang="ja-JP" altLang="en-US" dirty="0" smtClean="0"/>
              <a:t>６</a:t>
            </a:r>
            <a:r>
              <a:rPr kumimoji="1" lang="en-US" altLang="ja-JP" dirty="0" smtClean="0"/>
              <a:t>M)</a:t>
            </a:r>
            <a:endParaRPr kumimoji="1" lang="ja-JP" altLang="en-US" dirty="0"/>
          </a:p>
        </p:txBody>
      </p:sp>
      <p:sp>
        <p:nvSpPr>
          <p:cNvPr id="8" name="テキスト ボックス 7"/>
          <p:cNvSpPr txBox="1"/>
          <p:nvPr/>
        </p:nvSpPr>
        <p:spPr>
          <a:xfrm>
            <a:off x="839716" y="5802185"/>
            <a:ext cx="3094222" cy="830997"/>
          </a:xfrm>
          <a:prstGeom prst="rect">
            <a:avLst/>
          </a:prstGeom>
          <a:noFill/>
        </p:spPr>
        <p:txBody>
          <a:bodyPr wrap="square" rtlCol="0">
            <a:spAutoFit/>
          </a:bodyPr>
          <a:lstStyle/>
          <a:p>
            <a:r>
              <a:rPr lang="en-US" altLang="ja-JP" sz="600" dirty="0"/>
              <a:t>Residuals:</a:t>
            </a:r>
          </a:p>
          <a:p>
            <a:r>
              <a:rPr lang="en-US" altLang="ja-JP" sz="600" dirty="0"/>
              <a:t>    Min      1Q  Median      3Q     Max </a:t>
            </a:r>
          </a:p>
          <a:p>
            <a:r>
              <a:rPr lang="en-US" altLang="ja-JP" sz="600" dirty="0"/>
              <a:t>-41.096 -17.323  -3.305  13.343  72.062 </a:t>
            </a:r>
          </a:p>
          <a:p>
            <a:endParaRPr lang="en-US" altLang="ja-JP" sz="600" dirty="0"/>
          </a:p>
          <a:p>
            <a:r>
              <a:rPr lang="en-US" altLang="ja-JP" sz="600" dirty="0"/>
              <a:t>Coefficients:</a:t>
            </a:r>
          </a:p>
          <a:p>
            <a:r>
              <a:rPr lang="en-US" altLang="ja-JP" sz="600" dirty="0" smtClean="0"/>
              <a:t>TRACP         </a:t>
            </a:r>
            <a:r>
              <a:rPr lang="en-US" altLang="ja-JP" sz="600" dirty="0"/>
              <a:t>0.1716     0.0253   </a:t>
            </a:r>
            <a:r>
              <a:rPr lang="en-US" altLang="ja-JP" sz="600" dirty="0">
                <a:solidFill>
                  <a:srgbClr val="FF0000"/>
                </a:solidFill>
              </a:rPr>
              <a:t>6.782 2.67e-08 </a:t>
            </a:r>
            <a:r>
              <a:rPr lang="en-US" altLang="ja-JP" sz="600" dirty="0" smtClean="0">
                <a:solidFill>
                  <a:srgbClr val="FF0000"/>
                </a:solidFill>
              </a:rPr>
              <a:t>***</a:t>
            </a:r>
            <a:endParaRPr lang="en-US" altLang="ja-JP" sz="600" dirty="0">
              <a:solidFill>
                <a:srgbClr val="FF0000"/>
              </a:solidFill>
            </a:endParaRPr>
          </a:p>
          <a:p>
            <a:r>
              <a:rPr lang="en-US" altLang="ja-JP" sz="600" dirty="0" smtClean="0"/>
              <a:t>Multiple </a:t>
            </a:r>
            <a:r>
              <a:rPr lang="en-US" altLang="ja-JP" sz="600" dirty="0"/>
              <a:t>R-squared:  0.5168,    Adjusted R-squared:  0.5056 </a:t>
            </a:r>
          </a:p>
          <a:p>
            <a:r>
              <a:rPr lang="en-US" altLang="ja-JP" sz="600" dirty="0"/>
              <a:t>F-statistic: 45.99 on 1 and 43 DF,  p-value: </a:t>
            </a:r>
            <a:r>
              <a:rPr lang="en-US" altLang="ja-JP" sz="600" dirty="0" smtClean="0"/>
              <a:t>2.666e-08</a:t>
            </a:r>
            <a:endParaRPr kumimoji="1" lang="ja-JP" altLang="en-US" sz="600" dirty="0"/>
          </a:p>
        </p:txBody>
      </p:sp>
      <p:sp>
        <p:nvSpPr>
          <p:cNvPr id="9" name="テキスト ボックス 8"/>
          <p:cNvSpPr txBox="1"/>
          <p:nvPr/>
        </p:nvSpPr>
        <p:spPr>
          <a:xfrm>
            <a:off x="5300117" y="5802185"/>
            <a:ext cx="3094222" cy="923330"/>
          </a:xfrm>
          <a:prstGeom prst="rect">
            <a:avLst/>
          </a:prstGeom>
          <a:noFill/>
        </p:spPr>
        <p:txBody>
          <a:bodyPr wrap="square" rtlCol="0">
            <a:spAutoFit/>
          </a:bodyPr>
          <a:lstStyle/>
          <a:p>
            <a:r>
              <a:rPr lang="en-US" altLang="ja-JP" sz="600" dirty="0" smtClean="0"/>
              <a:t>Residuals</a:t>
            </a:r>
            <a:r>
              <a:rPr lang="en-US" altLang="ja-JP" sz="600" dirty="0"/>
              <a:t>:</a:t>
            </a:r>
          </a:p>
          <a:p>
            <a:r>
              <a:rPr lang="en-US" altLang="ja-JP" sz="600" dirty="0"/>
              <a:t>    Min      1Q  Median      3Q     Max </a:t>
            </a:r>
          </a:p>
          <a:p>
            <a:r>
              <a:rPr lang="en-US" altLang="ja-JP" sz="600" dirty="0"/>
              <a:t>-32.421  -6.523  -1.102   4.320  37.079 </a:t>
            </a:r>
          </a:p>
          <a:p>
            <a:endParaRPr lang="en-US" altLang="ja-JP" sz="600" dirty="0"/>
          </a:p>
          <a:p>
            <a:r>
              <a:rPr lang="en-US" altLang="ja-JP" sz="600" dirty="0"/>
              <a:t>Coefficients:</a:t>
            </a:r>
          </a:p>
          <a:p>
            <a:r>
              <a:rPr lang="en-US" altLang="ja-JP" sz="600" dirty="0" smtClean="0"/>
              <a:t>TRACP6M      </a:t>
            </a:r>
            <a:r>
              <a:rPr lang="en-US" altLang="ja-JP" sz="600" dirty="0"/>
              <a:t>0.10596    0.01388   </a:t>
            </a:r>
            <a:r>
              <a:rPr lang="en-US" altLang="ja-JP" sz="600" dirty="0">
                <a:solidFill>
                  <a:srgbClr val="FF0000"/>
                </a:solidFill>
              </a:rPr>
              <a:t>7.635 1.57e-09 ***</a:t>
            </a:r>
          </a:p>
          <a:p>
            <a:r>
              <a:rPr lang="en-US" altLang="ja-JP" sz="600" dirty="0" smtClean="0"/>
              <a:t>Multiple </a:t>
            </a:r>
            <a:r>
              <a:rPr lang="en-US" altLang="ja-JP" sz="600" dirty="0"/>
              <a:t>R-squared:  0.5755,    Adjusted R-squared:  0.5656 </a:t>
            </a:r>
          </a:p>
          <a:p>
            <a:r>
              <a:rPr lang="en-US" altLang="ja-JP" sz="600" dirty="0"/>
              <a:t>F-statistic:  58.3 on 1 and 43 DF,  p-value: 1.567e-09</a:t>
            </a:r>
          </a:p>
          <a:p>
            <a:endParaRPr kumimoji="1" lang="ja-JP" altLang="en-US" sz="600" dirty="0"/>
          </a:p>
        </p:txBody>
      </p:sp>
      <p:sp>
        <p:nvSpPr>
          <p:cNvPr id="10" name="テキスト ボックス 9"/>
          <p:cNvSpPr txBox="1"/>
          <p:nvPr/>
        </p:nvSpPr>
        <p:spPr>
          <a:xfrm>
            <a:off x="2791081" y="1772816"/>
            <a:ext cx="1564895" cy="461665"/>
          </a:xfrm>
          <a:prstGeom prst="rect">
            <a:avLst/>
          </a:prstGeom>
          <a:noFill/>
        </p:spPr>
        <p:txBody>
          <a:bodyPr wrap="square" rtlCol="0">
            <a:spAutoFit/>
          </a:bodyPr>
          <a:lstStyle/>
          <a:p>
            <a:r>
              <a:rPr kumimoji="1" lang="en-US" altLang="ja-JP" sz="1200" dirty="0" smtClean="0">
                <a:solidFill>
                  <a:srgbClr val="FF0000"/>
                </a:solidFill>
              </a:rPr>
              <a:t>R=0.5056</a:t>
            </a:r>
          </a:p>
          <a:p>
            <a:r>
              <a:rPr lang="en-US" altLang="ja-JP" sz="1200" dirty="0" smtClean="0">
                <a:solidFill>
                  <a:srgbClr val="FF0000"/>
                </a:solidFill>
              </a:rPr>
              <a:t>p-value=2.666e</a:t>
            </a:r>
            <a:r>
              <a:rPr lang="en-US" altLang="ja-JP" sz="1200" baseline="30000" dirty="0" smtClean="0">
                <a:solidFill>
                  <a:srgbClr val="FF0000"/>
                </a:solidFill>
              </a:rPr>
              <a:t>-8</a:t>
            </a:r>
            <a:endParaRPr kumimoji="1" lang="ja-JP" altLang="en-US" sz="1200" baseline="30000" dirty="0">
              <a:solidFill>
                <a:srgbClr val="FF0000"/>
              </a:solidFill>
            </a:endParaRPr>
          </a:p>
        </p:txBody>
      </p:sp>
      <p:sp>
        <p:nvSpPr>
          <p:cNvPr id="11" name="テキスト ボックス 10"/>
          <p:cNvSpPr txBox="1"/>
          <p:nvPr/>
        </p:nvSpPr>
        <p:spPr>
          <a:xfrm>
            <a:off x="7273441" y="1772816"/>
            <a:ext cx="1564895" cy="461665"/>
          </a:xfrm>
          <a:prstGeom prst="rect">
            <a:avLst/>
          </a:prstGeom>
          <a:noFill/>
        </p:spPr>
        <p:txBody>
          <a:bodyPr wrap="square" rtlCol="0">
            <a:spAutoFit/>
          </a:bodyPr>
          <a:lstStyle/>
          <a:p>
            <a:r>
              <a:rPr kumimoji="1" lang="en-US" altLang="ja-JP" sz="1200" dirty="0" smtClean="0">
                <a:solidFill>
                  <a:srgbClr val="FF0000"/>
                </a:solidFill>
              </a:rPr>
              <a:t>R=0.5656</a:t>
            </a:r>
          </a:p>
          <a:p>
            <a:r>
              <a:rPr lang="en-US" altLang="ja-JP" sz="1200" dirty="0" smtClean="0">
                <a:solidFill>
                  <a:srgbClr val="FF0000"/>
                </a:solidFill>
              </a:rPr>
              <a:t>p-value=1.567e</a:t>
            </a:r>
            <a:r>
              <a:rPr lang="en-US" altLang="ja-JP" sz="1200" baseline="30000" dirty="0" smtClean="0">
                <a:solidFill>
                  <a:srgbClr val="FF0000"/>
                </a:solidFill>
              </a:rPr>
              <a:t>-9</a:t>
            </a:r>
            <a:endParaRPr kumimoji="1" lang="ja-JP" altLang="en-US" sz="1200" baseline="30000" dirty="0">
              <a:solidFill>
                <a:srgbClr val="FF0000"/>
              </a:solidFill>
            </a:endParaRPr>
          </a:p>
        </p:txBody>
      </p:sp>
      <p:sp>
        <p:nvSpPr>
          <p:cNvPr id="3" name="テキスト ボックス 2"/>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
        <p:nvSpPr>
          <p:cNvPr id="15" name="タイトル 1"/>
          <p:cNvSpPr>
            <a:spLocks noGrp="1"/>
          </p:cNvSpPr>
          <p:nvPr>
            <p:ph type="title"/>
          </p:nvPr>
        </p:nvSpPr>
        <p:spPr>
          <a:xfrm>
            <a:off x="457200" y="274638"/>
            <a:ext cx="8229600" cy="1143000"/>
          </a:xfrm>
        </p:spPr>
        <p:txBody>
          <a:bodyPr/>
          <a:lstStyle/>
          <a:p>
            <a:r>
              <a:rPr lang="en-US" altLang="ja-JP" dirty="0" smtClean="0"/>
              <a:t>TRACP-5b vs PINP</a:t>
            </a:r>
            <a:endParaRPr kumimoji="1" lang="ja-JP" altLang="en-US" dirty="0"/>
          </a:p>
        </p:txBody>
      </p:sp>
      <p:sp>
        <p:nvSpPr>
          <p:cNvPr id="2" name="テキスト ボックス 1"/>
          <p:cNvSpPr txBox="1"/>
          <p:nvPr/>
        </p:nvSpPr>
        <p:spPr>
          <a:xfrm>
            <a:off x="1856843" y="3105031"/>
            <a:ext cx="6438427" cy="677555"/>
          </a:xfrm>
          <a:prstGeom prst="rect">
            <a:avLst/>
          </a:prstGeom>
          <a:solidFill>
            <a:srgbClr val="0000FF"/>
          </a:solidFill>
        </p:spPr>
        <p:txBody>
          <a:bodyPr wrap="square" rtlCol="0">
            <a:spAutoFit/>
          </a:bodyPr>
          <a:lstStyle/>
          <a:p>
            <a:pPr algn="ctr"/>
            <a:r>
              <a:rPr kumimoji="1" lang="en-US" altLang="ja-JP" sz="3600" b="1" dirty="0" smtClean="0">
                <a:solidFill>
                  <a:srgbClr val="FFC000"/>
                </a:solidFill>
              </a:rPr>
              <a:t>PINP = a(TRACP-5b) + b</a:t>
            </a:r>
            <a:endParaRPr kumimoji="1" lang="ja-JP" altLang="en-US" sz="3600" b="1" dirty="0">
              <a:solidFill>
                <a:srgbClr val="FFC000"/>
              </a:solidFill>
            </a:endParaRPr>
          </a:p>
        </p:txBody>
      </p:sp>
    </p:spTree>
    <p:extLst>
      <p:ext uri="{BB962C8B-B14F-4D97-AF65-F5344CB8AC3E}">
        <p14:creationId xmlns:p14="http://schemas.microsoft.com/office/powerpoint/2010/main" val="32251444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1772816"/>
            <a:ext cx="3968496" cy="396849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772816"/>
            <a:ext cx="3968496" cy="3968496"/>
          </a:xfrm>
          <a:prstGeom prst="rect">
            <a:avLst/>
          </a:prstGeom>
        </p:spPr>
      </p:pic>
      <p:sp>
        <p:nvSpPr>
          <p:cNvPr id="6" name="テキスト ボックス 5"/>
          <p:cNvSpPr txBox="1"/>
          <p:nvPr/>
        </p:nvSpPr>
        <p:spPr>
          <a:xfrm>
            <a:off x="827584" y="5703918"/>
            <a:ext cx="3094222" cy="646331"/>
          </a:xfrm>
          <a:prstGeom prst="rect">
            <a:avLst/>
          </a:prstGeom>
          <a:noFill/>
        </p:spPr>
        <p:txBody>
          <a:bodyPr wrap="square" rtlCol="0">
            <a:spAutoFit/>
          </a:bodyPr>
          <a:lstStyle/>
          <a:p>
            <a:r>
              <a:rPr lang="en-US" altLang="ja-JP" sz="600" dirty="0" smtClean="0"/>
              <a:t>Residuals:</a:t>
            </a:r>
          </a:p>
          <a:p>
            <a:r>
              <a:rPr lang="en-US" altLang="ja-JP" sz="600" dirty="0" smtClean="0"/>
              <a:t>Coefficients</a:t>
            </a:r>
            <a:r>
              <a:rPr lang="en-US" altLang="ja-JP" sz="600" dirty="0"/>
              <a:t>:</a:t>
            </a:r>
          </a:p>
          <a:p>
            <a:r>
              <a:rPr lang="en-US" altLang="ja-JP" sz="600" dirty="0" smtClean="0"/>
              <a:t>(</a:t>
            </a:r>
            <a:r>
              <a:rPr lang="en-US" altLang="ja-JP" sz="600" dirty="0"/>
              <a:t>Intercept) 0.0586686  0.0162825   3.603  0.00081 ***</a:t>
            </a:r>
          </a:p>
          <a:p>
            <a:r>
              <a:rPr lang="en-US" altLang="ja-JP" sz="600" dirty="0"/>
              <a:t>PINP        0.0004525  0.0002057   2.200  </a:t>
            </a:r>
            <a:r>
              <a:rPr lang="en-US" altLang="ja-JP" sz="600" dirty="0">
                <a:solidFill>
                  <a:srgbClr val="FF0000"/>
                </a:solidFill>
              </a:rPr>
              <a:t>0.03324 *</a:t>
            </a:r>
            <a:r>
              <a:rPr lang="en-US" altLang="ja-JP" sz="600" dirty="0"/>
              <a:t>  </a:t>
            </a:r>
          </a:p>
          <a:p>
            <a:r>
              <a:rPr lang="en-US" altLang="ja-JP" sz="600" dirty="0" smtClean="0"/>
              <a:t>Multiple </a:t>
            </a:r>
            <a:r>
              <a:rPr lang="en-US" altLang="ja-JP" sz="600" dirty="0"/>
              <a:t>R-squared:  0.1012,    Adjusted R-squared:  0.08026 </a:t>
            </a:r>
          </a:p>
          <a:p>
            <a:r>
              <a:rPr lang="en-US" altLang="ja-JP" sz="600" dirty="0"/>
              <a:t>F-statistic:  4.84 on 1 and 43 DF,  p-value: 0.03324</a:t>
            </a:r>
            <a:endParaRPr lang="en-US" altLang="ja-JP" sz="600" dirty="0" smtClean="0"/>
          </a:p>
        </p:txBody>
      </p:sp>
      <p:sp>
        <p:nvSpPr>
          <p:cNvPr id="7" name="テキスト ボックス 6"/>
          <p:cNvSpPr txBox="1"/>
          <p:nvPr/>
        </p:nvSpPr>
        <p:spPr>
          <a:xfrm>
            <a:off x="5300117" y="5703918"/>
            <a:ext cx="3094222" cy="738664"/>
          </a:xfrm>
          <a:prstGeom prst="rect">
            <a:avLst/>
          </a:prstGeom>
          <a:noFill/>
        </p:spPr>
        <p:txBody>
          <a:bodyPr wrap="square" rtlCol="0">
            <a:spAutoFit/>
          </a:bodyPr>
          <a:lstStyle/>
          <a:p>
            <a:r>
              <a:rPr lang="en-US" altLang="ja-JP" sz="600" dirty="0" smtClean="0"/>
              <a:t>Residuals:</a:t>
            </a:r>
          </a:p>
          <a:p>
            <a:r>
              <a:rPr lang="en-US" altLang="ja-JP" sz="600" dirty="0" smtClean="0"/>
              <a:t>Coefficients</a:t>
            </a:r>
            <a:r>
              <a:rPr lang="en-US" altLang="ja-JP" sz="600" dirty="0"/>
              <a:t>:</a:t>
            </a:r>
          </a:p>
          <a:p>
            <a:r>
              <a:rPr lang="en-US" altLang="ja-JP" sz="600" dirty="0" smtClean="0"/>
              <a:t>(</a:t>
            </a:r>
            <a:r>
              <a:rPr lang="en-US" altLang="ja-JP" sz="600" dirty="0"/>
              <a:t>Intercept) 7.016e-02  2.028e-02   3.460  0.00123 **</a:t>
            </a:r>
          </a:p>
          <a:p>
            <a:r>
              <a:rPr lang="en-US" altLang="ja-JP" sz="600" dirty="0"/>
              <a:t>TRACP       5.583e-05  5.107e-05   1.093  0.28038   </a:t>
            </a:r>
          </a:p>
          <a:p>
            <a:r>
              <a:rPr lang="en-US" altLang="ja-JP" sz="600" dirty="0" smtClean="0"/>
              <a:t>Multiple </a:t>
            </a:r>
            <a:r>
              <a:rPr lang="en-US" altLang="ja-JP" sz="600" dirty="0"/>
              <a:t>R-squared:  0.02704,   Adjusted R-squared:  0.004415 </a:t>
            </a:r>
          </a:p>
          <a:p>
            <a:r>
              <a:rPr lang="en-US" altLang="ja-JP" sz="600" dirty="0"/>
              <a:t>F-statistic: 1.195 on 1 and 43 DF,  p-value: 0.2804</a:t>
            </a:r>
          </a:p>
          <a:p>
            <a:endParaRPr kumimoji="1" lang="ja-JP" altLang="en-US" sz="600" dirty="0"/>
          </a:p>
        </p:txBody>
      </p:sp>
      <p:sp>
        <p:nvSpPr>
          <p:cNvPr id="8" name="テキスト ボックス 7"/>
          <p:cNvSpPr txBox="1"/>
          <p:nvPr/>
        </p:nvSpPr>
        <p:spPr>
          <a:xfrm>
            <a:off x="2791081" y="1772816"/>
            <a:ext cx="1564895" cy="461665"/>
          </a:xfrm>
          <a:prstGeom prst="rect">
            <a:avLst/>
          </a:prstGeom>
          <a:noFill/>
        </p:spPr>
        <p:txBody>
          <a:bodyPr wrap="square" rtlCol="0">
            <a:spAutoFit/>
          </a:bodyPr>
          <a:lstStyle/>
          <a:p>
            <a:r>
              <a:rPr kumimoji="1" lang="en-US" altLang="ja-JP" sz="1200" dirty="0" smtClean="0">
                <a:solidFill>
                  <a:srgbClr val="FF0000"/>
                </a:solidFill>
              </a:rPr>
              <a:t>R=0.08002</a:t>
            </a:r>
          </a:p>
          <a:p>
            <a:r>
              <a:rPr lang="en-US" altLang="ja-JP" sz="1200" dirty="0" smtClean="0">
                <a:solidFill>
                  <a:srgbClr val="FF0000"/>
                </a:solidFill>
              </a:rPr>
              <a:t>p-value=0.0332</a:t>
            </a:r>
            <a:endParaRPr kumimoji="1" lang="ja-JP" altLang="en-US" sz="1200" baseline="30000" dirty="0">
              <a:solidFill>
                <a:srgbClr val="FF0000"/>
              </a:solidFill>
            </a:endParaRPr>
          </a:p>
        </p:txBody>
      </p:sp>
      <p:sp>
        <p:nvSpPr>
          <p:cNvPr id="9" name="テキスト ボックス 8"/>
          <p:cNvSpPr txBox="1"/>
          <p:nvPr/>
        </p:nvSpPr>
        <p:spPr>
          <a:xfrm>
            <a:off x="7273441" y="1772816"/>
            <a:ext cx="1564895" cy="461665"/>
          </a:xfrm>
          <a:prstGeom prst="rect">
            <a:avLst/>
          </a:prstGeom>
          <a:noFill/>
        </p:spPr>
        <p:txBody>
          <a:bodyPr wrap="square" rtlCol="0">
            <a:spAutoFit/>
          </a:bodyPr>
          <a:lstStyle/>
          <a:p>
            <a:r>
              <a:rPr kumimoji="1" lang="en-US" altLang="ja-JP" sz="1200" dirty="0" smtClean="0">
                <a:solidFill>
                  <a:srgbClr val="FF0000"/>
                </a:solidFill>
              </a:rPr>
              <a:t>R=0.00441</a:t>
            </a:r>
          </a:p>
          <a:p>
            <a:r>
              <a:rPr lang="en-US" altLang="ja-JP" sz="1200" dirty="0" smtClean="0">
                <a:solidFill>
                  <a:srgbClr val="FF0000"/>
                </a:solidFill>
              </a:rPr>
              <a:t>p-value=0.2804</a:t>
            </a:r>
            <a:endParaRPr kumimoji="1" lang="ja-JP" altLang="en-US" sz="1200" baseline="30000" dirty="0">
              <a:solidFill>
                <a:srgbClr val="FF0000"/>
              </a:solidFill>
            </a:endParaRPr>
          </a:p>
        </p:txBody>
      </p:sp>
      <p:sp>
        <p:nvSpPr>
          <p:cNvPr id="10" name="テキスト ボックス 9"/>
          <p:cNvSpPr txBox="1"/>
          <p:nvPr/>
        </p:nvSpPr>
        <p:spPr>
          <a:xfrm>
            <a:off x="339311" y="1412776"/>
            <a:ext cx="4058936" cy="369332"/>
          </a:xfrm>
          <a:prstGeom prst="rect">
            <a:avLst/>
          </a:prstGeom>
          <a:noFill/>
        </p:spPr>
        <p:txBody>
          <a:bodyPr wrap="square" rtlCol="0">
            <a:spAutoFit/>
          </a:bodyPr>
          <a:lstStyle/>
          <a:p>
            <a:pPr algn="ctr"/>
            <a:r>
              <a:rPr lang="en-US" altLang="ja-JP" dirty="0" err="1" smtClean="0"/>
              <a:t>Δspine</a:t>
            </a:r>
            <a:r>
              <a:rPr lang="en-US" altLang="ja-JP" dirty="0" smtClean="0"/>
              <a:t>(24M-baseline)</a:t>
            </a:r>
            <a:r>
              <a:rPr kumimoji="1" lang="en-US" altLang="ja-JP" dirty="0" smtClean="0"/>
              <a:t> vs PINP</a:t>
            </a:r>
            <a:endParaRPr kumimoji="1" lang="ja-JP" altLang="en-US" dirty="0"/>
          </a:p>
        </p:txBody>
      </p:sp>
      <p:sp>
        <p:nvSpPr>
          <p:cNvPr id="11" name="テキスト ボックス 10"/>
          <p:cNvSpPr txBox="1"/>
          <p:nvPr/>
        </p:nvSpPr>
        <p:spPr>
          <a:xfrm>
            <a:off x="5002257" y="1412776"/>
            <a:ext cx="3689942" cy="369332"/>
          </a:xfrm>
          <a:prstGeom prst="rect">
            <a:avLst/>
          </a:prstGeom>
          <a:noFill/>
        </p:spPr>
        <p:txBody>
          <a:bodyPr wrap="square" rtlCol="0">
            <a:spAutoFit/>
          </a:bodyPr>
          <a:lstStyle/>
          <a:p>
            <a:pPr algn="ctr"/>
            <a:r>
              <a:rPr lang="en-US" altLang="ja-JP" dirty="0" err="1" smtClean="0"/>
              <a:t>Δspine</a:t>
            </a:r>
            <a:r>
              <a:rPr lang="en-US" altLang="ja-JP" dirty="0" smtClean="0"/>
              <a:t>(24M-baseline) vs TRACP</a:t>
            </a:r>
            <a:endParaRPr kumimoji="1" lang="ja-JP" altLang="en-US" dirty="0"/>
          </a:p>
        </p:txBody>
      </p:sp>
      <p:sp>
        <p:nvSpPr>
          <p:cNvPr id="15" name="テキスト ボックス 14"/>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graphicFrame>
        <p:nvGraphicFramePr>
          <p:cNvPr id="3" name="表 2"/>
          <p:cNvGraphicFramePr>
            <a:graphicFrameLocks noGrp="1"/>
          </p:cNvGraphicFramePr>
          <p:nvPr>
            <p:extLst>
              <p:ext uri="{D42A27DB-BD31-4B8C-83A1-F6EECF244321}">
                <p14:modId xmlns:p14="http://schemas.microsoft.com/office/powerpoint/2010/main" val="1204470802"/>
              </p:ext>
            </p:extLst>
          </p:nvPr>
        </p:nvGraphicFramePr>
        <p:xfrm>
          <a:off x="2177164" y="-27384"/>
          <a:ext cx="4789673" cy="1180336"/>
        </p:xfrm>
        <a:graphic>
          <a:graphicData uri="http://schemas.openxmlformats.org/drawingml/2006/table">
            <a:tbl>
              <a:tblPr firstRow="1" bandRow="1">
                <a:tableStyleId>{5C22544A-7EE6-4342-B048-85BDC9FD1C3A}</a:tableStyleId>
              </a:tblPr>
              <a:tblGrid>
                <a:gridCol w="2110004"/>
                <a:gridCol w="662280"/>
                <a:gridCol w="2017389"/>
              </a:tblGrid>
              <a:tr h="144016">
                <a:tc>
                  <a:txBody>
                    <a:bodyPr/>
                    <a:lstStyle/>
                    <a:p>
                      <a:endParaRPr kumimoji="1" lang="ja-JP" altLang="en-US" sz="200" b="0" dirty="0">
                        <a:solidFill>
                          <a:srgbClr val="FFC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sz="200" b="0" dirty="0">
                        <a:solidFill>
                          <a:srgbClr val="FFC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sz="200" b="0" dirty="0">
                        <a:solidFill>
                          <a:srgbClr val="FFC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rgbClr val="FFC000"/>
                          </a:solidFill>
                        </a:rPr>
                        <a:t>ΔBMD</a:t>
                      </a:r>
                      <a:r>
                        <a:rPr kumimoji="1" lang="en-US" altLang="ja-JP" sz="2800" b="1" baseline="0" dirty="0" smtClean="0">
                          <a:solidFill>
                            <a:srgbClr val="FFC000"/>
                          </a:solidFill>
                        </a:rPr>
                        <a:t>  </a:t>
                      </a:r>
                      <a:endParaRPr kumimoji="1" lang="ja-JP" altLang="en-US" sz="2800" b="1" dirty="0">
                        <a:solidFill>
                          <a:srgbClr val="FFC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vs</a:t>
                      </a:r>
                      <a:endParaRPr kumimoji="1" lang="ja-JP" altLang="en-US" sz="2800" b="1" dirty="0">
                        <a:solidFill>
                          <a:srgbClr val="FFC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PINP</a:t>
                      </a:r>
                      <a:endParaRPr kumimoji="1" lang="ja-JP" altLang="en-US" sz="2800" b="1" dirty="0">
                        <a:solidFill>
                          <a:srgbClr val="FFC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rgbClr val="FFC000"/>
                          </a:solidFill>
                        </a:rPr>
                        <a:t>ΔBMD</a:t>
                      </a:r>
                      <a:r>
                        <a:rPr kumimoji="1" lang="ja-JP" altLang="en-US" sz="2800" b="1" baseline="0" dirty="0" smtClean="0">
                          <a:solidFill>
                            <a:srgbClr val="FFC000"/>
                          </a:solidFill>
                        </a:rPr>
                        <a:t>  </a:t>
                      </a:r>
                      <a:endParaRPr kumimoji="1" lang="ja-JP" altLang="en-US" sz="2800" b="1"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vs</a:t>
                      </a:r>
                      <a:endParaRPr kumimoji="1" lang="ja-JP" altLang="en-US" sz="2800" b="1"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TRACP-5b</a:t>
                      </a:r>
                      <a:endParaRPr kumimoji="1" lang="ja-JP" altLang="en-US" sz="2800" b="1"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1705604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1772816"/>
            <a:ext cx="3968496" cy="396849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772816"/>
            <a:ext cx="3968496" cy="3968496"/>
          </a:xfrm>
          <a:prstGeom prst="rect">
            <a:avLst/>
          </a:prstGeom>
        </p:spPr>
      </p:pic>
      <p:sp>
        <p:nvSpPr>
          <p:cNvPr id="8" name="テキスト ボックス 7"/>
          <p:cNvSpPr txBox="1"/>
          <p:nvPr/>
        </p:nvSpPr>
        <p:spPr>
          <a:xfrm>
            <a:off x="2791081" y="1772816"/>
            <a:ext cx="1564895" cy="461665"/>
          </a:xfrm>
          <a:prstGeom prst="rect">
            <a:avLst/>
          </a:prstGeom>
          <a:noFill/>
        </p:spPr>
        <p:txBody>
          <a:bodyPr wrap="square" rtlCol="0">
            <a:spAutoFit/>
          </a:bodyPr>
          <a:lstStyle/>
          <a:p>
            <a:r>
              <a:rPr kumimoji="1" lang="en-US" altLang="ja-JP" sz="1200" dirty="0" smtClean="0">
                <a:solidFill>
                  <a:srgbClr val="FF0000"/>
                </a:solidFill>
              </a:rPr>
              <a:t>R=0.08002</a:t>
            </a:r>
          </a:p>
          <a:p>
            <a:r>
              <a:rPr lang="en-US" altLang="ja-JP" sz="1200" dirty="0" smtClean="0">
                <a:solidFill>
                  <a:srgbClr val="FF0000"/>
                </a:solidFill>
              </a:rPr>
              <a:t>p-value=0.0332</a:t>
            </a:r>
            <a:endParaRPr kumimoji="1" lang="ja-JP" altLang="en-US" sz="1200" baseline="30000" dirty="0">
              <a:solidFill>
                <a:srgbClr val="FF0000"/>
              </a:solidFill>
            </a:endParaRPr>
          </a:p>
        </p:txBody>
      </p:sp>
      <p:sp>
        <p:nvSpPr>
          <p:cNvPr id="9" name="テキスト ボックス 8"/>
          <p:cNvSpPr txBox="1"/>
          <p:nvPr/>
        </p:nvSpPr>
        <p:spPr>
          <a:xfrm>
            <a:off x="7273441" y="1772816"/>
            <a:ext cx="1564895" cy="461665"/>
          </a:xfrm>
          <a:prstGeom prst="rect">
            <a:avLst/>
          </a:prstGeom>
          <a:noFill/>
        </p:spPr>
        <p:txBody>
          <a:bodyPr wrap="square" rtlCol="0">
            <a:spAutoFit/>
          </a:bodyPr>
          <a:lstStyle/>
          <a:p>
            <a:r>
              <a:rPr kumimoji="1" lang="en-US" altLang="ja-JP" sz="1200" dirty="0" smtClean="0">
                <a:solidFill>
                  <a:srgbClr val="FF0000"/>
                </a:solidFill>
              </a:rPr>
              <a:t>R=0.00441</a:t>
            </a:r>
          </a:p>
          <a:p>
            <a:r>
              <a:rPr lang="en-US" altLang="ja-JP" sz="1200" dirty="0" smtClean="0">
                <a:solidFill>
                  <a:srgbClr val="FF0000"/>
                </a:solidFill>
              </a:rPr>
              <a:t>p-value=0.2804</a:t>
            </a:r>
            <a:endParaRPr kumimoji="1" lang="ja-JP" altLang="en-US" sz="1200" baseline="30000" dirty="0">
              <a:solidFill>
                <a:srgbClr val="FF0000"/>
              </a:solidFill>
            </a:endParaRPr>
          </a:p>
        </p:txBody>
      </p:sp>
      <p:sp>
        <p:nvSpPr>
          <p:cNvPr id="10" name="テキスト ボックス 9"/>
          <p:cNvSpPr txBox="1"/>
          <p:nvPr/>
        </p:nvSpPr>
        <p:spPr>
          <a:xfrm>
            <a:off x="339311" y="1412776"/>
            <a:ext cx="4058936" cy="369332"/>
          </a:xfrm>
          <a:prstGeom prst="rect">
            <a:avLst/>
          </a:prstGeom>
          <a:noFill/>
        </p:spPr>
        <p:txBody>
          <a:bodyPr wrap="square" rtlCol="0">
            <a:spAutoFit/>
          </a:bodyPr>
          <a:lstStyle/>
          <a:p>
            <a:pPr algn="ctr"/>
            <a:r>
              <a:rPr lang="en-US" altLang="ja-JP" dirty="0" err="1" smtClean="0"/>
              <a:t>Δspine</a:t>
            </a:r>
            <a:r>
              <a:rPr lang="en-US" altLang="ja-JP" dirty="0" smtClean="0"/>
              <a:t>(24M-baseline)</a:t>
            </a:r>
            <a:r>
              <a:rPr kumimoji="1" lang="en-US" altLang="ja-JP" dirty="0" smtClean="0"/>
              <a:t> vs PINP</a:t>
            </a:r>
            <a:endParaRPr kumimoji="1" lang="ja-JP" altLang="en-US" dirty="0"/>
          </a:p>
        </p:txBody>
      </p:sp>
      <p:sp>
        <p:nvSpPr>
          <p:cNvPr id="11" name="テキスト ボックス 10"/>
          <p:cNvSpPr txBox="1"/>
          <p:nvPr/>
        </p:nvSpPr>
        <p:spPr>
          <a:xfrm>
            <a:off x="5002257" y="1412776"/>
            <a:ext cx="3689942" cy="369332"/>
          </a:xfrm>
          <a:prstGeom prst="rect">
            <a:avLst/>
          </a:prstGeom>
          <a:noFill/>
        </p:spPr>
        <p:txBody>
          <a:bodyPr wrap="square" rtlCol="0">
            <a:spAutoFit/>
          </a:bodyPr>
          <a:lstStyle/>
          <a:p>
            <a:pPr algn="ctr"/>
            <a:r>
              <a:rPr lang="en-US" altLang="ja-JP" dirty="0" err="1" smtClean="0"/>
              <a:t>Δspine</a:t>
            </a:r>
            <a:r>
              <a:rPr lang="en-US" altLang="ja-JP" dirty="0" smtClean="0"/>
              <a:t>(24M-baseline) vs TRACP</a:t>
            </a:r>
            <a:endParaRPr kumimoji="1" lang="ja-JP" altLang="en-US" dirty="0"/>
          </a:p>
        </p:txBody>
      </p:sp>
      <p:sp>
        <p:nvSpPr>
          <p:cNvPr id="12" name="テキスト ボックス 11"/>
          <p:cNvSpPr txBox="1"/>
          <p:nvPr/>
        </p:nvSpPr>
        <p:spPr>
          <a:xfrm>
            <a:off x="507576" y="6021288"/>
            <a:ext cx="3744416" cy="461665"/>
          </a:xfrm>
          <a:prstGeom prst="rect">
            <a:avLst/>
          </a:prstGeom>
          <a:noFill/>
        </p:spPr>
        <p:txBody>
          <a:bodyPr wrap="square" rtlCol="0">
            <a:spAutoFit/>
          </a:bodyPr>
          <a:lstStyle/>
          <a:p>
            <a:pPr algn="ctr"/>
            <a:r>
              <a:rPr lang="en-US" altLang="ja-JP" sz="1200" b="1" dirty="0" smtClean="0">
                <a:solidFill>
                  <a:srgbClr val="BE0202"/>
                </a:solidFill>
                <a:latin typeface="+mn-ea"/>
              </a:rPr>
              <a:t>Pearson‘s </a:t>
            </a:r>
            <a:r>
              <a:rPr lang="en-US" altLang="ja-JP" sz="1200" b="1" dirty="0">
                <a:solidFill>
                  <a:srgbClr val="BE0202"/>
                </a:solidFill>
                <a:latin typeface="+mn-ea"/>
              </a:rPr>
              <a:t>product-moment </a:t>
            </a:r>
            <a:r>
              <a:rPr lang="en-US" altLang="ja-JP" sz="1200" b="1" dirty="0" smtClean="0">
                <a:solidFill>
                  <a:srgbClr val="BE0202"/>
                </a:solidFill>
                <a:latin typeface="+mn-ea"/>
              </a:rPr>
              <a:t>correlation </a:t>
            </a:r>
            <a:r>
              <a:rPr lang="ja-JP" altLang="en-US" sz="1200" b="1" dirty="0" smtClean="0">
                <a:solidFill>
                  <a:srgbClr val="BE0202"/>
                </a:solidFill>
                <a:latin typeface="+mn-ea"/>
              </a:rPr>
              <a:t>では、</a:t>
            </a:r>
            <a:endParaRPr lang="en-US" altLang="ja-JP" sz="1200" b="1" dirty="0" smtClean="0">
              <a:solidFill>
                <a:srgbClr val="BE0202"/>
              </a:solidFill>
              <a:latin typeface="+mn-ea"/>
            </a:endParaRPr>
          </a:p>
          <a:p>
            <a:pPr algn="ctr"/>
            <a:r>
              <a:rPr lang="ja-JP" altLang="en-US" sz="1200" b="1" dirty="0" smtClean="0">
                <a:latin typeface="+mn-ea"/>
              </a:rPr>
              <a:t>相関係数：</a:t>
            </a:r>
            <a:r>
              <a:rPr lang="en-US" altLang="ja-JP" sz="1200" b="1" dirty="0" smtClean="0">
                <a:latin typeface="+mn-ea"/>
              </a:rPr>
              <a:t>0.3180603</a:t>
            </a:r>
            <a:r>
              <a:rPr lang="ja-JP" altLang="en-US" sz="1200" b="1" dirty="0" smtClean="0">
                <a:latin typeface="+mn-ea"/>
              </a:rPr>
              <a:t>　</a:t>
            </a:r>
            <a:r>
              <a:rPr lang="en-US" altLang="ja-JP" sz="1200" b="1" dirty="0" smtClean="0">
                <a:latin typeface="+mn-ea"/>
              </a:rPr>
              <a:t>p-value </a:t>
            </a:r>
            <a:r>
              <a:rPr lang="en-US" altLang="ja-JP" sz="1200" b="1" dirty="0">
                <a:latin typeface="+mn-ea"/>
              </a:rPr>
              <a:t>= </a:t>
            </a:r>
            <a:r>
              <a:rPr lang="en-US" altLang="ja-JP" sz="1200" b="1" dirty="0" smtClean="0">
                <a:latin typeface="+mn-ea"/>
              </a:rPr>
              <a:t>0.03324</a:t>
            </a:r>
            <a:endParaRPr kumimoji="1" lang="ja-JP" altLang="en-US" sz="1200" b="1" dirty="0">
              <a:latin typeface="+mn-ea"/>
            </a:endParaRPr>
          </a:p>
        </p:txBody>
      </p:sp>
      <p:sp>
        <p:nvSpPr>
          <p:cNvPr id="13" name="テキスト ボックス 12"/>
          <p:cNvSpPr txBox="1"/>
          <p:nvPr/>
        </p:nvSpPr>
        <p:spPr>
          <a:xfrm>
            <a:off x="4972072" y="6021288"/>
            <a:ext cx="3744416" cy="461665"/>
          </a:xfrm>
          <a:prstGeom prst="rect">
            <a:avLst/>
          </a:prstGeom>
          <a:noFill/>
        </p:spPr>
        <p:txBody>
          <a:bodyPr wrap="square" rtlCol="0">
            <a:spAutoFit/>
          </a:bodyPr>
          <a:lstStyle/>
          <a:p>
            <a:pPr algn="ctr"/>
            <a:r>
              <a:rPr lang="en-US" altLang="ja-JP" sz="1200" b="1" dirty="0" smtClean="0">
                <a:solidFill>
                  <a:srgbClr val="BE0202"/>
                </a:solidFill>
                <a:latin typeface="+mn-ea"/>
              </a:rPr>
              <a:t>Pearson‘s </a:t>
            </a:r>
            <a:r>
              <a:rPr lang="en-US" altLang="ja-JP" sz="1200" b="1" dirty="0">
                <a:solidFill>
                  <a:srgbClr val="BE0202"/>
                </a:solidFill>
                <a:latin typeface="+mn-ea"/>
              </a:rPr>
              <a:t>product-moment </a:t>
            </a:r>
            <a:r>
              <a:rPr lang="en-US" altLang="ja-JP" sz="1200" b="1" dirty="0" smtClean="0">
                <a:solidFill>
                  <a:srgbClr val="BE0202"/>
                </a:solidFill>
                <a:latin typeface="+mn-ea"/>
              </a:rPr>
              <a:t>correlation </a:t>
            </a:r>
            <a:r>
              <a:rPr lang="ja-JP" altLang="en-US" sz="1200" b="1" dirty="0" smtClean="0">
                <a:solidFill>
                  <a:srgbClr val="BE0202"/>
                </a:solidFill>
                <a:latin typeface="+mn-ea"/>
              </a:rPr>
              <a:t>では、</a:t>
            </a:r>
            <a:endParaRPr lang="en-US" altLang="ja-JP" sz="1200" b="1" dirty="0" smtClean="0">
              <a:solidFill>
                <a:srgbClr val="BE0202"/>
              </a:solidFill>
              <a:latin typeface="+mn-ea"/>
            </a:endParaRPr>
          </a:p>
          <a:p>
            <a:pPr algn="ctr"/>
            <a:r>
              <a:rPr lang="ja-JP" altLang="en-US" sz="1200" b="1" dirty="0" smtClean="0">
                <a:solidFill>
                  <a:schemeClr val="tx1">
                    <a:lumMod val="65000"/>
                  </a:schemeClr>
                </a:solidFill>
                <a:latin typeface="+mn-ea"/>
              </a:rPr>
              <a:t>相関係数：</a:t>
            </a:r>
            <a:r>
              <a:rPr lang="en-US" altLang="ja-JP" sz="1200" b="1" dirty="0">
                <a:solidFill>
                  <a:schemeClr val="tx1">
                    <a:lumMod val="65000"/>
                  </a:schemeClr>
                </a:solidFill>
                <a:latin typeface="+mn-ea"/>
              </a:rPr>
              <a:t>0.1644446 </a:t>
            </a:r>
            <a:r>
              <a:rPr lang="ja-JP" altLang="en-US" sz="1200" b="1" dirty="0" smtClean="0">
                <a:solidFill>
                  <a:schemeClr val="tx1">
                    <a:lumMod val="65000"/>
                  </a:schemeClr>
                </a:solidFill>
                <a:latin typeface="+mn-ea"/>
              </a:rPr>
              <a:t>　</a:t>
            </a:r>
            <a:r>
              <a:rPr lang="en-US" altLang="ja-JP" sz="1200" b="1" dirty="0" smtClean="0">
                <a:solidFill>
                  <a:schemeClr val="tx1">
                    <a:lumMod val="65000"/>
                  </a:schemeClr>
                </a:solidFill>
                <a:latin typeface="+mn-ea"/>
              </a:rPr>
              <a:t>p-value </a:t>
            </a:r>
            <a:r>
              <a:rPr lang="en-US" altLang="ja-JP" sz="1200" b="1" dirty="0">
                <a:solidFill>
                  <a:schemeClr val="tx1">
                    <a:lumMod val="65000"/>
                  </a:schemeClr>
                </a:solidFill>
                <a:latin typeface="+mn-ea"/>
              </a:rPr>
              <a:t>= 0.2804</a:t>
            </a:r>
            <a:endParaRPr kumimoji="1" lang="ja-JP" altLang="en-US" sz="1200" b="1" dirty="0">
              <a:solidFill>
                <a:schemeClr val="tx1">
                  <a:lumMod val="65000"/>
                </a:schemeClr>
              </a:solidFill>
              <a:latin typeface="+mn-ea"/>
            </a:endParaRPr>
          </a:p>
        </p:txBody>
      </p:sp>
      <p:sp>
        <p:nvSpPr>
          <p:cNvPr id="15" name="テキスト ボックス 14"/>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
        <p:nvSpPr>
          <p:cNvPr id="3" name="円/楕円 2"/>
          <p:cNvSpPr/>
          <p:nvPr/>
        </p:nvSpPr>
        <p:spPr>
          <a:xfrm>
            <a:off x="1349688" y="2235724"/>
            <a:ext cx="216024" cy="216024"/>
          </a:xfrm>
          <a:prstGeom prst="ellipse">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1685664" y="4935336"/>
            <a:ext cx="216024" cy="216024"/>
          </a:xfrm>
          <a:prstGeom prst="ellipse">
            <a:avLst/>
          </a:prstGeom>
          <a:noFill/>
          <a:ln w="952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1667616" y="2972888"/>
            <a:ext cx="216024" cy="216024"/>
          </a:xfrm>
          <a:prstGeom prst="ellipse">
            <a:avLst/>
          </a:prstGeom>
          <a:no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5388336" y="2234760"/>
            <a:ext cx="216024" cy="216024"/>
          </a:xfrm>
          <a:prstGeom prst="ellipse">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856664" y="4934372"/>
            <a:ext cx="216024" cy="216024"/>
          </a:xfrm>
          <a:prstGeom prst="ellipse">
            <a:avLst/>
          </a:prstGeom>
          <a:noFill/>
          <a:ln w="952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6121368" y="2971924"/>
            <a:ext cx="216024" cy="216024"/>
          </a:xfrm>
          <a:prstGeom prst="ellipse">
            <a:avLst/>
          </a:prstGeom>
          <a:no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3" name="表 22"/>
          <p:cNvGraphicFramePr>
            <a:graphicFrameLocks noGrp="1"/>
          </p:cNvGraphicFramePr>
          <p:nvPr>
            <p:extLst>
              <p:ext uri="{D42A27DB-BD31-4B8C-83A1-F6EECF244321}">
                <p14:modId xmlns:p14="http://schemas.microsoft.com/office/powerpoint/2010/main" val="1835062963"/>
              </p:ext>
            </p:extLst>
          </p:nvPr>
        </p:nvGraphicFramePr>
        <p:xfrm>
          <a:off x="2177164" y="-27384"/>
          <a:ext cx="4789673" cy="1180336"/>
        </p:xfrm>
        <a:graphic>
          <a:graphicData uri="http://schemas.openxmlformats.org/drawingml/2006/table">
            <a:tbl>
              <a:tblPr firstRow="1" bandRow="1">
                <a:tableStyleId>{5C22544A-7EE6-4342-B048-85BDC9FD1C3A}</a:tableStyleId>
              </a:tblPr>
              <a:tblGrid>
                <a:gridCol w="2110004"/>
                <a:gridCol w="662280"/>
                <a:gridCol w="2017389"/>
              </a:tblGrid>
              <a:tr h="144016">
                <a:tc>
                  <a:txBody>
                    <a:bodyPr/>
                    <a:lstStyle/>
                    <a:p>
                      <a:endParaRPr kumimoji="1" lang="ja-JP" altLang="en-US" sz="200" b="0" dirty="0">
                        <a:solidFill>
                          <a:srgbClr val="FFC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sz="200" b="0" dirty="0">
                        <a:solidFill>
                          <a:srgbClr val="FFC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sz="200" b="0" dirty="0">
                        <a:solidFill>
                          <a:srgbClr val="FFC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rgbClr val="FFC000"/>
                          </a:solidFill>
                        </a:rPr>
                        <a:t>ΔBMD</a:t>
                      </a:r>
                      <a:r>
                        <a:rPr kumimoji="1" lang="en-US" altLang="ja-JP" sz="2800" b="1" baseline="0" dirty="0" smtClean="0">
                          <a:solidFill>
                            <a:srgbClr val="FFC000"/>
                          </a:solidFill>
                        </a:rPr>
                        <a:t>  </a:t>
                      </a:r>
                      <a:endParaRPr kumimoji="1" lang="ja-JP" altLang="en-US" sz="2800" b="1" dirty="0">
                        <a:solidFill>
                          <a:srgbClr val="FFC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vs</a:t>
                      </a:r>
                      <a:endParaRPr kumimoji="1" lang="ja-JP" altLang="en-US" sz="2800" b="1" dirty="0">
                        <a:solidFill>
                          <a:srgbClr val="FFC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PINP</a:t>
                      </a:r>
                      <a:endParaRPr kumimoji="1" lang="ja-JP" altLang="en-US" sz="2800" b="1" dirty="0">
                        <a:solidFill>
                          <a:srgbClr val="FFC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rgbClr val="FFC000"/>
                          </a:solidFill>
                        </a:rPr>
                        <a:t>ΔBMD</a:t>
                      </a:r>
                      <a:r>
                        <a:rPr kumimoji="1" lang="ja-JP" altLang="en-US" sz="2800" b="1" baseline="0" dirty="0" smtClean="0">
                          <a:solidFill>
                            <a:srgbClr val="FFC000"/>
                          </a:solidFill>
                        </a:rPr>
                        <a:t>  </a:t>
                      </a:r>
                      <a:endParaRPr kumimoji="1" lang="ja-JP" altLang="en-US" sz="2800" b="1"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vs</a:t>
                      </a:r>
                      <a:endParaRPr kumimoji="1" lang="ja-JP" altLang="en-US" sz="2800" b="1"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TRACP-5b</a:t>
                      </a:r>
                      <a:endParaRPr kumimoji="1" lang="ja-JP" altLang="en-US" sz="2800" b="1"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4054356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72815"/>
            <a:ext cx="3968496" cy="396849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772815"/>
            <a:ext cx="3968496" cy="3968496"/>
          </a:xfrm>
          <a:prstGeom prst="rect">
            <a:avLst/>
          </a:prstGeom>
        </p:spPr>
      </p:pic>
      <p:sp>
        <p:nvSpPr>
          <p:cNvPr id="6" name="テキスト ボックス 5"/>
          <p:cNvSpPr txBox="1"/>
          <p:nvPr/>
        </p:nvSpPr>
        <p:spPr>
          <a:xfrm>
            <a:off x="-86877" y="1412776"/>
            <a:ext cx="4911313" cy="369332"/>
          </a:xfrm>
          <a:prstGeom prst="rect">
            <a:avLst/>
          </a:prstGeom>
          <a:noFill/>
        </p:spPr>
        <p:txBody>
          <a:bodyPr wrap="square" rtlCol="0">
            <a:spAutoFit/>
          </a:bodyPr>
          <a:lstStyle/>
          <a:p>
            <a:pPr algn="ctr"/>
            <a:r>
              <a:rPr lang="en-US" altLang="ja-JP" dirty="0" err="1" smtClean="0"/>
              <a:t>Δspine</a:t>
            </a:r>
            <a:r>
              <a:rPr lang="en-US" altLang="ja-JP" dirty="0" smtClean="0"/>
              <a:t>(24M-base)</a:t>
            </a:r>
            <a:r>
              <a:rPr kumimoji="1" lang="en-US" altLang="ja-JP" dirty="0" smtClean="0"/>
              <a:t> vs </a:t>
            </a:r>
            <a:r>
              <a:rPr lang="en-US" altLang="ja-JP" dirty="0" smtClean="0"/>
              <a:t>Δ</a:t>
            </a:r>
            <a:r>
              <a:rPr kumimoji="1" lang="en-US" altLang="ja-JP" dirty="0" smtClean="0"/>
              <a:t>PINP(base-6M)</a:t>
            </a:r>
            <a:endParaRPr kumimoji="1" lang="ja-JP" altLang="en-US" dirty="0"/>
          </a:p>
        </p:txBody>
      </p:sp>
      <p:sp>
        <p:nvSpPr>
          <p:cNvPr id="7" name="テキスト ボックス 6"/>
          <p:cNvSpPr txBox="1"/>
          <p:nvPr/>
        </p:nvSpPr>
        <p:spPr>
          <a:xfrm>
            <a:off x="4146006" y="1412776"/>
            <a:ext cx="5402444" cy="369332"/>
          </a:xfrm>
          <a:prstGeom prst="rect">
            <a:avLst/>
          </a:prstGeom>
          <a:noFill/>
        </p:spPr>
        <p:txBody>
          <a:bodyPr wrap="square" rtlCol="0">
            <a:spAutoFit/>
          </a:bodyPr>
          <a:lstStyle/>
          <a:p>
            <a:pPr algn="ctr"/>
            <a:r>
              <a:rPr lang="en-US" altLang="ja-JP" dirty="0" err="1" smtClean="0"/>
              <a:t>Δspine</a:t>
            </a:r>
            <a:r>
              <a:rPr lang="en-US" altLang="ja-JP" dirty="0" smtClean="0"/>
              <a:t>(24M-base) vs ΔTRACP(base-6M)</a:t>
            </a:r>
            <a:endParaRPr kumimoji="1" lang="ja-JP" altLang="en-US" dirty="0"/>
          </a:p>
        </p:txBody>
      </p:sp>
      <p:sp>
        <p:nvSpPr>
          <p:cNvPr id="8" name="テキスト ボックス 7"/>
          <p:cNvSpPr txBox="1"/>
          <p:nvPr/>
        </p:nvSpPr>
        <p:spPr>
          <a:xfrm>
            <a:off x="827584" y="5703918"/>
            <a:ext cx="3094222" cy="830997"/>
          </a:xfrm>
          <a:prstGeom prst="rect">
            <a:avLst/>
          </a:prstGeom>
          <a:noFill/>
        </p:spPr>
        <p:txBody>
          <a:bodyPr wrap="square" rtlCol="0">
            <a:spAutoFit/>
          </a:bodyPr>
          <a:lstStyle/>
          <a:p>
            <a:r>
              <a:rPr lang="en-US" altLang="ja-JP" sz="600" dirty="0"/>
              <a:t>Residuals:</a:t>
            </a:r>
          </a:p>
          <a:p>
            <a:r>
              <a:rPr lang="en-US" altLang="ja-JP" sz="600" dirty="0" smtClean="0"/>
              <a:t>Coefficients</a:t>
            </a:r>
            <a:r>
              <a:rPr lang="en-US" altLang="ja-JP" sz="600" dirty="0"/>
              <a:t>:</a:t>
            </a:r>
          </a:p>
          <a:p>
            <a:r>
              <a:rPr lang="en-US" altLang="ja-JP" sz="600" dirty="0"/>
              <a:t>             Estimate Std. Error t value </a:t>
            </a:r>
            <a:r>
              <a:rPr lang="en-US" altLang="ja-JP" sz="600" dirty="0" err="1"/>
              <a:t>Pr</a:t>
            </a:r>
            <a:r>
              <a:rPr lang="en-US" altLang="ja-JP" sz="600" dirty="0"/>
              <a:t>(&gt;|t|)    </a:t>
            </a:r>
          </a:p>
          <a:p>
            <a:r>
              <a:rPr lang="en-US" altLang="ja-JP" sz="600" dirty="0"/>
              <a:t>(Intercept) 0.0748239  0.0140327   5.332  3.6e-06 ***</a:t>
            </a:r>
          </a:p>
          <a:p>
            <a:r>
              <a:rPr lang="en-US" altLang="ja-JP" sz="600" dirty="0"/>
              <a:t>D_PINP      0.0003351  0.0002463   1.361    0.181    </a:t>
            </a:r>
          </a:p>
          <a:p>
            <a:r>
              <a:rPr lang="en-US" altLang="ja-JP" sz="600" dirty="0" smtClean="0"/>
              <a:t>Multiple </a:t>
            </a:r>
            <a:r>
              <a:rPr lang="en-US" altLang="ja-JP" sz="600" dirty="0"/>
              <a:t>R-squared:  0.04223,   Adjusted R-squared:  0.01942 </a:t>
            </a:r>
          </a:p>
          <a:p>
            <a:r>
              <a:rPr lang="en-US" altLang="ja-JP" sz="600" dirty="0"/>
              <a:t>F-statistic: 1.852 on 1 and 42 DF,  p-value: 0.1808</a:t>
            </a:r>
          </a:p>
          <a:p>
            <a:endParaRPr lang="en-US" altLang="ja-JP" sz="600" dirty="0" smtClean="0"/>
          </a:p>
        </p:txBody>
      </p:sp>
      <p:sp>
        <p:nvSpPr>
          <p:cNvPr id="9" name="テキスト ボックス 8"/>
          <p:cNvSpPr txBox="1"/>
          <p:nvPr/>
        </p:nvSpPr>
        <p:spPr>
          <a:xfrm>
            <a:off x="5300117" y="5703918"/>
            <a:ext cx="3094222" cy="738664"/>
          </a:xfrm>
          <a:prstGeom prst="rect">
            <a:avLst/>
          </a:prstGeom>
          <a:noFill/>
        </p:spPr>
        <p:txBody>
          <a:bodyPr wrap="square" rtlCol="0">
            <a:spAutoFit/>
          </a:bodyPr>
          <a:lstStyle/>
          <a:p>
            <a:r>
              <a:rPr lang="en-US" altLang="ja-JP" sz="600" dirty="0"/>
              <a:t>Residuals:</a:t>
            </a:r>
          </a:p>
          <a:p>
            <a:r>
              <a:rPr lang="en-US" altLang="ja-JP" sz="600" dirty="0" smtClean="0"/>
              <a:t>Coefficients</a:t>
            </a:r>
            <a:r>
              <a:rPr lang="en-US" altLang="ja-JP" sz="600" dirty="0"/>
              <a:t>:</a:t>
            </a:r>
          </a:p>
          <a:p>
            <a:r>
              <a:rPr lang="en-US" altLang="ja-JP" sz="600" dirty="0"/>
              <a:t>             Estimate Std. Error t value </a:t>
            </a:r>
            <a:r>
              <a:rPr lang="en-US" altLang="ja-JP" sz="600" dirty="0" err="1"/>
              <a:t>Pr</a:t>
            </a:r>
            <a:r>
              <a:rPr lang="en-US" altLang="ja-JP" sz="600" dirty="0"/>
              <a:t>(&gt;|t|)    </a:t>
            </a:r>
          </a:p>
          <a:p>
            <a:r>
              <a:rPr lang="en-US" altLang="ja-JP" sz="600" dirty="0"/>
              <a:t>(Intercept) 8.812e-02  1.189e-02   7.412 3.76e-09 ***</a:t>
            </a:r>
          </a:p>
          <a:p>
            <a:r>
              <a:rPr lang="en-US" altLang="ja-JP" sz="600" dirty="0"/>
              <a:t>D_TRACP     1.544e-05  5.130e-05   0.301    0.765    </a:t>
            </a:r>
          </a:p>
          <a:p>
            <a:r>
              <a:rPr lang="en-US" altLang="ja-JP" sz="600" dirty="0" smtClean="0"/>
              <a:t>Multiple </a:t>
            </a:r>
            <a:r>
              <a:rPr lang="en-US" altLang="ja-JP" sz="600" dirty="0"/>
              <a:t>R-squared:  0.002152,  Adjusted R-squared:  -0.02161 </a:t>
            </a:r>
          </a:p>
          <a:p>
            <a:r>
              <a:rPr lang="en-US" altLang="ja-JP" sz="600" dirty="0"/>
              <a:t>F-statistic: 0.0906 on 1 and 42 DF,  p-value: 0.7649</a:t>
            </a:r>
            <a:endParaRPr kumimoji="1" lang="ja-JP" altLang="en-US" sz="600" dirty="0"/>
          </a:p>
        </p:txBody>
      </p:sp>
      <p:sp>
        <p:nvSpPr>
          <p:cNvPr id="12" name="テキスト ボックス 11"/>
          <p:cNvSpPr txBox="1"/>
          <p:nvPr/>
        </p:nvSpPr>
        <p:spPr>
          <a:xfrm>
            <a:off x="2791081" y="1772816"/>
            <a:ext cx="1564895" cy="461665"/>
          </a:xfrm>
          <a:prstGeom prst="rect">
            <a:avLst/>
          </a:prstGeom>
          <a:noFill/>
        </p:spPr>
        <p:txBody>
          <a:bodyPr wrap="square" rtlCol="0">
            <a:spAutoFit/>
          </a:bodyPr>
          <a:lstStyle/>
          <a:p>
            <a:r>
              <a:rPr kumimoji="1" lang="en-US" altLang="ja-JP" sz="1200" dirty="0" smtClean="0">
                <a:solidFill>
                  <a:srgbClr val="FF0000"/>
                </a:solidFill>
              </a:rPr>
              <a:t>R=0.0194</a:t>
            </a:r>
          </a:p>
          <a:p>
            <a:r>
              <a:rPr lang="en-US" altLang="ja-JP" sz="1200" dirty="0" smtClean="0">
                <a:solidFill>
                  <a:srgbClr val="FF0000"/>
                </a:solidFill>
              </a:rPr>
              <a:t>p-value=0.1808</a:t>
            </a:r>
            <a:endParaRPr kumimoji="1" lang="ja-JP" altLang="en-US" sz="1200" baseline="30000" dirty="0">
              <a:solidFill>
                <a:srgbClr val="FF0000"/>
              </a:solidFill>
            </a:endParaRPr>
          </a:p>
        </p:txBody>
      </p:sp>
      <p:sp>
        <p:nvSpPr>
          <p:cNvPr id="13" name="テキスト ボックス 12"/>
          <p:cNvSpPr txBox="1"/>
          <p:nvPr/>
        </p:nvSpPr>
        <p:spPr>
          <a:xfrm>
            <a:off x="7273441" y="1772816"/>
            <a:ext cx="1564895" cy="461665"/>
          </a:xfrm>
          <a:prstGeom prst="rect">
            <a:avLst/>
          </a:prstGeom>
          <a:noFill/>
        </p:spPr>
        <p:txBody>
          <a:bodyPr wrap="square" rtlCol="0">
            <a:spAutoFit/>
          </a:bodyPr>
          <a:lstStyle/>
          <a:p>
            <a:r>
              <a:rPr kumimoji="1" lang="en-US" altLang="ja-JP" sz="1200" dirty="0" smtClean="0">
                <a:solidFill>
                  <a:srgbClr val="FF0000"/>
                </a:solidFill>
              </a:rPr>
              <a:t>R=-0.02161</a:t>
            </a:r>
          </a:p>
          <a:p>
            <a:r>
              <a:rPr lang="en-US" altLang="ja-JP" sz="1200" dirty="0" smtClean="0">
                <a:solidFill>
                  <a:srgbClr val="FF0000"/>
                </a:solidFill>
              </a:rPr>
              <a:t>p-value=0.7649</a:t>
            </a:r>
            <a:endParaRPr kumimoji="1" lang="ja-JP" altLang="en-US" sz="1200" baseline="30000" dirty="0">
              <a:solidFill>
                <a:srgbClr val="FF0000"/>
              </a:solidFill>
            </a:endParaRPr>
          </a:p>
        </p:txBody>
      </p:sp>
      <p:sp>
        <p:nvSpPr>
          <p:cNvPr id="15" name="テキスト ボックス 14"/>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
        <p:nvSpPr>
          <p:cNvPr id="16" name="円/楕円 15"/>
          <p:cNvSpPr/>
          <p:nvPr/>
        </p:nvSpPr>
        <p:spPr>
          <a:xfrm>
            <a:off x="1349688" y="2235724"/>
            <a:ext cx="216024" cy="216024"/>
          </a:xfrm>
          <a:prstGeom prst="ellipse">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1601440" y="4935336"/>
            <a:ext cx="216024" cy="216024"/>
          </a:xfrm>
          <a:prstGeom prst="ellipse">
            <a:avLst/>
          </a:prstGeom>
          <a:noFill/>
          <a:ln w="952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1133664" y="2972888"/>
            <a:ext cx="216024" cy="216024"/>
          </a:xfrm>
          <a:prstGeom prst="ellipse">
            <a:avLst/>
          </a:prstGeom>
          <a:no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6408296" y="2234760"/>
            <a:ext cx="216024" cy="216024"/>
          </a:xfrm>
          <a:prstGeom prst="ellipse">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6786200" y="4934372"/>
            <a:ext cx="216024" cy="216024"/>
          </a:xfrm>
          <a:prstGeom prst="ellipse">
            <a:avLst/>
          </a:prstGeom>
          <a:noFill/>
          <a:ln w="952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6780184" y="2971924"/>
            <a:ext cx="216024" cy="216024"/>
          </a:xfrm>
          <a:prstGeom prst="ellipse">
            <a:avLst/>
          </a:prstGeom>
          <a:noFill/>
          <a:ln w="9525">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2" name="表 21"/>
          <p:cNvGraphicFramePr>
            <a:graphicFrameLocks noGrp="1"/>
          </p:cNvGraphicFramePr>
          <p:nvPr>
            <p:extLst>
              <p:ext uri="{D42A27DB-BD31-4B8C-83A1-F6EECF244321}">
                <p14:modId xmlns:p14="http://schemas.microsoft.com/office/powerpoint/2010/main" val="4145946773"/>
              </p:ext>
            </p:extLst>
          </p:nvPr>
        </p:nvGraphicFramePr>
        <p:xfrm>
          <a:off x="1959540" y="-27384"/>
          <a:ext cx="5224920" cy="1180336"/>
        </p:xfrm>
        <a:graphic>
          <a:graphicData uri="http://schemas.openxmlformats.org/drawingml/2006/table">
            <a:tbl>
              <a:tblPr firstRow="1" bandRow="1">
                <a:tableStyleId>{5C22544A-7EE6-4342-B048-85BDC9FD1C3A}</a:tableStyleId>
              </a:tblPr>
              <a:tblGrid>
                <a:gridCol w="2301744"/>
                <a:gridCol w="722463"/>
                <a:gridCol w="2200713"/>
              </a:tblGrid>
              <a:tr h="144016">
                <a:tc>
                  <a:txBody>
                    <a:bodyPr/>
                    <a:lstStyle/>
                    <a:p>
                      <a:endParaRPr kumimoji="1" lang="ja-JP" altLang="en-US" sz="200" b="0" dirty="0">
                        <a:solidFill>
                          <a:srgbClr val="FFC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sz="200" b="0" dirty="0">
                        <a:solidFill>
                          <a:srgbClr val="FFC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sz="200" b="0" dirty="0">
                        <a:solidFill>
                          <a:srgbClr val="FFC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rgbClr val="FFC000"/>
                          </a:solidFill>
                        </a:rPr>
                        <a:t>ΔBMD</a:t>
                      </a:r>
                      <a:r>
                        <a:rPr kumimoji="1" lang="en-US" altLang="ja-JP" sz="2800" b="1" baseline="0" dirty="0" smtClean="0">
                          <a:solidFill>
                            <a:srgbClr val="FFC000"/>
                          </a:solidFill>
                        </a:rPr>
                        <a:t>  </a:t>
                      </a:r>
                      <a:endParaRPr kumimoji="1" lang="ja-JP" altLang="en-US" sz="2800" b="1" dirty="0">
                        <a:solidFill>
                          <a:srgbClr val="FFC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vs</a:t>
                      </a:r>
                      <a:endParaRPr kumimoji="1" lang="ja-JP" altLang="en-US" sz="2800" b="1" dirty="0">
                        <a:solidFill>
                          <a:srgbClr val="FFC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ΔPINP</a:t>
                      </a:r>
                      <a:endParaRPr kumimoji="1" lang="ja-JP" altLang="en-US" sz="2800" b="1" dirty="0">
                        <a:solidFill>
                          <a:srgbClr val="FFC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rgbClr val="FFC000"/>
                          </a:solidFill>
                        </a:rPr>
                        <a:t>ΔBMD</a:t>
                      </a:r>
                      <a:r>
                        <a:rPr kumimoji="1" lang="ja-JP" altLang="en-US" sz="2800" b="1" baseline="0" dirty="0" smtClean="0">
                          <a:solidFill>
                            <a:srgbClr val="FFC000"/>
                          </a:solidFill>
                        </a:rPr>
                        <a:t>  </a:t>
                      </a:r>
                      <a:endParaRPr kumimoji="1" lang="ja-JP" altLang="en-US" sz="2800" b="1"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vs</a:t>
                      </a:r>
                      <a:endParaRPr kumimoji="1" lang="ja-JP" altLang="en-US" sz="2800" b="1"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C000"/>
                          </a:solidFill>
                        </a:rPr>
                        <a:t>ΔTRACP-5b</a:t>
                      </a:r>
                      <a:endParaRPr kumimoji="1" lang="ja-JP" altLang="en-US" sz="2800" b="1" dirty="0">
                        <a:solidFill>
                          <a:srgbClr val="FFC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2923427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a:t>
            </a:r>
            <a:endParaRPr kumimoji="1" lang="ja-JP" altLang="en-US" dirty="0"/>
          </a:p>
        </p:txBody>
      </p:sp>
      <p:sp>
        <p:nvSpPr>
          <p:cNvPr id="3" name="コンテンツ プレースホルダー 2"/>
          <p:cNvSpPr>
            <a:spLocks noGrp="1"/>
          </p:cNvSpPr>
          <p:nvPr>
            <p:ph idx="1"/>
          </p:nvPr>
        </p:nvSpPr>
        <p:spPr>
          <a:xfrm>
            <a:off x="457200" y="1600201"/>
            <a:ext cx="8229600" cy="3052935"/>
          </a:xfrm>
        </p:spPr>
        <p:txBody>
          <a:bodyPr>
            <a:normAutofit lnSpcReduction="10000"/>
          </a:bodyPr>
          <a:lstStyle/>
          <a:p>
            <a:r>
              <a:rPr kumimoji="1" lang="ja-JP" altLang="en-US" dirty="0" smtClean="0"/>
              <a:t>腰椎・大腿骨頸部の骨密度は</a:t>
            </a:r>
            <a:r>
              <a:rPr lang="ja-JP" altLang="en-US" dirty="0" smtClean="0"/>
              <a:t>有意に増加し継続的に増加傾向にある。</a:t>
            </a:r>
            <a:endParaRPr lang="en-US" altLang="ja-JP" dirty="0" smtClean="0"/>
          </a:p>
          <a:p>
            <a:r>
              <a:rPr kumimoji="1" lang="ja-JP" altLang="en-US" dirty="0" smtClean="0"/>
              <a:t>大腿骨転子部の骨密度は一時的に有意に上昇するが減少可能性を示唆する。</a:t>
            </a:r>
            <a:endParaRPr kumimoji="1" lang="en-US" altLang="ja-JP" dirty="0" smtClean="0"/>
          </a:p>
          <a:p>
            <a:r>
              <a:rPr kumimoji="1" lang="ja-JP" altLang="en-US" dirty="0" smtClean="0"/>
              <a:t>投与前の</a:t>
            </a:r>
            <a:r>
              <a:rPr kumimoji="1" lang="en-US" altLang="ja-JP" dirty="0" smtClean="0"/>
              <a:t>PINP/TRACP-5b</a:t>
            </a:r>
            <a:r>
              <a:rPr kumimoji="1" lang="ja-JP" altLang="en-US" dirty="0" smtClean="0"/>
              <a:t>は投与開始</a:t>
            </a:r>
            <a:r>
              <a:rPr kumimoji="1" lang="en-US" altLang="ja-JP" dirty="0" smtClean="0"/>
              <a:t>2</a:t>
            </a:r>
            <a:r>
              <a:rPr kumimoji="1" lang="ja-JP" altLang="en-US" dirty="0" smtClean="0"/>
              <a:t>年後の骨密度を予測する因子とはならない。</a:t>
            </a:r>
            <a:endParaRPr kumimoji="1" lang="ja-JP" altLang="en-US" dirty="0"/>
          </a:p>
        </p:txBody>
      </p:sp>
      <p:sp>
        <p:nvSpPr>
          <p:cNvPr id="4" name="テキスト ボックス 3"/>
          <p:cNvSpPr txBox="1"/>
          <p:nvPr/>
        </p:nvSpPr>
        <p:spPr>
          <a:xfrm>
            <a:off x="1047209" y="4785488"/>
            <a:ext cx="7049583" cy="2062103"/>
          </a:xfrm>
          <a:prstGeom prst="rect">
            <a:avLst/>
          </a:prstGeom>
          <a:noFill/>
        </p:spPr>
        <p:txBody>
          <a:bodyPr wrap="square" rtlCol="0">
            <a:spAutoFit/>
          </a:bodyPr>
          <a:lstStyle/>
          <a:p>
            <a:pPr algn="ctr"/>
            <a:r>
              <a:rPr kumimoji="1" lang="en-US" altLang="ja-JP" sz="3200" b="1" dirty="0" smtClean="0">
                <a:solidFill>
                  <a:schemeClr val="accent2">
                    <a:lumMod val="75000"/>
                  </a:schemeClr>
                </a:solidFill>
                <a:effectLst>
                  <a:outerShdw blurRad="38100" dist="38100" dir="2700000" algn="tl">
                    <a:srgbClr val="000000">
                      <a:alpha val="43137"/>
                    </a:srgbClr>
                  </a:outerShdw>
                </a:effectLst>
                <a:latin typeface="+mn-ea"/>
              </a:rPr>
              <a:t>RA</a:t>
            </a:r>
            <a:r>
              <a:rPr kumimoji="1" lang="ja-JP" altLang="en-US" sz="3200" b="1" dirty="0" smtClean="0">
                <a:solidFill>
                  <a:schemeClr val="accent2">
                    <a:lumMod val="75000"/>
                  </a:schemeClr>
                </a:solidFill>
                <a:effectLst>
                  <a:outerShdw blurRad="38100" dist="38100" dir="2700000" algn="tl">
                    <a:srgbClr val="000000">
                      <a:alpha val="43137"/>
                    </a:srgbClr>
                  </a:outerShdw>
                </a:effectLst>
                <a:latin typeface="+mn-ea"/>
              </a:rPr>
              <a:t>患者に限定する場合</a:t>
            </a:r>
            <a:endParaRPr kumimoji="1" lang="en-US" altLang="ja-JP" sz="3200" b="1" dirty="0" smtClean="0">
              <a:solidFill>
                <a:schemeClr val="accent2">
                  <a:lumMod val="75000"/>
                </a:schemeClr>
              </a:solidFill>
              <a:effectLst>
                <a:outerShdw blurRad="38100" dist="38100" dir="2700000" algn="tl">
                  <a:srgbClr val="000000">
                    <a:alpha val="43137"/>
                  </a:srgbClr>
                </a:outerShdw>
              </a:effectLst>
              <a:latin typeface="+mn-ea"/>
            </a:endParaRPr>
          </a:p>
          <a:p>
            <a:pPr algn="ctr"/>
            <a:r>
              <a:rPr kumimoji="1" lang="en-US" altLang="ja-JP" sz="3200" b="1" dirty="0" err="1" smtClean="0">
                <a:solidFill>
                  <a:schemeClr val="accent2">
                    <a:lumMod val="75000"/>
                  </a:schemeClr>
                </a:solidFill>
                <a:effectLst>
                  <a:outerShdw blurRad="38100" dist="38100" dir="2700000" algn="tl">
                    <a:srgbClr val="000000">
                      <a:alpha val="43137"/>
                    </a:srgbClr>
                  </a:outerShdw>
                </a:effectLst>
                <a:latin typeface="+mn-ea"/>
              </a:rPr>
              <a:t>Denosumab</a:t>
            </a:r>
            <a:r>
              <a:rPr kumimoji="1" lang="en-US" altLang="ja-JP" sz="3200" b="1" dirty="0" smtClean="0">
                <a:solidFill>
                  <a:schemeClr val="accent2">
                    <a:lumMod val="75000"/>
                  </a:schemeClr>
                </a:solidFill>
                <a:effectLst>
                  <a:outerShdw blurRad="38100" dist="38100" dir="2700000" algn="tl">
                    <a:srgbClr val="000000">
                      <a:alpha val="43137"/>
                    </a:srgbClr>
                  </a:outerShdw>
                </a:effectLst>
                <a:latin typeface="+mn-ea"/>
              </a:rPr>
              <a:t> </a:t>
            </a:r>
            <a:r>
              <a:rPr lang="ja-JP" altLang="en-US" sz="3200" b="1" dirty="0" smtClean="0">
                <a:solidFill>
                  <a:schemeClr val="accent2">
                    <a:lumMod val="75000"/>
                  </a:schemeClr>
                </a:solidFill>
                <a:effectLst>
                  <a:outerShdw blurRad="38100" dist="38100" dir="2700000" algn="tl">
                    <a:srgbClr val="000000">
                      <a:alpha val="43137"/>
                    </a:srgbClr>
                  </a:outerShdw>
                </a:effectLst>
                <a:latin typeface="+mn-ea"/>
              </a:rPr>
              <a:t>の効果と</a:t>
            </a:r>
            <a:r>
              <a:rPr kumimoji="1" lang="ja-JP" altLang="en-US" sz="3200" b="1" dirty="0" smtClean="0">
                <a:solidFill>
                  <a:schemeClr val="accent2">
                    <a:lumMod val="75000"/>
                  </a:schemeClr>
                </a:solidFill>
                <a:effectLst>
                  <a:outerShdw blurRad="38100" dist="38100" dir="2700000" algn="tl">
                    <a:srgbClr val="000000">
                      <a:alpha val="43137"/>
                    </a:srgbClr>
                  </a:outerShdw>
                </a:effectLst>
                <a:latin typeface="+mn-ea"/>
              </a:rPr>
              <a:t>は</a:t>
            </a:r>
            <a:endParaRPr kumimoji="1" lang="en-US" altLang="ja-JP" sz="3200" b="1" dirty="0" smtClean="0">
              <a:solidFill>
                <a:schemeClr val="accent2">
                  <a:lumMod val="75000"/>
                </a:schemeClr>
              </a:solidFill>
              <a:effectLst>
                <a:outerShdw blurRad="38100" dist="38100" dir="2700000" algn="tl">
                  <a:srgbClr val="000000">
                    <a:alpha val="43137"/>
                  </a:srgbClr>
                </a:outerShdw>
              </a:effectLst>
              <a:latin typeface="+mn-ea"/>
            </a:endParaRPr>
          </a:p>
          <a:p>
            <a:pPr algn="ctr"/>
            <a:r>
              <a:rPr kumimoji="1" lang="ja-JP" altLang="en-US" sz="3200" b="1" dirty="0" smtClean="0">
                <a:solidFill>
                  <a:schemeClr val="accent2">
                    <a:lumMod val="75000"/>
                  </a:schemeClr>
                </a:solidFill>
                <a:effectLst>
                  <a:outerShdw blurRad="38100" dist="38100" dir="2700000" algn="tl">
                    <a:srgbClr val="000000">
                      <a:alpha val="43137"/>
                    </a:srgbClr>
                  </a:outerShdw>
                </a:effectLst>
                <a:latin typeface="+mn-ea"/>
              </a:rPr>
              <a:t>皮質骨よりも海綿骨の増加である事を</a:t>
            </a:r>
            <a:endParaRPr kumimoji="1" lang="en-US" altLang="ja-JP" sz="3200" b="1" dirty="0" smtClean="0">
              <a:solidFill>
                <a:schemeClr val="accent2">
                  <a:lumMod val="75000"/>
                </a:schemeClr>
              </a:solidFill>
              <a:effectLst>
                <a:outerShdw blurRad="38100" dist="38100" dir="2700000" algn="tl">
                  <a:srgbClr val="000000">
                    <a:alpha val="43137"/>
                  </a:srgbClr>
                </a:outerShdw>
              </a:effectLst>
              <a:latin typeface="+mn-ea"/>
            </a:endParaRPr>
          </a:p>
          <a:p>
            <a:pPr algn="ctr"/>
            <a:r>
              <a:rPr kumimoji="1" lang="ja-JP" altLang="en-US" sz="3200" b="1" dirty="0" smtClean="0">
                <a:solidFill>
                  <a:schemeClr val="accent2">
                    <a:lumMod val="75000"/>
                  </a:schemeClr>
                </a:solidFill>
                <a:effectLst>
                  <a:outerShdw blurRad="38100" dist="38100" dir="2700000" algn="tl">
                    <a:srgbClr val="000000">
                      <a:alpha val="43137"/>
                    </a:srgbClr>
                  </a:outerShdw>
                </a:effectLst>
                <a:latin typeface="+mn-ea"/>
              </a:rPr>
              <a:t>示唆する。</a:t>
            </a:r>
            <a:endParaRPr kumimoji="1" lang="ja-JP" altLang="en-US" sz="3200" b="1" dirty="0">
              <a:solidFill>
                <a:schemeClr val="accent2">
                  <a:lumMod val="75000"/>
                </a:schemeClr>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33016276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Denosumab</a:t>
            </a:r>
            <a:r>
              <a:rPr lang="ja-JP" altLang="en-US" dirty="0" smtClean="0"/>
              <a:t>の特徴</a:t>
            </a:r>
            <a:endParaRPr kumimoji="1" lang="ja-JP" altLang="en-US" dirty="0"/>
          </a:p>
        </p:txBody>
      </p:sp>
      <p:sp>
        <p:nvSpPr>
          <p:cNvPr id="3" name="コンテンツ プレースホルダー 2"/>
          <p:cNvSpPr>
            <a:spLocks noGrp="1"/>
          </p:cNvSpPr>
          <p:nvPr>
            <p:ph idx="1"/>
          </p:nvPr>
        </p:nvSpPr>
        <p:spPr>
          <a:xfrm>
            <a:off x="1171339" y="2194808"/>
            <a:ext cx="6801323" cy="4114512"/>
          </a:xfrm>
        </p:spPr>
        <p:txBody>
          <a:bodyPr>
            <a:normAutofit/>
          </a:bodyPr>
          <a:lstStyle/>
          <a:p>
            <a:r>
              <a:rPr kumimoji="1" lang="en-US" altLang="ja-JP" dirty="0" smtClean="0"/>
              <a:t>RANKL</a:t>
            </a:r>
            <a:r>
              <a:rPr kumimoji="1" lang="ja-JP" altLang="en-US" dirty="0" smtClean="0"/>
              <a:t>に対する人型抗体製剤</a:t>
            </a:r>
            <a:endParaRPr kumimoji="1" lang="en-US" altLang="ja-JP" dirty="0" smtClean="0"/>
          </a:p>
          <a:p>
            <a:r>
              <a:rPr lang="ja-JP" altLang="en-US" dirty="0"/>
              <a:t>骨</a:t>
            </a:r>
            <a:r>
              <a:rPr lang="ja-JP" altLang="en-US" dirty="0" smtClean="0"/>
              <a:t>吸収抑制に働く</a:t>
            </a:r>
            <a:endParaRPr lang="en-US" altLang="ja-JP" dirty="0" smtClean="0"/>
          </a:p>
          <a:p>
            <a:r>
              <a:rPr kumimoji="1" lang="ja-JP" altLang="en-US" dirty="0" smtClean="0"/>
              <a:t>半減期：約</a:t>
            </a:r>
            <a:r>
              <a:rPr kumimoji="1" lang="en-US" altLang="ja-JP" dirty="0" smtClean="0"/>
              <a:t>4</a:t>
            </a:r>
            <a:r>
              <a:rPr kumimoji="1" lang="ja-JP" altLang="en-US" dirty="0" smtClean="0"/>
              <a:t>週間</a:t>
            </a:r>
            <a:endParaRPr kumimoji="1" lang="en-US" altLang="ja-JP" dirty="0" smtClean="0"/>
          </a:p>
          <a:p>
            <a:r>
              <a:rPr lang="ja-JP" altLang="en-US" dirty="0" smtClean="0"/>
              <a:t>投与期間：</a:t>
            </a:r>
            <a:r>
              <a:rPr lang="en-US" altLang="ja-JP" dirty="0" smtClean="0"/>
              <a:t>6</a:t>
            </a:r>
            <a:r>
              <a:rPr lang="ja-JP" altLang="en-US" dirty="0" smtClean="0"/>
              <a:t>ヶ月に一回投与</a:t>
            </a:r>
            <a:endParaRPr lang="en-US" altLang="ja-JP" dirty="0" smtClean="0"/>
          </a:p>
          <a:p>
            <a:r>
              <a:rPr lang="ja-JP" altLang="en-US" dirty="0" smtClean="0"/>
              <a:t>血中</a:t>
            </a:r>
            <a:r>
              <a:rPr lang="en-US" altLang="ja-JP" dirty="0" smtClean="0"/>
              <a:t>Ca</a:t>
            </a:r>
            <a:r>
              <a:rPr lang="ja-JP" altLang="en-US" dirty="0" smtClean="0"/>
              <a:t>濃度には注意する</a:t>
            </a:r>
            <a:r>
              <a:rPr lang="ja-JP" altLang="en-US" dirty="0" err="1" smtClean="0"/>
              <a:t>必要があ</a:t>
            </a:r>
            <a:endParaRPr lang="en-US" altLang="ja-JP" dirty="0" smtClean="0"/>
          </a:p>
          <a:p>
            <a:pPr marL="0" indent="0">
              <a:buNone/>
            </a:pPr>
            <a:r>
              <a:rPr lang="ja-JP" altLang="en-US" dirty="0"/>
              <a:t>　</a:t>
            </a:r>
            <a:r>
              <a:rPr lang="ja-JP" altLang="en-US" dirty="0" smtClean="0"/>
              <a:t>るらしい？</a:t>
            </a:r>
            <a:endParaRPr lang="en-US" altLang="ja-JP" dirty="0" smtClean="0"/>
          </a:p>
          <a:p>
            <a:pPr marL="0" indent="0">
              <a:buNone/>
            </a:pPr>
            <a:r>
              <a:rPr kumimoji="1" lang="ja-JP" altLang="en-US" dirty="0"/>
              <a:t>　</a:t>
            </a:r>
          </a:p>
        </p:txBody>
      </p:sp>
    </p:spTree>
    <p:extLst>
      <p:ext uri="{BB962C8B-B14F-4D97-AF65-F5344CB8AC3E}">
        <p14:creationId xmlns:p14="http://schemas.microsoft.com/office/powerpoint/2010/main" val="3798501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857500"/>
            <a:ext cx="8229600" cy="1143000"/>
          </a:xfrm>
        </p:spPr>
        <p:txBody>
          <a:bodyPr/>
          <a:lstStyle/>
          <a:p>
            <a:r>
              <a:rPr lang="ja-JP" altLang="en-US" dirty="0"/>
              <a:t>特異的</a:t>
            </a:r>
            <a:r>
              <a:rPr lang="ja-JP" altLang="en-US" dirty="0" smtClean="0"/>
              <a:t>な症例</a:t>
            </a:r>
            <a:endParaRPr kumimoji="1" lang="ja-JP" altLang="en-US" dirty="0"/>
          </a:p>
        </p:txBody>
      </p:sp>
    </p:spTree>
    <p:extLst>
      <p:ext uri="{BB962C8B-B14F-4D97-AF65-F5344CB8AC3E}">
        <p14:creationId xmlns:p14="http://schemas.microsoft.com/office/powerpoint/2010/main" val="39818485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685800" y="2299159"/>
            <a:ext cx="7772400" cy="2259682"/>
          </a:xfrm>
        </p:spPr>
        <p:txBody>
          <a:bodyPr>
            <a:noAutofit/>
          </a:bodyPr>
          <a:lstStyle/>
          <a:p>
            <a:r>
              <a:rPr kumimoji="1" lang="en-US" altLang="ja-JP" sz="4800" dirty="0" smtClean="0">
                <a:solidFill>
                  <a:srgbClr val="FFC000"/>
                </a:solidFill>
                <a:effectLst>
                  <a:outerShdw blurRad="38100" dist="38100" dir="2700000" algn="tl">
                    <a:srgbClr val="000000">
                      <a:alpha val="43137"/>
                    </a:srgbClr>
                  </a:outerShdw>
                </a:effectLst>
              </a:rPr>
              <a:t>B</a:t>
            </a:r>
            <a:r>
              <a:rPr kumimoji="1" lang="ja-JP" altLang="en-US" sz="4800" dirty="0" smtClean="0">
                <a:solidFill>
                  <a:srgbClr val="FFC000"/>
                </a:solidFill>
                <a:effectLst>
                  <a:outerShdw blurRad="38100" dist="38100" dir="2700000" algn="tl">
                    <a:srgbClr val="000000">
                      <a:alpha val="43137"/>
                    </a:srgbClr>
                  </a:outerShdw>
                </a:effectLst>
              </a:rPr>
              <a:t>型肝炎治療中に生じた</a:t>
            </a:r>
            <a:r>
              <a:rPr kumimoji="1" lang="en-US" altLang="ja-JP" sz="4800" dirty="0" smtClean="0">
                <a:solidFill>
                  <a:srgbClr val="FFC000"/>
                </a:solidFill>
                <a:effectLst>
                  <a:outerShdw blurRad="38100" dist="38100" dir="2700000" algn="tl">
                    <a:srgbClr val="000000">
                      <a:alpha val="43137"/>
                    </a:srgbClr>
                  </a:outerShdw>
                </a:effectLst>
              </a:rPr>
              <a:t/>
            </a:r>
            <a:br>
              <a:rPr kumimoji="1" lang="en-US" altLang="ja-JP" sz="4800" dirty="0" smtClean="0">
                <a:solidFill>
                  <a:srgbClr val="FFC000"/>
                </a:solidFill>
                <a:effectLst>
                  <a:outerShdw blurRad="38100" dist="38100" dir="2700000" algn="tl">
                    <a:srgbClr val="000000">
                      <a:alpha val="43137"/>
                    </a:srgbClr>
                  </a:outerShdw>
                </a:effectLst>
              </a:rPr>
            </a:br>
            <a:r>
              <a:rPr lang="ja-JP" altLang="en-US" sz="4800" dirty="0">
                <a:solidFill>
                  <a:srgbClr val="FFC000"/>
                </a:solidFill>
                <a:effectLst>
                  <a:outerShdw blurRad="38100" dist="38100" dir="2700000" algn="tl">
                    <a:srgbClr val="000000">
                      <a:alpha val="43137"/>
                    </a:srgbClr>
                  </a:outerShdw>
                </a:effectLst>
              </a:rPr>
              <a:t>骨軟化症</a:t>
            </a:r>
            <a:r>
              <a:rPr lang="ja-JP" altLang="en-US" sz="4800" dirty="0" smtClean="0">
                <a:solidFill>
                  <a:srgbClr val="FFC000"/>
                </a:solidFill>
                <a:effectLst>
                  <a:outerShdw blurRad="38100" dist="38100" dir="2700000" algn="tl">
                    <a:srgbClr val="000000">
                      <a:alpha val="43137"/>
                    </a:srgbClr>
                  </a:outerShdw>
                </a:effectLst>
              </a:rPr>
              <a:t>の</a:t>
            </a:r>
            <a:r>
              <a:rPr lang="en-US" altLang="ja-JP" sz="4800" dirty="0" smtClean="0">
                <a:solidFill>
                  <a:srgbClr val="FFC000"/>
                </a:solidFill>
                <a:effectLst>
                  <a:outerShdw blurRad="38100" dist="38100" dir="2700000" algn="tl">
                    <a:srgbClr val="000000">
                      <a:alpha val="43137"/>
                    </a:srgbClr>
                  </a:outerShdw>
                </a:effectLst>
              </a:rPr>
              <a:t>1</a:t>
            </a:r>
            <a:r>
              <a:rPr lang="ja-JP" altLang="en-US" sz="4800" dirty="0" smtClean="0">
                <a:solidFill>
                  <a:srgbClr val="FFC000"/>
                </a:solidFill>
                <a:effectLst>
                  <a:outerShdw blurRad="38100" dist="38100" dir="2700000" algn="tl">
                    <a:srgbClr val="000000">
                      <a:alpha val="43137"/>
                    </a:srgbClr>
                  </a:outerShdw>
                </a:effectLst>
              </a:rPr>
              <a:t>例</a:t>
            </a:r>
            <a:endParaRPr kumimoji="1" lang="ja-JP" altLang="en-US" sz="4800"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28182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effectLst>
                  <a:outerShdw blurRad="38100" dist="38100" dir="2700000" algn="tl">
                    <a:srgbClr val="000000">
                      <a:alpha val="43137"/>
                    </a:srgbClr>
                  </a:outerShdw>
                </a:effectLst>
              </a:rPr>
              <a:t>症例</a:t>
            </a:r>
            <a:r>
              <a:rPr lang="en-US" altLang="ja-JP" dirty="0">
                <a:effectLst>
                  <a:outerShdw blurRad="38100" dist="38100" dir="2700000" algn="tl">
                    <a:srgbClr val="000000">
                      <a:alpha val="43137"/>
                    </a:srgbClr>
                  </a:outerShdw>
                </a:effectLst>
              </a:rPr>
              <a:t/>
            </a:r>
            <a:br>
              <a:rPr lang="en-US" altLang="ja-JP" dirty="0">
                <a:effectLst>
                  <a:outerShdw blurRad="38100" dist="38100" dir="2700000" algn="tl">
                    <a:srgbClr val="000000">
                      <a:alpha val="43137"/>
                    </a:srgbClr>
                  </a:outerShdw>
                </a:effectLst>
              </a:rPr>
            </a:br>
            <a:r>
              <a:rPr lang="en-US" altLang="ja-JP" dirty="0" smtClean="0">
                <a:effectLst>
                  <a:outerShdw blurRad="38100" dist="38100" dir="2700000" algn="tl">
                    <a:srgbClr val="000000">
                      <a:alpha val="43137"/>
                    </a:srgbClr>
                  </a:outerShdw>
                </a:effectLst>
              </a:rPr>
              <a:t>56</a:t>
            </a:r>
            <a:r>
              <a:rPr lang="ja-JP" altLang="en-US" dirty="0" smtClean="0">
                <a:effectLst>
                  <a:outerShdw blurRad="38100" dist="38100" dir="2700000" algn="tl">
                    <a:srgbClr val="000000">
                      <a:alpha val="43137"/>
                    </a:srgbClr>
                  </a:outerShdw>
                </a:effectLst>
              </a:rPr>
              <a:t>歳　女性</a:t>
            </a:r>
            <a:endParaRPr kumimoji="1" lang="ja-JP" altLang="en-US" dirty="0">
              <a:effectLst>
                <a:outerShdw blurRad="38100" dist="38100" dir="2700000" algn="tl">
                  <a:srgbClr val="000000">
                    <a:alpha val="43137"/>
                  </a:srgbClr>
                </a:outerShdw>
              </a:effectLst>
            </a:endParaRPr>
          </a:p>
        </p:txBody>
      </p:sp>
      <p:sp>
        <p:nvSpPr>
          <p:cNvPr id="3" name="コンテンツ プレースホルダー 2"/>
          <p:cNvSpPr>
            <a:spLocks noGrp="1"/>
          </p:cNvSpPr>
          <p:nvPr>
            <p:ph idx="1"/>
          </p:nvPr>
        </p:nvSpPr>
        <p:spPr>
          <a:xfrm>
            <a:off x="66102" y="1600200"/>
            <a:ext cx="9036496" cy="5257800"/>
          </a:xfrm>
        </p:spPr>
        <p:txBody>
          <a:bodyPr>
            <a:noAutofit/>
          </a:bodyPr>
          <a:lstStyle/>
          <a:p>
            <a:pPr marL="0" indent="0">
              <a:buNone/>
            </a:pPr>
            <a:r>
              <a:rPr kumimoji="1" lang="en-US" altLang="ja-JP" dirty="0" smtClean="0"/>
              <a:t>[</a:t>
            </a:r>
            <a:r>
              <a:rPr kumimoji="1" lang="ja-JP" altLang="en-US" dirty="0" smtClean="0"/>
              <a:t>主訴</a:t>
            </a:r>
            <a:r>
              <a:rPr kumimoji="1" lang="en-US" altLang="ja-JP" dirty="0" smtClean="0"/>
              <a:t>]</a:t>
            </a:r>
            <a:r>
              <a:rPr kumimoji="1" lang="ja-JP" altLang="en-US" dirty="0" smtClean="0"/>
              <a:t>　</a:t>
            </a:r>
            <a:r>
              <a:rPr lang="ja-JP" altLang="en-US" dirty="0" smtClean="0"/>
              <a:t>高</a:t>
            </a:r>
            <a:r>
              <a:rPr lang="en-US" altLang="ja-JP" dirty="0" smtClean="0"/>
              <a:t>ALP</a:t>
            </a:r>
            <a:r>
              <a:rPr lang="ja-JP" altLang="en-US" dirty="0" smtClean="0"/>
              <a:t>血症　</a:t>
            </a:r>
            <a:r>
              <a:rPr lang="en-US" altLang="ja-JP" dirty="0" smtClean="0"/>
              <a:t>(</a:t>
            </a:r>
            <a:r>
              <a:rPr lang="ja-JP" altLang="en-US" dirty="0" smtClean="0"/>
              <a:t>肝臓専門医からの依頼</a:t>
            </a:r>
            <a:r>
              <a:rPr lang="en-US" altLang="ja-JP" dirty="0" smtClean="0"/>
              <a:t>)</a:t>
            </a:r>
          </a:p>
          <a:p>
            <a:pPr marL="0" indent="0">
              <a:buNone/>
            </a:pPr>
            <a:r>
              <a:rPr lang="en-US" altLang="ja-JP" dirty="0" smtClean="0"/>
              <a:t>[</a:t>
            </a:r>
            <a:r>
              <a:rPr lang="ja-JP" altLang="en-US" dirty="0" smtClean="0"/>
              <a:t>家族歴</a:t>
            </a:r>
            <a:r>
              <a:rPr lang="en-US" altLang="ja-JP" dirty="0" smtClean="0"/>
              <a:t>]</a:t>
            </a:r>
            <a:r>
              <a:rPr lang="ja-JP" altLang="en-US" dirty="0" smtClean="0"/>
              <a:t>　特記すべき事項なし</a:t>
            </a:r>
            <a:endParaRPr kumimoji="1" lang="en-US" altLang="ja-JP" dirty="0" smtClean="0"/>
          </a:p>
          <a:p>
            <a:pPr marL="0" indent="0">
              <a:buNone/>
            </a:pPr>
            <a:r>
              <a:rPr lang="ja-JP" altLang="en-US" dirty="0" smtClean="0"/>
              <a:t>［現病歴］</a:t>
            </a:r>
            <a:r>
              <a:rPr kumimoji="1" lang="ja-JP" altLang="en-US" dirty="0" smtClean="0"/>
              <a:t>　</a:t>
            </a:r>
            <a:endParaRPr kumimoji="1" lang="en-US" altLang="ja-JP" dirty="0" smtClean="0"/>
          </a:p>
          <a:p>
            <a:pPr marL="0" indent="0">
              <a:buNone/>
            </a:pPr>
            <a:r>
              <a:rPr lang="ja-JP" altLang="en-US" dirty="0"/>
              <a:t>　</a:t>
            </a:r>
            <a:r>
              <a:rPr lang="en-US" altLang="ja-JP" sz="2800" dirty="0" smtClean="0"/>
              <a:t>B</a:t>
            </a:r>
            <a:r>
              <a:rPr lang="ja-JP" altLang="en-US" sz="2800" dirty="0" smtClean="0"/>
              <a:t>型肝炎の治療のため、</a:t>
            </a:r>
            <a:r>
              <a:rPr lang="en-US" altLang="ja-JP" sz="2800" dirty="0" smtClean="0"/>
              <a:t>Lamivudine(LMV)</a:t>
            </a:r>
            <a:r>
              <a:rPr lang="ja-JP" altLang="en-US" sz="2800" dirty="0" smtClean="0"/>
              <a:t>投与により治療していたが、</a:t>
            </a:r>
            <a:r>
              <a:rPr lang="en-US" altLang="ja-JP" sz="2800" dirty="0" smtClean="0"/>
              <a:t>LMV</a:t>
            </a:r>
            <a:r>
              <a:rPr lang="ja-JP" altLang="en-US" sz="2800" dirty="0" smtClean="0"/>
              <a:t>の耐性出現のため、</a:t>
            </a:r>
            <a:r>
              <a:rPr lang="en-US" altLang="ja-JP" sz="2800" dirty="0" err="1" smtClean="0"/>
              <a:t>Entecavir</a:t>
            </a:r>
            <a:r>
              <a:rPr lang="ja-JP" altLang="en-US" sz="2800" dirty="0" smtClean="0"/>
              <a:t>に変更するも効果が乏しいため、</a:t>
            </a:r>
            <a:r>
              <a:rPr lang="en-US" altLang="ja-JP" sz="2800" dirty="0" smtClean="0"/>
              <a:t>2010</a:t>
            </a:r>
            <a:r>
              <a:rPr lang="ja-JP" altLang="en-US" sz="2800" dirty="0" smtClean="0"/>
              <a:t>年より</a:t>
            </a:r>
            <a:r>
              <a:rPr lang="en-US" altLang="ja-JP" sz="2800" dirty="0" smtClean="0"/>
              <a:t>Adefovir dipivoxil</a:t>
            </a:r>
            <a:r>
              <a:rPr lang="ja-JP" altLang="en-US" sz="2800" dirty="0" smtClean="0"/>
              <a:t>（</a:t>
            </a:r>
            <a:r>
              <a:rPr lang="en-US" altLang="ja-JP" sz="2800" dirty="0" smtClean="0"/>
              <a:t>ADV</a:t>
            </a:r>
            <a:r>
              <a:rPr lang="ja-JP" altLang="en-US" sz="2800" dirty="0" smtClean="0"/>
              <a:t>）の投与開始</a:t>
            </a:r>
            <a:r>
              <a:rPr lang="en-US" altLang="ja-JP" sz="2800" dirty="0" smtClean="0"/>
              <a:t>.</a:t>
            </a:r>
            <a:r>
              <a:rPr lang="ja-JP" altLang="en-US" sz="2800" dirty="0" smtClean="0"/>
              <a:t>　</a:t>
            </a:r>
            <a:r>
              <a:rPr lang="en-US" altLang="ja-JP" sz="2800" dirty="0" smtClean="0"/>
              <a:t>2011</a:t>
            </a:r>
            <a:r>
              <a:rPr lang="ja-JP" altLang="en-US" sz="2800" dirty="0" smtClean="0"/>
              <a:t>年より</a:t>
            </a:r>
            <a:r>
              <a:rPr lang="en-US" altLang="ja-JP" sz="2800" dirty="0" smtClean="0"/>
              <a:t>ALP</a:t>
            </a:r>
            <a:r>
              <a:rPr lang="ja-JP" altLang="en-US" sz="2800" dirty="0"/>
              <a:t>上</a:t>
            </a:r>
            <a:r>
              <a:rPr lang="ja-JP" altLang="en-US" sz="2800" dirty="0" smtClean="0"/>
              <a:t>昇を認めた</a:t>
            </a:r>
            <a:r>
              <a:rPr lang="en-US" altLang="ja-JP" sz="2800" dirty="0" smtClean="0"/>
              <a:t>.</a:t>
            </a:r>
          </a:p>
          <a:p>
            <a:pPr marL="0" indent="0">
              <a:buNone/>
            </a:pPr>
            <a:r>
              <a:rPr lang="ja-JP" altLang="en-US" sz="2800" dirty="0"/>
              <a:t>　</a:t>
            </a:r>
            <a:r>
              <a:rPr lang="en-US" altLang="ja-JP" sz="2800" dirty="0" smtClean="0"/>
              <a:t>ADV</a:t>
            </a:r>
            <a:r>
              <a:rPr lang="ja-JP" altLang="en-US" sz="2800" dirty="0" smtClean="0"/>
              <a:t>による骨軟化症の可能性も考慮しつつ、消化器</a:t>
            </a:r>
            <a:r>
              <a:rPr lang="ja-JP" altLang="en-US" sz="2800" dirty="0"/>
              <a:t>内</a:t>
            </a:r>
            <a:r>
              <a:rPr lang="ja-JP" altLang="en-US" sz="2800" dirty="0" smtClean="0"/>
              <a:t>科にて経過観察していた</a:t>
            </a:r>
            <a:r>
              <a:rPr lang="en-US" altLang="ja-JP" sz="2800" dirty="0" smtClean="0"/>
              <a:t>.</a:t>
            </a:r>
            <a:r>
              <a:rPr lang="ja-JP" altLang="en-US" sz="2800" dirty="0" smtClean="0"/>
              <a:t>　しかし、</a:t>
            </a:r>
            <a:r>
              <a:rPr lang="en-US" altLang="ja-JP" sz="2800" dirty="0" smtClean="0"/>
              <a:t>ALP</a:t>
            </a:r>
            <a:r>
              <a:rPr lang="ja-JP" altLang="en-US" sz="2800" dirty="0" smtClean="0"/>
              <a:t>の上昇傾向を認めたため、</a:t>
            </a:r>
            <a:r>
              <a:rPr lang="en-US" altLang="ja-JP" sz="2800" dirty="0" smtClean="0"/>
              <a:t>2013</a:t>
            </a:r>
            <a:r>
              <a:rPr lang="ja-JP" altLang="en-US" sz="2800" dirty="0" smtClean="0"/>
              <a:t>年に当院整形外科へ紹介受診となる</a:t>
            </a:r>
            <a:r>
              <a:rPr lang="en-US" altLang="ja-JP" sz="2800" dirty="0" smtClean="0"/>
              <a:t>.</a:t>
            </a:r>
            <a:endParaRPr kumimoji="1" lang="ja-JP" altLang="en-US" sz="2800" dirty="0"/>
          </a:p>
        </p:txBody>
      </p:sp>
    </p:spTree>
    <p:extLst>
      <p:ext uri="{BB962C8B-B14F-4D97-AF65-F5344CB8AC3E}">
        <p14:creationId xmlns:p14="http://schemas.microsoft.com/office/powerpoint/2010/main" val="11596976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1247"/>
            <a:ext cx="8229600" cy="1143000"/>
          </a:xfrm>
        </p:spPr>
        <p:txBody>
          <a:bodyPr/>
          <a:lstStyle/>
          <a:p>
            <a:r>
              <a:rPr kumimoji="1" lang="ja-JP" altLang="en-US" dirty="0" smtClean="0"/>
              <a:t>初診時　検査所見</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946427030"/>
              </p:ext>
            </p:extLst>
          </p:nvPr>
        </p:nvGraphicFramePr>
        <p:xfrm>
          <a:off x="4" y="878054"/>
          <a:ext cx="9036491" cy="5960514"/>
        </p:xfrm>
        <a:graphic>
          <a:graphicData uri="http://schemas.openxmlformats.org/drawingml/2006/table">
            <a:tbl>
              <a:tblPr firstRow="1" bandRow="1">
                <a:tableStyleId>{5C22544A-7EE6-4342-B048-85BDC9FD1C3A}</a:tableStyleId>
              </a:tblPr>
              <a:tblGrid>
                <a:gridCol w="683564"/>
                <a:gridCol w="792088"/>
                <a:gridCol w="720080"/>
                <a:gridCol w="792088"/>
                <a:gridCol w="1152128"/>
                <a:gridCol w="792088"/>
                <a:gridCol w="1368152"/>
                <a:gridCol w="720080"/>
                <a:gridCol w="1080120"/>
                <a:gridCol w="936103"/>
              </a:tblGrid>
              <a:tr h="370840">
                <a:tc>
                  <a:txBody>
                    <a:bodyPr/>
                    <a:lstStyle/>
                    <a:p>
                      <a:pPr algn="ctr"/>
                      <a:endParaRPr kumimoji="1" lang="ja-JP" altLang="en-US" sz="1400" b="1" dirty="0">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kumimoji="1" lang="ja-JP" altLang="en-US" sz="1400" b="1" dirty="0">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kumimoji="1" lang="ja-JP" altLang="en-US" sz="1400" b="1">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kumimoji="1" lang="ja-JP" altLang="en-US" sz="1400" b="1">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kumimoji="1" lang="ja-JP" altLang="en-US" sz="1400" b="1" dirty="0">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kumimoji="1" lang="ja-JP" altLang="en-US" sz="1400" b="1" dirty="0">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kumimoji="1" lang="ja-JP" altLang="en-US" sz="1400" b="1" dirty="0">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kumimoji="1" lang="ja-JP" altLang="en-US" sz="1400" b="1" dirty="0">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kumimoji="1" lang="ja-JP" altLang="en-US" sz="1400" b="1" dirty="0">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kumimoji="1" lang="ja-JP" altLang="en-US" sz="1400" b="1">
                        <a:solidFill>
                          <a:schemeClr val="tx1"/>
                        </a:solidFill>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dirty="0">
                          <a:solidFill>
                            <a:schemeClr val="tx1"/>
                          </a:solidFill>
                          <a:effectLst/>
                          <a:latin typeface="+mj-ea"/>
                          <a:ea typeface="+mj-ea"/>
                        </a:rPr>
                        <a:t>WBC</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4200</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BUN</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9.9</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en-US" altLang="ja-JP" sz="1400" b="1" i="0" u="none" strike="noStrike" dirty="0" smtClean="0">
                          <a:solidFill>
                            <a:srgbClr val="FF0000"/>
                          </a:solidFill>
                          <a:effectLst/>
                          <a:latin typeface="+mj-ea"/>
                          <a:ea typeface="+mj-ea"/>
                        </a:rPr>
                        <a:t>γ</a:t>
                      </a:r>
                      <a:r>
                        <a:rPr lang="en-US" sz="1400" b="1" i="0" u="none" strike="noStrike" dirty="0" smtClean="0">
                          <a:solidFill>
                            <a:srgbClr val="FF0000"/>
                          </a:solidFill>
                          <a:effectLst/>
                          <a:latin typeface="+mj-ea"/>
                          <a:ea typeface="+mj-ea"/>
                        </a:rPr>
                        <a:t>-GT</a:t>
                      </a:r>
                      <a:endParaRPr lang="en-US" sz="1400" b="1" i="0" u="none" strike="noStrike" dirty="0">
                        <a:solidFill>
                          <a:srgbClr val="FF0000"/>
                        </a:solidFill>
                        <a:effectLst/>
                        <a:latin typeface="+mj-ea"/>
                        <a:ea typeface="+mj-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smtClean="0">
                          <a:solidFill>
                            <a:srgbClr val="FF0000"/>
                          </a:solidFill>
                          <a:effectLst/>
                          <a:latin typeface="+mj-ea"/>
                          <a:ea typeface="+mj-ea"/>
                        </a:rPr>
                        <a:t>51</a:t>
                      </a:r>
                      <a:endParaRPr lang="ja-JP" altLang="en-US" sz="1400" b="1" i="0" u="none" strike="noStrike" dirty="0">
                        <a:solidFill>
                          <a:srgbClr val="FF0000"/>
                        </a:solidFill>
                        <a:effectLst/>
                        <a:latin typeface="+mj-ea"/>
                        <a:ea typeface="+mj-ea"/>
                      </a:endParaRP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INTACT-PTH</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24</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B2MG</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18291</a:t>
                      </a:r>
                    </a:p>
                  </a:txBody>
                  <a:tcPr marL="9525" marR="9525" marT="9525"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RBC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460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Cre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0.79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C000"/>
                          </a:solidFill>
                          <a:effectLst/>
                          <a:latin typeface="+mj-ea"/>
                          <a:ea typeface="+mj-ea"/>
                        </a:rPr>
                        <a:t>ALP2%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C000"/>
                          </a:solidFill>
                          <a:effectLst/>
                          <a:latin typeface="+mj-ea"/>
                          <a:ea typeface="+mj-ea"/>
                        </a:rPr>
                        <a:t>19.8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PTHrP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&lt;1.0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a:t>
                      </a:r>
                      <a:r>
                        <a:rPr lang="en-US" sz="1400" b="1" i="0" u="none" strike="noStrike" dirty="0">
                          <a:solidFill>
                            <a:schemeClr val="tx1"/>
                          </a:solidFill>
                          <a:effectLst/>
                          <a:latin typeface="+mj-ea"/>
                          <a:ea typeface="+mj-ea"/>
                        </a:rPr>
                        <a:t>Alb</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Hb</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13.3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eGFR</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ALP2%</a:t>
                      </a:r>
                      <a:r>
                        <a:rPr lang="ja-JP" altLang="en-US" sz="1400" b="1" i="0" u="none" strike="noStrike" dirty="0">
                          <a:solidFill>
                            <a:srgbClr val="FF0000"/>
                          </a:solidFill>
                          <a:effectLst/>
                          <a:latin typeface="+mj-ea"/>
                          <a:ea typeface="+mj-ea"/>
                        </a:rPr>
                        <a:t>活性</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200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P1NP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120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rgbClr val="FF0000"/>
                          </a:solidFill>
                          <a:effectLst/>
                          <a:latin typeface="+mj-ea"/>
                          <a:ea typeface="+mj-ea"/>
                        </a:rPr>
                        <a:t>補正尿</a:t>
                      </a:r>
                      <a:r>
                        <a:rPr lang="en-US" sz="1400" b="1" i="0" u="none" strike="noStrike" dirty="0">
                          <a:solidFill>
                            <a:srgbClr val="FF0000"/>
                          </a:solidFill>
                          <a:effectLst/>
                          <a:latin typeface="+mj-ea"/>
                          <a:ea typeface="+mj-ea"/>
                        </a:rPr>
                        <a:t>Alb</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Ht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41.3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ALP3%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72.3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TRACP-5b</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749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a:t>
                      </a:r>
                      <a:r>
                        <a:rPr lang="en-US" sz="1400" b="1" i="0" u="none" strike="noStrike" dirty="0">
                          <a:solidFill>
                            <a:schemeClr val="tx1"/>
                          </a:solidFill>
                          <a:effectLst/>
                          <a:latin typeface="+mj-ea"/>
                          <a:ea typeface="+mj-ea"/>
                        </a:rPr>
                        <a:t>UN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263.8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RDW</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K</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ALP3%</a:t>
                      </a:r>
                      <a:r>
                        <a:rPr lang="ja-JP" altLang="en-US" sz="1400" b="1" i="0" u="none" strike="noStrike" dirty="0">
                          <a:solidFill>
                            <a:srgbClr val="FF0000"/>
                          </a:solidFill>
                          <a:effectLst/>
                          <a:latin typeface="+mj-ea"/>
                          <a:ea typeface="+mj-ea"/>
                        </a:rPr>
                        <a:t>活性</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731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ucOC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4.51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a:t>
                      </a:r>
                      <a:r>
                        <a:rPr lang="en-US" sz="1400" b="1" i="0" u="none" strike="noStrike" dirty="0">
                          <a:solidFill>
                            <a:schemeClr val="tx1"/>
                          </a:solidFill>
                          <a:effectLst/>
                          <a:latin typeface="+mj-ea"/>
                          <a:ea typeface="+mj-ea"/>
                        </a:rPr>
                        <a:t>Cre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29.3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97914">
                <a:tc>
                  <a:txBody>
                    <a:bodyPr/>
                    <a:lstStyle/>
                    <a:p>
                      <a:pPr algn="ctr" fontAlgn="ctr"/>
                      <a:r>
                        <a:rPr lang="en-US" sz="1400" b="1" i="0" u="none" strike="noStrike" dirty="0">
                          <a:solidFill>
                            <a:schemeClr val="tx1"/>
                          </a:solidFill>
                          <a:effectLst/>
                          <a:latin typeface="+mj-ea"/>
                          <a:ea typeface="+mj-ea"/>
                        </a:rPr>
                        <a:t>PLT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Cl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ALP5%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抗核抗体定量</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400" b="1" dirty="0" smtClean="0">
                          <a:solidFill>
                            <a:schemeClr val="tx1"/>
                          </a:solidFill>
                          <a:latin typeface="+mj-ea"/>
                          <a:ea typeface="+mj-ea"/>
                        </a:rPr>
                        <a:t>&lt;40</a:t>
                      </a:r>
                      <a:endParaRPr kumimoji="1" lang="ja-JP" altLang="en-US" sz="14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a:t>
                      </a:r>
                      <a:r>
                        <a:rPr lang="en-US" sz="1400" b="1" i="0" u="none" strike="noStrike" dirty="0">
                          <a:solidFill>
                            <a:schemeClr val="tx1"/>
                          </a:solidFill>
                          <a:effectLst/>
                          <a:latin typeface="+mj-ea"/>
                          <a:ea typeface="+mj-ea"/>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dirty="0">
                          <a:solidFill>
                            <a:schemeClr val="tx1"/>
                          </a:solidFill>
                          <a:effectLst/>
                          <a:latin typeface="+mj-ea"/>
                          <a:ea typeface="+mj-ea"/>
                        </a:rPr>
                        <a:t>NE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57.8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Ca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ALP5%</a:t>
                      </a:r>
                      <a:r>
                        <a:rPr lang="ja-JP" altLang="en-US" sz="1400" b="1" i="0" u="none" strike="noStrike" dirty="0">
                          <a:solidFill>
                            <a:srgbClr val="FF0000"/>
                          </a:solidFill>
                          <a:effectLst/>
                          <a:latin typeface="+mj-ea"/>
                          <a:ea typeface="+mj-ea"/>
                        </a:rPr>
                        <a:t>活性</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80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altLang="ja-JP" sz="1200" b="1" i="0" u="none" strike="noStrike" dirty="0" smtClean="0">
                          <a:solidFill>
                            <a:schemeClr val="tx1"/>
                          </a:solidFill>
                          <a:effectLst/>
                          <a:latin typeface="+mj-ea"/>
                          <a:ea typeface="+mj-ea"/>
                        </a:rPr>
                        <a:t>1.25(OH)2Vit.</a:t>
                      </a:r>
                      <a:r>
                        <a:rPr lang="en-US" sz="1400" b="1" i="0" u="none" strike="noStrike" dirty="0" smtClean="0">
                          <a:solidFill>
                            <a:schemeClr val="tx1"/>
                          </a:solidFill>
                          <a:effectLst/>
                          <a:latin typeface="+mj-ea"/>
                          <a:ea typeface="+mj-ea"/>
                        </a:rPr>
                        <a:t>D</a:t>
                      </a:r>
                      <a:endParaRPr lang="en-US" sz="1400" b="1" i="0" u="none" strike="noStrike" dirty="0">
                        <a:solidFill>
                          <a:schemeClr val="tx1"/>
                        </a:solidFill>
                        <a:effectLst/>
                        <a:latin typeface="+mj-ea"/>
                        <a:ea typeface="+mj-ea"/>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50.9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a:t>
                      </a:r>
                      <a:r>
                        <a:rPr lang="en-US" sz="1400" b="1" i="0" u="none" strike="noStrike" dirty="0">
                          <a:solidFill>
                            <a:schemeClr val="tx1"/>
                          </a:solidFill>
                          <a:effectLst/>
                          <a:latin typeface="+mj-ea"/>
                          <a:ea typeface="+mj-ea"/>
                        </a:rPr>
                        <a:t>K</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Ly</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30.3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補</a:t>
                      </a:r>
                      <a:r>
                        <a:rPr lang="en-US" sz="1400" b="1" i="0" u="none" strike="noStrike" dirty="0">
                          <a:solidFill>
                            <a:schemeClr val="tx1"/>
                          </a:solidFill>
                          <a:effectLst/>
                          <a:latin typeface="+mj-ea"/>
                          <a:ea typeface="+mj-ea"/>
                        </a:rPr>
                        <a:t>Ca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LD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174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smtClean="0">
                          <a:solidFill>
                            <a:schemeClr val="tx1"/>
                          </a:solidFill>
                          <a:effectLst/>
                          <a:latin typeface="+mj-ea"/>
                          <a:ea typeface="+mj-ea"/>
                        </a:rPr>
                        <a:t>尿所見</a:t>
                      </a:r>
                      <a:endParaRPr lang="ja-JP" altLang="en-US" sz="1400" b="1" i="0" u="none" strike="noStrike" dirty="0">
                        <a:solidFill>
                          <a:schemeClr val="tx1"/>
                        </a:solidFill>
                        <a:effectLst/>
                        <a:latin typeface="+mj-ea"/>
                        <a:ea typeface="+mj-ea"/>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ja-JP" altLang="en-US" sz="1400" b="1" i="0" u="none" strike="noStrike" dirty="0">
                        <a:solidFill>
                          <a:schemeClr val="tx1"/>
                        </a:solidFill>
                        <a:effectLst/>
                        <a:latin typeface="+mj-ea"/>
                        <a:ea typeface="+mj-ea"/>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a:t>
                      </a:r>
                      <a:r>
                        <a:rPr lang="en-US" sz="1400" b="1" i="0" u="none" strike="noStrike" dirty="0">
                          <a:solidFill>
                            <a:schemeClr val="tx1"/>
                          </a:solidFill>
                          <a:effectLst/>
                          <a:latin typeface="+mj-ea"/>
                          <a:ea typeface="+mj-ea"/>
                        </a:rPr>
                        <a:t>Cl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Mono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a:solidFill>
                            <a:schemeClr val="tx1"/>
                          </a:solidFill>
                          <a:effectLst/>
                          <a:latin typeface="+mj-ea"/>
                          <a:ea typeface="+mj-ea"/>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CRP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混濁</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a:t>
                      </a:r>
                      <a:r>
                        <a:rPr lang="en-US" sz="1400" b="1" i="0" u="none" strike="noStrike" dirty="0">
                          <a:solidFill>
                            <a:schemeClr val="tx1"/>
                          </a:solidFill>
                          <a:effectLst/>
                          <a:latin typeface="+mj-ea"/>
                          <a:ea typeface="+mj-ea"/>
                        </a:rPr>
                        <a:t>Ca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Eosi</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C000"/>
                          </a:solidFill>
                          <a:effectLst/>
                          <a:latin typeface="+mj-ea"/>
                          <a:ea typeface="+mj-ea"/>
                        </a:rPr>
                        <a:t>UA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smtClean="0">
                          <a:solidFill>
                            <a:srgbClr val="FFC000"/>
                          </a:solidFill>
                          <a:effectLst/>
                          <a:latin typeface="+mj-ea"/>
                          <a:ea typeface="+mj-ea"/>
                        </a:rPr>
                        <a:t>2.0</a:t>
                      </a:r>
                      <a:endParaRPr lang="en-US" altLang="ja-JP" sz="1400" b="1" i="0" u="none" strike="noStrike" dirty="0">
                        <a:solidFill>
                          <a:srgbClr val="FFC000"/>
                        </a:solidFill>
                        <a:effectLst/>
                        <a:latin typeface="+mj-ea"/>
                        <a:ea typeface="+mj-ea"/>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IgG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1202.5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pH</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a:t>
                      </a:r>
                      <a:r>
                        <a:rPr lang="en-US" sz="1400" b="1" i="0" u="none" strike="noStrike" dirty="0">
                          <a:solidFill>
                            <a:schemeClr val="tx1"/>
                          </a:solidFill>
                          <a:effectLst/>
                          <a:latin typeface="+mj-ea"/>
                          <a:ea typeface="+mj-ea"/>
                        </a:rPr>
                        <a: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30.1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Baso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Mg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IgA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253.9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尿蛋白</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a:t>
                      </a:r>
                      <a:r>
                        <a:rPr lang="ja-JP" altLang="en-US" sz="1400" b="1" i="0" u="none" strike="noStrike" dirty="0">
                          <a:solidFill>
                            <a:schemeClr val="tx1"/>
                          </a:solidFill>
                          <a:effectLst/>
                          <a:latin typeface="+mj-ea"/>
                          <a:ea typeface="+mj-ea"/>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a:t>
                      </a:r>
                      <a:r>
                        <a:rPr lang="en-US" sz="1400" b="1" i="0" u="none" strike="noStrike" dirty="0">
                          <a:solidFill>
                            <a:schemeClr val="tx1"/>
                          </a:solidFill>
                          <a:effectLst/>
                          <a:latin typeface="+mj-ea"/>
                          <a:ea typeface="+mj-ea"/>
                        </a:rPr>
                        <a:t>Mg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TP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7.2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T-Cho</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IgM</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128.7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尿糖</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C000"/>
                          </a:solidFill>
                          <a:effectLst/>
                          <a:latin typeface="+mj-ea"/>
                          <a:ea typeface="+mj-ea"/>
                        </a:rPr>
                        <a:t>NAG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C000"/>
                          </a:solidFill>
                          <a:effectLst/>
                          <a:latin typeface="+mj-ea"/>
                          <a:ea typeface="+mj-ea"/>
                        </a:rPr>
                        <a:t>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chemeClr val="tx1"/>
                          </a:solidFill>
                          <a:effectLst/>
                          <a:latin typeface="+mj-ea"/>
                          <a:ea typeface="+mj-ea"/>
                        </a:rPr>
                        <a:t>Alb</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smtClean="0">
                          <a:solidFill>
                            <a:schemeClr val="tx1"/>
                          </a:solidFill>
                          <a:effectLst/>
                          <a:latin typeface="+mj-ea"/>
                          <a:ea typeface="+mj-ea"/>
                        </a:rPr>
                        <a:t>4.0</a:t>
                      </a:r>
                      <a:endParaRPr lang="en-US" altLang="ja-JP" sz="1400" b="1" i="0" u="none" strike="noStrike" dirty="0">
                        <a:solidFill>
                          <a:schemeClr val="tx1"/>
                        </a:solidFill>
                        <a:effectLst/>
                        <a:latin typeface="+mj-ea"/>
                        <a:ea typeface="+mj-ea"/>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AST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C3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a:solidFill>
                            <a:schemeClr val="tx1"/>
                          </a:solidFill>
                          <a:effectLst/>
                          <a:latin typeface="+mj-ea"/>
                          <a:ea typeface="+mj-ea"/>
                        </a:rPr>
                        <a:t>121.3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尿潜血</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rgbClr val="FFC000"/>
                          </a:solidFill>
                          <a:effectLst/>
                          <a:latin typeface="+mj-ea"/>
                          <a:ea typeface="+mj-ea"/>
                        </a:rPr>
                        <a:t>シスタチン</a:t>
                      </a:r>
                      <a:r>
                        <a:rPr lang="en-US" sz="1400" b="1" i="0" u="none" strike="noStrike" dirty="0">
                          <a:solidFill>
                            <a:srgbClr val="FFC000"/>
                          </a:solidFill>
                          <a:effectLst/>
                          <a:latin typeface="+mj-ea"/>
                          <a:ea typeface="+mj-ea"/>
                        </a:rPr>
                        <a:t>C</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C000"/>
                          </a:solidFill>
                          <a:effectLst/>
                          <a:latin typeface="+mj-ea"/>
                          <a:ea typeface="+mj-ea"/>
                        </a:rPr>
                        <a:t>1.08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a:solidFill>
                            <a:srgbClr val="FF0000"/>
                          </a:solidFill>
                          <a:effectLst/>
                          <a:latin typeface="+mj-ea"/>
                          <a:ea typeface="+mj-ea"/>
                        </a:rPr>
                        <a:t>TTT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ALT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chemeClr val="tx1"/>
                          </a:solidFill>
                          <a:effectLst/>
                          <a:latin typeface="+mj-ea"/>
                          <a:ea typeface="+mj-ea"/>
                        </a:rPr>
                        <a:t>C4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29.9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ケトン対</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ja-JP" altLang="en-US"/>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ja-JP" altLang="en-US" dirty="0"/>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fontAlgn="ctr"/>
                      <a:r>
                        <a:rPr lang="en-US" sz="1400" b="1" i="0" u="none" strike="noStrike" dirty="0">
                          <a:solidFill>
                            <a:schemeClr val="tx1"/>
                          </a:solidFill>
                          <a:effectLst/>
                          <a:latin typeface="+mj-ea"/>
                          <a:ea typeface="+mj-ea"/>
                        </a:rPr>
                        <a:t>T-Bill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0.57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en-US" sz="1400" b="1" i="0" u="none" strike="noStrike" dirty="0">
                          <a:solidFill>
                            <a:srgbClr val="FF0000"/>
                          </a:solidFill>
                          <a:effectLst/>
                          <a:latin typeface="+mj-ea"/>
                          <a:ea typeface="+mj-ea"/>
                        </a:rPr>
                        <a:t>ALP</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rgbClr val="FF0000"/>
                          </a:solidFill>
                          <a:effectLst/>
                          <a:latin typeface="+mj-ea"/>
                          <a:ea typeface="+mj-ea"/>
                        </a:rPr>
                        <a:t>1011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kumimoji="1" lang="en-US" altLang="ja-JP" sz="1400" b="1" dirty="0" smtClean="0">
                          <a:solidFill>
                            <a:schemeClr val="tx1"/>
                          </a:solidFill>
                          <a:latin typeface="+mj-ea"/>
                          <a:ea typeface="+mj-ea"/>
                        </a:rPr>
                        <a:t>HbA1c</a:t>
                      </a:r>
                      <a:endParaRPr kumimoji="1" lang="ja-JP" altLang="en-US" sz="14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400" b="1" dirty="0" smtClean="0">
                          <a:solidFill>
                            <a:schemeClr val="tx1"/>
                          </a:solidFill>
                          <a:latin typeface="+mj-ea"/>
                          <a:ea typeface="+mj-ea"/>
                        </a:rPr>
                        <a:t>5.1</a:t>
                      </a:r>
                      <a:endParaRPr kumimoji="1" lang="ja-JP" altLang="en-US" sz="14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r>
                        <a:rPr lang="ja-JP" altLang="en-US" sz="1400" b="1" i="0" u="none" strike="noStrike" dirty="0">
                          <a:solidFill>
                            <a:schemeClr val="tx1"/>
                          </a:solidFill>
                          <a:effectLst/>
                          <a:latin typeface="+mj-ea"/>
                          <a:ea typeface="+mj-ea"/>
                        </a:rPr>
                        <a:t>尿浸透圧</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1400" b="1" i="0" u="none" strike="noStrike" dirty="0">
                          <a:solidFill>
                            <a:schemeClr val="tx1"/>
                          </a:solidFill>
                          <a:effectLst/>
                          <a:latin typeface="+mj-ea"/>
                          <a:ea typeface="+mj-ea"/>
                        </a:rPr>
                        <a:t>306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ja-JP" altLang="en-US"/>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ja-JP" altLang="en-US" dirty="0"/>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514143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1143000"/>
          </a:xfrm>
        </p:spPr>
        <p:txBody>
          <a:bodyPr/>
          <a:lstStyle/>
          <a:p>
            <a:r>
              <a:rPr lang="ja-JP" altLang="en-US" dirty="0"/>
              <a:t>関</a:t>
            </a:r>
            <a:r>
              <a:rPr lang="ja-JP" altLang="en-US" dirty="0" smtClean="0"/>
              <a:t>節リウマチの</a:t>
            </a:r>
            <a:r>
              <a:rPr lang="ja-JP" altLang="en-US" dirty="0"/>
              <a:t>臨</a:t>
            </a:r>
            <a:r>
              <a:rPr lang="ja-JP" altLang="en-US" dirty="0" smtClean="0"/>
              <a:t>床像</a:t>
            </a:r>
            <a:endParaRPr kumimoji="1" lang="ja-JP" altLang="en-US" dirty="0"/>
          </a:p>
        </p:txBody>
      </p:sp>
      <p:sp>
        <p:nvSpPr>
          <p:cNvPr id="5" name="テキスト ボックス 4"/>
          <p:cNvSpPr txBox="1"/>
          <p:nvPr/>
        </p:nvSpPr>
        <p:spPr>
          <a:xfrm>
            <a:off x="2771800" y="1556792"/>
            <a:ext cx="3600400" cy="584775"/>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latin typeface="+mn-ea"/>
              </a:rPr>
              <a:t>症例</a:t>
            </a:r>
            <a:r>
              <a:rPr lang="en-US" altLang="ja-JP" sz="3200" b="1" dirty="0">
                <a:effectLst>
                  <a:outerShdw blurRad="38100" dist="38100" dir="2700000" algn="tl">
                    <a:srgbClr val="000000">
                      <a:alpha val="43137"/>
                    </a:srgbClr>
                  </a:outerShdw>
                </a:effectLst>
                <a:latin typeface="+mn-ea"/>
              </a:rPr>
              <a:t>2</a:t>
            </a:r>
            <a:r>
              <a:rPr kumimoji="1" lang="ja-JP" altLang="en-US" sz="3200" b="1" dirty="0" smtClean="0">
                <a:effectLst>
                  <a:outerShdw blurRad="38100" dist="38100" dir="2700000" algn="tl">
                    <a:srgbClr val="000000">
                      <a:alpha val="43137"/>
                    </a:srgbClr>
                  </a:outerShdw>
                </a:effectLst>
                <a:latin typeface="+mn-ea"/>
              </a:rPr>
              <a:t>　</a:t>
            </a:r>
            <a:r>
              <a:rPr lang="en-US" altLang="ja-JP" sz="3200" b="1" dirty="0">
                <a:effectLst>
                  <a:outerShdw blurRad="38100" dist="38100" dir="2700000" algn="tl">
                    <a:srgbClr val="000000">
                      <a:alpha val="43137"/>
                    </a:srgbClr>
                  </a:outerShdw>
                </a:effectLst>
                <a:latin typeface="+mn-ea"/>
              </a:rPr>
              <a:t>23</a:t>
            </a:r>
            <a:r>
              <a:rPr lang="ja-JP" altLang="en-US" sz="3200" b="1" dirty="0" smtClean="0">
                <a:effectLst>
                  <a:outerShdw blurRad="38100" dist="38100" dir="2700000" algn="tl">
                    <a:srgbClr val="000000">
                      <a:alpha val="43137"/>
                    </a:srgbClr>
                  </a:outerShdw>
                </a:effectLst>
                <a:latin typeface="+mn-ea"/>
              </a:rPr>
              <a:t>歳</a:t>
            </a:r>
            <a:r>
              <a:rPr kumimoji="1" lang="ja-JP" altLang="en-US" sz="3200" b="1" dirty="0" smtClean="0">
                <a:effectLst>
                  <a:outerShdw blurRad="38100" dist="38100" dir="2700000" algn="tl">
                    <a:srgbClr val="000000">
                      <a:alpha val="43137"/>
                    </a:srgbClr>
                  </a:outerShdw>
                </a:effectLst>
                <a:latin typeface="+mn-ea"/>
              </a:rPr>
              <a:t>　女性</a:t>
            </a:r>
            <a:endParaRPr kumimoji="1" lang="ja-JP" altLang="en-US" sz="3200" b="1" dirty="0">
              <a:effectLst>
                <a:outerShdw blurRad="38100" dist="38100" dir="2700000" algn="tl">
                  <a:srgbClr val="000000">
                    <a:alpha val="43137"/>
                  </a:srgbClr>
                </a:outerShdw>
              </a:effectLst>
              <a:latin typeface="+mn-ea"/>
            </a:endParaRPr>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4000" contrast="32000"/>
                    </a14:imgEffect>
                  </a14:imgLayer>
                </a14:imgProps>
              </a:ext>
              <a:ext uri="{28A0092B-C50C-407E-A947-70E740481C1C}">
                <a14:useLocalDpi xmlns:a14="http://schemas.microsoft.com/office/drawing/2010/main" val="0"/>
              </a:ext>
            </a:extLst>
          </a:blip>
          <a:srcRect l="13537" t="15566" r="23254" b="8386"/>
          <a:stretch/>
        </p:blipFill>
        <p:spPr bwMode="auto">
          <a:xfrm rot="10800000">
            <a:off x="113081" y="2073339"/>
            <a:ext cx="2993582"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3000" contrast="24000"/>
                    </a14:imgEffect>
                  </a14:imgLayer>
                </a14:imgProps>
              </a:ext>
              <a:ext uri="{28A0092B-C50C-407E-A947-70E740481C1C}">
                <a14:useLocalDpi xmlns:a14="http://schemas.microsoft.com/office/drawing/2010/main" val="0"/>
              </a:ext>
            </a:extLst>
          </a:blip>
          <a:srcRect l="23976" t="17847" r="19539" b="6552"/>
          <a:stretch/>
        </p:blipFill>
        <p:spPr bwMode="auto">
          <a:xfrm rot="10800000">
            <a:off x="3225999" y="2073339"/>
            <a:ext cx="2698066"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3000" contrast="19000"/>
                    </a14:imgEffect>
                  </a14:imgLayer>
                </a14:imgProps>
              </a:ext>
              <a:ext uri="{28A0092B-C50C-407E-A947-70E740481C1C}">
                <a14:useLocalDpi xmlns:a14="http://schemas.microsoft.com/office/drawing/2010/main" val="0"/>
              </a:ext>
            </a:extLst>
          </a:blip>
          <a:srcRect l="13564" t="1" r="14243" b="35269"/>
          <a:stretch/>
        </p:blipFill>
        <p:spPr bwMode="auto">
          <a:xfrm rot="10800000">
            <a:off x="6117809" y="2049828"/>
            <a:ext cx="2912264" cy="444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コネクタ 13"/>
          <p:cNvCxnSpPr/>
          <p:nvPr/>
        </p:nvCxnSpPr>
        <p:spPr>
          <a:xfrm flipV="1">
            <a:off x="1144905" y="4316730"/>
            <a:ext cx="1363980" cy="133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1144905" y="4330065"/>
            <a:ext cx="598170" cy="760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735455" y="4314826"/>
            <a:ext cx="773430" cy="7734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021455" y="4187190"/>
            <a:ext cx="1443990" cy="1657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019550" y="4189095"/>
            <a:ext cx="630555" cy="8343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4648200" y="4349115"/>
            <a:ext cx="826771" cy="6705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7246620" y="4389120"/>
            <a:ext cx="1409700" cy="173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7248525" y="4389120"/>
            <a:ext cx="569595" cy="6972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2360" y="4566285"/>
            <a:ext cx="840151" cy="523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 name="グループ化 18"/>
          <p:cNvGrpSpPr/>
          <p:nvPr/>
        </p:nvGrpSpPr>
        <p:grpSpPr>
          <a:xfrm>
            <a:off x="755576" y="6444044"/>
            <a:ext cx="7848872" cy="369332"/>
            <a:chOff x="755576" y="6444044"/>
            <a:chExt cx="7848872" cy="369332"/>
          </a:xfrm>
        </p:grpSpPr>
        <p:sp>
          <p:nvSpPr>
            <p:cNvPr id="20" name="テキスト ボックス 19"/>
            <p:cNvSpPr txBox="1"/>
            <p:nvPr/>
          </p:nvSpPr>
          <p:spPr>
            <a:xfrm>
              <a:off x="755576" y="6444044"/>
              <a:ext cx="1800200" cy="369332"/>
            </a:xfrm>
            <a:prstGeom prst="rect">
              <a:avLst/>
            </a:prstGeom>
            <a:noFill/>
          </p:spPr>
          <p:txBody>
            <a:bodyPr wrap="square" rtlCol="0">
              <a:spAutoFit/>
            </a:bodyPr>
            <a:lstStyle/>
            <a:p>
              <a:r>
                <a:rPr kumimoji="1" lang="ja-JP" altLang="en-US" dirty="0" smtClean="0"/>
                <a:t>２３歳　</a:t>
              </a:r>
              <a:r>
                <a:rPr kumimoji="1" lang="en-US" altLang="ja-JP" dirty="0" smtClean="0"/>
                <a:t>1</a:t>
              </a:r>
              <a:r>
                <a:rPr kumimoji="1" lang="ja-JP" altLang="en-US" dirty="0" smtClean="0"/>
                <a:t>ヵ月</a:t>
              </a:r>
              <a:endParaRPr kumimoji="1" lang="ja-JP" altLang="en-US" dirty="0"/>
            </a:p>
          </p:txBody>
        </p:sp>
        <p:sp>
          <p:nvSpPr>
            <p:cNvPr id="21" name="テキスト ボックス 20"/>
            <p:cNvSpPr txBox="1"/>
            <p:nvPr/>
          </p:nvSpPr>
          <p:spPr>
            <a:xfrm>
              <a:off x="3851920" y="6444044"/>
              <a:ext cx="1800200" cy="369332"/>
            </a:xfrm>
            <a:prstGeom prst="rect">
              <a:avLst/>
            </a:prstGeom>
            <a:noFill/>
          </p:spPr>
          <p:txBody>
            <a:bodyPr wrap="square" rtlCol="0">
              <a:spAutoFit/>
            </a:bodyPr>
            <a:lstStyle/>
            <a:p>
              <a:r>
                <a:rPr lang="ja-JP" altLang="en-US" dirty="0"/>
                <a:t>２３</a:t>
              </a:r>
              <a:r>
                <a:rPr kumimoji="1" lang="ja-JP" altLang="en-US" dirty="0" smtClean="0"/>
                <a:t>歳　</a:t>
              </a:r>
              <a:r>
                <a:rPr lang="en-US" altLang="ja-JP" dirty="0"/>
                <a:t>5</a:t>
              </a:r>
              <a:r>
                <a:rPr kumimoji="1" lang="ja-JP" altLang="en-US" dirty="0" smtClean="0"/>
                <a:t>ヵ月</a:t>
              </a:r>
              <a:endParaRPr kumimoji="1" lang="ja-JP" altLang="en-US" dirty="0"/>
            </a:p>
          </p:txBody>
        </p:sp>
        <p:sp>
          <p:nvSpPr>
            <p:cNvPr id="22" name="テキスト ボックス 21"/>
            <p:cNvSpPr txBox="1"/>
            <p:nvPr/>
          </p:nvSpPr>
          <p:spPr>
            <a:xfrm>
              <a:off x="6804248" y="6444044"/>
              <a:ext cx="1800200" cy="369332"/>
            </a:xfrm>
            <a:prstGeom prst="rect">
              <a:avLst/>
            </a:prstGeom>
            <a:noFill/>
          </p:spPr>
          <p:txBody>
            <a:bodyPr wrap="square" rtlCol="0">
              <a:spAutoFit/>
            </a:bodyPr>
            <a:lstStyle/>
            <a:p>
              <a:r>
                <a:rPr lang="ja-JP" altLang="en-US" b="1" dirty="0">
                  <a:solidFill>
                    <a:srgbClr val="FFC000"/>
                  </a:solidFill>
                  <a:effectLst>
                    <a:outerShdw blurRad="38100" dist="38100" dir="2700000" algn="tl">
                      <a:srgbClr val="000000">
                        <a:alpha val="43137"/>
                      </a:srgbClr>
                    </a:outerShdw>
                  </a:effectLst>
                  <a:latin typeface="+mn-ea"/>
                </a:rPr>
                <a:t>２５</a:t>
              </a:r>
              <a:r>
                <a:rPr kumimoji="1" lang="ja-JP" altLang="en-US" b="1" dirty="0" smtClean="0">
                  <a:solidFill>
                    <a:srgbClr val="FFC000"/>
                  </a:solidFill>
                  <a:effectLst>
                    <a:outerShdw blurRad="38100" dist="38100" dir="2700000" algn="tl">
                      <a:srgbClr val="000000">
                        <a:alpha val="43137"/>
                      </a:srgbClr>
                    </a:outerShdw>
                  </a:effectLst>
                  <a:latin typeface="+mn-ea"/>
                </a:rPr>
                <a:t>歳　</a:t>
              </a:r>
              <a:r>
                <a:rPr lang="en-US" altLang="ja-JP" b="1" dirty="0">
                  <a:solidFill>
                    <a:srgbClr val="FFC000"/>
                  </a:solidFill>
                  <a:effectLst>
                    <a:outerShdw blurRad="38100" dist="38100" dir="2700000" algn="tl">
                      <a:srgbClr val="000000">
                        <a:alpha val="43137"/>
                      </a:srgbClr>
                    </a:outerShdw>
                  </a:effectLst>
                  <a:latin typeface="+mn-ea"/>
                </a:rPr>
                <a:t>5</a:t>
              </a:r>
              <a:r>
                <a:rPr kumimoji="1" lang="ja-JP" altLang="en-US" b="1" dirty="0" smtClean="0">
                  <a:solidFill>
                    <a:srgbClr val="FFC000"/>
                  </a:solidFill>
                  <a:effectLst>
                    <a:outerShdw blurRad="38100" dist="38100" dir="2700000" algn="tl">
                      <a:srgbClr val="000000">
                        <a:alpha val="43137"/>
                      </a:srgbClr>
                    </a:outerShdw>
                  </a:effectLst>
                  <a:latin typeface="+mn-ea"/>
                </a:rPr>
                <a:t>ヵ月</a:t>
              </a:r>
              <a:endParaRPr kumimoji="1" lang="ja-JP" altLang="en-US" b="1" dirty="0">
                <a:solidFill>
                  <a:srgbClr val="FFC000"/>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42111032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1247"/>
            <a:ext cx="8229600" cy="1143000"/>
          </a:xfrm>
        </p:spPr>
        <p:txBody>
          <a:bodyPr/>
          <a:lstStyle/>
          <a:p>
            <a:r>
              <a:rPr kumimoji="1" lang="ja-JP" altLang="en-US" dirty="0" smtClean="0"/>
              <a:t>初診時　検査所見</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2696458339"/>
              </p:ext>
            </p:extLst>
          </p:nvPr>
        </p:nvGraphicFramePr>
        <p:xfrm>
          <a:off x="17913" y="1628800"/>
          <a:ext cx="2520280" cy="3758591"/>
        </p:xfrm>
        <a:graphic>
          <a:graphicData uri="http://schemas.openxmlformats.org/drawingml/2006/table">
            <a:tbl>
              <a:tblPr firstRow="1" bandRow="1">
                <a:tableStyleId>{5C22544A-7EE6-4342-B048-85BDC9FD1C3A}</a:tableStyleId>
              </a:tblPr>
              <a:tblGrid>
                <a:gridCol w="1296144"/>
                <a:gridCol w="1224136"/>
              </a:tblGrid>
              <a:tr h="421031">
                <a:tc gridSpan="2">
                  <a:txBody>
                    <a:bodyPr/>
                    <a:lstStyle/>
                    <a:p>
                      <a:pPr algn="ctr"/>
                      <a:r>
                        <a:rPr kumimoji="1" lang="ja-JP" altLang="en-US" sz="1800" b="1" dirty="0" smtClean="0">
                          <a:solidFill>
                            <a:srgbClr val="FFC000"/>
                          </a:solidFill>
                          <a:effectLst>
                            <a:outerShdw blurRad="38100" dist="38100" dir="2700000" algn="tl">
                              <a:srgbClr val="000000">
                                <a:alpha val="43137"/>
                              </a:srgbClr>
                            </a:outerShdw>
                          </a:effectLst>
                          <a:latin typeface="+mj-ea"/>
                          <a:ea typeface="+mj-ea"/>
                        </a:rPr>
                        <a:t>ウイルス性肝炎所見</a:t>
                      </a:r>
                      <a:endParaRPr kumimoji="1" lang="en-US" altLang="ja-JP" sz="1800" b="1" dirty="0" smtClean="0">
                        <a:solidFill>
                          <a:srgbClr val="FFC000"/>
                        </a:solidFill>
                        <a:effectLst>
                          <a:outerShdw blurRad="38100" dist="38100" dir="2700000" algn="tl">
                            <a:srgbClr val="000000">
                              <a:alpha val="43137"/>
                            </a:srgbClr>
                          </a:outerShdw>
                        </a:effectLst>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HBe</a:t>
                      </a:r>
                      <a:r>
                        <a:rPr kumimoji="1" lang="ja-JP" altLang="en-US" sz="1800" b="1" dirty="0" smtClean="0">
                          <a:solidFill>
                            <a:schemeClr val="tx1"/>
                          </a:solidFill>
                          <a:latin typeface="+mj-ea"/>
                          <a:ea typeface="+mj-ea"/>
                        </a:rPr>
                        <a:t>抗原</a:t>
                      </a:r>
                      <a:endParaRPr kumimoji="1" lang="ja-JP" altLang="en-US" sz="1800" b="1" dirty="0">
                        <a:solidFill>
                          <a:schemeClr val="tx1"/>
                        </a:solidFill>
                        <a:latin typeface="+mj-ea"/>
                        <a:ea typeface="+mj-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0.3</a:t>
                      </a:r>
                      <a:endParaRPr kumimoji="1" lang="ja-JP" altLang="en-US" sz="1800" b="1" dirty="0">
                        <a:solidFill>
                          <a:schemeClr val="tx1"/>
                        </a:solidFill>
                        <a:latin typeface="+mj-ea"/>
                        <a:ea typeface="+mj-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rgbClr val="FF0000"/>
                          </a:solidFill>
                          <a:latin typeface="+mj-ea"/>
                          <a:ea typeface="+mj-ea"/>
                        </a:rPr>
                        <a:t>HBe</a:t>
                      </a:r>
                      <a:r>
                        <a:rPr kumimoji="1" lang="ja-JP" altLang="en-US" sz="1800" b="1" dirty="0" smtClean="0">
                          <a:solidFill>
                            <a:srgbClr val="FF0000"/>
                          </a:solidFill>
                          <a:latin typeface="+mj-ea"/>
                          <a:ea typeface="+mj-ea"/>
                        </a:rPr>
                        <a:t>抗体</a:t>
                      </a:r>
                      <a:endParaRPr kumimoji="1" lang="ja-JP" altLang="en-US" sz="1800" b="1" dirty="0">
                        <a:solidFill>
                          <a:srgbClr val="FF0000"/>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rgbClr val="FF0000"/>
                          </a:solidFill>
                          <a:latin typeface="+mj-ea"/>
                          <a:ea typeface="+mj-ea"/>
                        </a:rPr>
                        <a:t>69.8</a:t>
                      </a:r>
                      <a:endParaRPr kumimoji="1" lang="ja-JP" altLang="en-US" sz="1800" b="1" dirty="0">
                        <a:solidFill>
                          <a:srgbClr val="FF0000"/>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HCV</a:t>
                      </a:r>
                      <a:r>
                        <a:rPr kumimoji="1" lang="ja-JP" altLang="en-US" sz="1800" b="1" dirty="0" smtClean="0">
                          <a:solidFill>
                            <a:schemeClr val="tx1"/>
                          </a:solidFill>
                          <a:latin typeface="+mj-ea"/>
                          <a:ea typeface="+mj-ea"/>
                        </a:rPr>
                        <a:t>抗体</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&lt;0.10</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AFP</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3.1</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PIVKA</a:t>
                      </a:r>
                      <a:r>
                        <a:rPr kumimoji="1" lang="ja-JP" altLang="en-US" sz="1800" b="1" dirty="0" smtClean="0">
                          <a:solidFill>
                            <a:schemeClr val="tx1"/>
                          </a:solidFill>
                          <a:latin typeface="+mj-ea"/>
                          <a:ea typeface="+mj-ea"/>
                        </a:rPr>
                        <a:t>　</a:t>
                      </a:r>
                      <a:r>
                        <a:rPr kumimoji="1" lang="en-US" altLang="ja-JP" sz="1800" b="1" dirty="0" smtClean="0">
                          <a:solidFill>
                            <a:schemeClr val="tx1"/>
                          </a:solidFill>
                          <a:latin typeface="+mj-ea"/>
                          <a:ea typeface="+mj-ea"/>
                        </a:rPr>
                        <a:t>II</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37</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HBV(</a:t>
                      </a:r>
                      <a:r>
                        <a:rPr kumimoji="1" lang="ja-JP" altLang="en-US" sz="1800" b="1" dirty="0" smtClean="0">
                          <a:solidFill>
                            <a:schemeClr val="tx1"/>
                          </a:solidFill>
                          <a:latin typeface="+mj-ea"/>
                          <a:ea typeface="+mj-ea"/>
                        </a:rPr>
                        <a:t>定量</a:t>
                      </a:r>
                      <a:r>
                        <a:rPr kumimoji="1" lang="en-US" altLang="ja-JP" sz="1800" b="1" dirty="0" smtClean="0">
                          <a:solidFill>
                            <a:schemeClr val="tx1"/>
                          </a:solidFill>
                          <a:latin typeface="+mj-ea"/>
                          <a:ea typeface="+mj-ea"/>
                        </a:rPr>
                        <a:t>)</a:t>
                      </a:r>
                      <a:r>
                        <a:rPr kumimoji="1" lang="en-US" altLang="ja-JP" sz="1800" b="1" baseline="0" dirty="0" smtClean="0">
                          <a:solidFill>
                            <a:schemeClr val="tx1"/>
                          </a:solidFill>
                          <a:latin typeface="+mj-ea"/>
                          <a:ea typeface="+mj-ea"/>
                        </a:rPr>
                        <a:t> </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800" b="1" dirty="0" smtClean="0">
                          <a:solidFill>
                            <a:schemeClr val="tx1"/>
                          </a:solidFill>
                          <a:latin typeface="+mj-ea"/>
                          <a:ea typeface="+mj-ea"/>
                        </a:rPr>
                        <a:t>陰性</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400" b="1" dirty="0" smtClean="0">
                          <a:solidFill>
                            <a:schemeClr val="tx1"/>
                          </a:solidFill>
                          <a:latin typeface="+mj-ea"/>
                          <a:ea typeface="+mj-ea"/>
                        </a:rPr>
                        <a:t>(TaqManHBV)</a:t>
                      </a:r>
                      <a:endParaRPr kumimoji="1" lang="ja-JP" altLang="en-US" sz="14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8" name="コンテンツ プレースホルダー 6"/>
          <p:cNvGraphicFramePr>
            <a:graphicFrameLocks noGrp="1"/>
          </p:cNvGraphicFramePr>
          <p:nvPr>
            <p:ph idx="1"/>
            <p:extLst>
              <p:ext uri="{D42A27DB-BD31-4B8C-83A1-F6EECF244321}">
                <p14:modId xmlns:p14="http://schemas.microsoft.com/office/powerpoint/2010/main" val="946126135"/>
              </p:ext>
            </p:extLst>
          </p:nvPr>
        </p:nvGraphicFramePr>
        <p:xfrm>
          <a:off x="2554981" y="1628800"/>
          <a:ext cx="2245931" cy="4074160"/>
        </p:xfrm>
        <a:graphic>
          <a:graphicData uri="http://schemas.openxmlformats.org/drawingml/2006/table">
            <a:tbl>
              <a:tblPr firstRow="1" bandRow="1">
                <a:tableStyleId>{5C22544A-7EE6-4342-B048-85BDC9FD1C3A}</a:tableStyleId>
              </a:tblPr>
              <a:tblGrid>
                <a:gridCol w="1021795"/>
                <a:gridCol w="1224136"/>
              </a:tblGrid>
              <a:tr h="216024">
                <a:tc gridSpan="2">
                  <a:txBody>
                    <a:bodyPr/>
                    <a:lstStyle/>
                    <a:p>
                      <a:pPr algn="ctr"/>
                      <a:r>
                        <a:rPr kumimoji="1" lang="ja-JP" altLang="en-US" sz="1800" b="1" dirty="0" smtClean="0">
                          <a:solidFill>
                            <a:srgbClr val="FFC000"/>
                          </a:solidFill>
                          <a:effectLst>
                            <a:outerShdw blurRad="38100" dist="38100" dir="2700000" algn="tl">
                              <a:srgbClr val="000000">
                                <a:alpha val="43137"/>
                              </a:srgbClr>
                            </a:outerShdw>
                          </a:effectLst>
                          <a:latin typeface="+mj-ea"/>
                          <a:ea typeface="+mj-ea"/>
                        </a:rPr>
                        <a:t>静脈血</a:t>
                      </a:r>
                      <a:r>
                        <a:rPr kumimoji="1" lang="en-US" altLang="ja-JP" sz="1800" b="1" dirty="0" smtClean="0">
                          <a:solidFill>
                            <a:srgbClr val="FFC000"/>
                          </a:solidFill>
                          <a:effectLst>
                            <a:outerShdw blurRad="38100" dist="38100" dir="2700000" algn="tl">
                              <a:srgbClr val="000000">
                                <a:alpha val="43137"/>
                              </a:srgbClr>
                            </a:outerShdw>
                          </a:effectLst>
                          <a:latin typeface="+mj-ea"/>
                          <a:ea typeface="+mj-ea"/>
                        </a:rPr>
                        <a:t>Gas</a:t>
                      </a:r>
                      <a:r>
                        <a:rPr kumimoji="1" lang="ja-JP" altLang="en-US" sz="1800" b="1" dirty="0" smtClean="0">
                          <a:solidFill>
                            <a:srgbClr val="FFC000"/>
                          </a:solidFill>
                          <a:effectLst>
                            <a:outerShdw blurRad="38100" dist="38100" dir="2700000" algn="tl">
                              <a:srgbClr val="000000">
                                <a:alpha val="43137"/>
                              </a:srgbClr>
                            </a:outerShdw>
                          </a:effectLst>
                          <a:latin typeface="+mj-ea"/>
                          <a:ea typeface="+mj-ea"/>
                        </a:rPr>
                        <a:t>所見</a:t>
                      </a:r>
                      <a:endParaRPr kumimoji="1" lang="en-US" altLang="ja-JP" sz="1800" b="1" dirty="0" smtClean="0">
                        <a:solidFill>
                          <a:srgbClr val="FFC000"/>
                        </a:solidFill>
                        <a:effectLst>
                          <a:outerShdw blurRad="38100" dist="38100" dir="2700000" algn="tl">
                            <a:srgbClr val="000000">
                              <a:alpha val="43137"/>
                            </a:srgbClr>
                          </a:outerShdw>
                        </a:effectLst>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pH</a:t>
                      </a:r>
                      <a:endParaRPr kumimoji="1" lang="ja-JP" altLang="en-US" sz="1800" b="1" dirty="0">
                        <a:solidFill>
                          <a:schemeClr val="tx1"/>
                        </a:solidFill>
                        <a:latin typeface="+mj-ea"/>
                        <a:ea typeface="+mj-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7.409</a:t>
                      </a:r>
                      <a:endParaRPr kumimoji="1" lang="ja-JP" altLang="en-US" sz="1800" b="1" dirty="0">
                        <a:solidFill>
                          <a:schemeClr val="tx1"/>
                        </a:solidFill>
                        <a:latin typeface="+mj-ea"/>
                        <a:ea typeface="+mj-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PCO2</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35.0</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PO2</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68.8</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cHCO3</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21.6</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ctCO2</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22.7</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ABE</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-2.3</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SAT</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94.3</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ionCa</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4.90</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chemeClr val="tx1"/>
                          </a:solidFill>
                          <a:latin typeface="+mj-ea"/>
                          <a:ea typeface="+mj-ea"/>
                        </a:rPr>
                        <a:t>AnGap</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latin typeface="+mj-ea"/>
                          <a:ea typeface="+mj-ea"/>
                        </a:rPr>
                        <a:t>16.9</a:t>
                      </a:r>
                      <a:endParaRPr kumimoji="1" lang="ja-JP" altLang="en-US" sz="1800" b="1" dirty="0">
                        <a:solidFill>
                          <a:schemeClr val="tx1"/>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en-US" altLang="ja-JP" sz="1800" b="1" dirty="0" smtClean="0">
                          <a:solidFill>
                            <a:srgbClr val="FF0000"/>
                          </a:solidFill>
                          <a:latin typeface="+mj-ea"/>
                          <a:ea typeface="+mj-ea"/>
                        </a:rPr>
                        <a:t>Glu</a:t>
                      </a:r>
                      <a:endParaRPr kumimoji="1" lang="ja-JP" altLang="en-US" sz="1800" b="1" dirty="0">
                        <a:solidFill>
                          <a:srgbClr val="FF0000"/>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rgbClr val="FF0000"/>
                          </a:solidFill>
                          <a:latin typeface="+mj-ea"/>
                          <a:ea typeface="+mj-ea"/>
                        </a:rPr>
                        <a:t>112</a:t>
                      </a:r>
                      <a:endParaRPr kumimoji="1" lang="ja-JP" altLang="en-US" sz="1800" b="1" dirty="0">
                        <a:solidFill>
                          <a:srgbClr val="FF0000"/>
                        </a:solidFill>
                        <a:latin typeface="+mj-ea"/>
                        <a:ea typeface="+mj-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コンテンツ プレースホルダー 6"/>
          <p:cNvGraphicFramePr>
            <a:graphicFrameLocks noGrp="1"/>
          </p:cNvGraphicFramePr>
          <p:nvPr>
            <p:ph idx="1"/>
            <p:extLst>
              <p:ext uri="{D42A27DB-BD31-4B8C-83A1-F6EECF244321}">
                <p14:modId xmlns:p14="http://schemas.microsoft.com/office/powerpoint/2010/main" val="1168688245"/>
              </p:ext>
            </p:extLst>
          </p:nvPr>
        </p:nvGraphicFramePr>
        <p:xfrm>
          <a:off x="5070150" y="1628800"/>
          <a:ext cx="3960440" cy="4882128"/>
        </p:xfrm>
        <a:graphic>
          <a:graphicData uri="http://schemas.openxmlformats.org/drawingml/2006/table">
            <a:tbl>
              <a:tblPr firstRow="1" bandRow="1">
                <a:tableStyleId>{5C22544A-7EE6-4342-B048-85BDC9FD1C3A}</a:tableStyleId>
              </a:tblPr>
              <a:tblGrid>
                <a:gridCol w="990110"/>
                <a:gridCol w="990110"/>
                <a:gridCol w="990110"/>
                <a:gridCol w="990110"/>
              </a:tblGrid>
              <a:tr h="432048">
                <a:tc gridSpan="4">
                  <a:txBody>
                    <a:bodyPr/>
                    <a:lstStyle/>
                    <a:p>
                      <a:pPr algn="ctr"/>
                      <a:r>
                        <a:rPr kumimoji="1" lang="ja-JP" altLang="en-US" sz="1800" b="1" dirty="0" smtClean="0">
                          <a:solidFill>
                            <a:srgbClr val="FFC000"/>
                          </a:solidFill>
                          <a:effectLst>
                            <a:outerShdw blurRad="38100" dist="38100" dir="2700000" algn="tl">
                              <a:srgbClr val="000000">
                                <a:alpha val="43137"/>
                              </a:srgbClr>
                            </a:outerShdw>
                          </a:effectLst>
                          <a:latin typeface="+mn-ea"/>
                          <a:ea typeface="+mn-ea"/>
                        </a:rPr>
                        <a:t>蓄尿　</a:t>
                      </a:r>
                      <a:r>
                        <a:rPr kumimoji="1" lang="en-US" altLang="ja-JP" sz="1800" b="1" dirty="0" smtClean="0">
                          <a:solidFill>
                            <a:srgbClr val="FFC000"/>
                          </a:solidFill>
                          <a:effectLst>
                            <a:outerShdw blurRad="38100" dist="38100" dir="2700000" algn="tl">
                              <a:srgbClr val="000000">
                                <a:alpha val="43137"/>
                              </a:srgbClr>
                            </a:outerShdw>
                          </a:effectLst>
                          <a:latin typeface="+mn-ea"/>
                          <a:ea typeface="+mn-ea"/>
                        </a:rPr>
                        <a:t>1600ml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kumimoji="1" lang="en-US" altLang="ja-JP" sz="1400" b="1" dirty="0" smtClean="0">
                        <a:solidFill>
                          <a:srgbClr val="FFC000"/>
                        </a:solidFill>
                        <a:effectLst>
                          <a:outerShdw blurRad="38100" dist="38100" dir="2700000" algn="tl">
                            <a:srgbClr val="000000">
                              <a:alpha val="43137"/>
                            </a:srgbClr>
                          </a:outerShdw>
                        </a:effectLst>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kumimoji="1" lang="en-US" altLang="ja-JP" sz="1400" b="1" dirty="0" smtClean="0">
                        <a:solidFill>
                          <a:srgbClr val="FFC000"/>
                        </a:solidFill>
                        <a:effectLst>
                          <a:outerShdw blurRad="38100" dist="38100" dir="2700000" algn="tl">
                            <a:srgbClr val="000000">
                              <a:alpha val="43137"/>
                            </a:srgbClr>
                          </a:outerShdw>
                        </a:effectLst>
                        <a:latin typeface="+mj-ea"/>
                        <a:ea typeface="+mj-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尿蛋白</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9</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a:t>
                      </a: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K</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17.0</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en-US" altLang="ja-JP" sz="1800" b="1" dirty="0" smtClean="0">
                          <a:solidFill>
                            <a:srgbClr val="FF0000"/>
                          </a:solidFill>
                          <a:effectLst>
                            <a:outerShdw blurRad="38100" dist="38100" dir="2700000" algn="tl">
                              <a:srgbClr val="000000">
                                <a:alpha val="43137"/>
                              </a:srgbClr>
                            </a:outerShdw>
                          </a:effectLst>
                          <a:latin typeface="+mn-ea"/>
                          <a:ea typeface="+mn-ea"/>
                        </a:rPr>
                        <a:t>1</a:t>
                      </a:r>
                      <a:r>
                        <a:rPr kumimoji="1" lang="ja-JP" altLang="en-US" sz="1800" b="1" dirty="0" smtClean="0">
                          <a:solidFill>
                            <a:srgbClr val="FF0000"/>
                          </a:solidFill>
                          <a:effectLst>
                            <a:outerShdw blurRad="38100" dist="38100" dir="2700000" algn="tl">
                              <a:srgbClr val="000000">
                                <a:alpha val="43137"/>
                              </a:srgbClr>
                            </a:outerShdw>
                          </a:effectLst>
                          <a:latin typeface="+mn-ea"/>
                          <a:ea typeface="+mn-ea"/>
                        </a:rPr>
                        <a:t>日量</a:t>
                      </a:r>
                      <a:endParaRPr kumimoji="1" lang="ja-JP" altLang="en-US" sz="18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rgbClr val="FF0000"/>
                          </a:solidFill>
                          <a:effectLst>
                            <a:outerShdw blurRad="38100" dist="38100" dir="2700000" algn="tl">
                              <a:srgbClr val="000000">
                                <a:alpha val="43137"/>
                              </a:srgbClr>
                            </a:outerShdw>
                          </a:effectLst>
                          <a:latin typeface="+mn-ea"/>
                          <a:ea typeface="+mn-ea"/>
                        </a:rPr>
                        <a:t>0.17</a:t>
                      </a:r>
                      <a:endParaRPr kumimoji="1" lang="ja-JP" altLang="en-US" sz="18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rgbClr val="FFC000"/>
                          </a:solidFill>
                          <a:effectLst>
                            <a:outerShdw blurRad="38100" dist="38100" dir="2700000" algn="tl">
                              <a:srgbClr val="000000">
                                <a:alpha val="43137"/>
                              </a:srgbClr>
                            </a:outerShdw>
                          </a:effectLst>
                          <a:latin typeface="+mn-ea"/>
                          <a:ea typeface="+mn-ea"/>
                        </a:rPr>
                        <a:t>1</a:t>
                      </a:r>
                      <a:r>
                        <a:rPr kumimoji="1" lang="ja-JP" altLang="en-US" sz="1800" b="1" dirty="0" smtClean="0">
                          <a:solidFill>
                            <a:srgbClr val="FFC000"/>
                          </a:solidFill>
                          <a:effectLst>
                            <a:outerShdw blurRad="38100" dist="38100" dir="2700000" algn="tl">
                              <a:srgbClr val="000000">
                                <a:alpha val="43137"/>
                              </a:srgbClr>
                            </a:outerShdw>
                          </a:effectLst>
                          <a:latin typeface="+mn-ea"/>
                          <a:ea typeface="+mn-ea"/>
                        </a:rPr>
                        <a:t>日量</a:t>
                      </a:r>
                      <a:endParaRPr kumimoji="1" lang="ja-JP" altLang="en-US" sz="18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rgbClr val="FFC000"/>
                          </a:solidFill>
                          <a:effectLst>
                            <a:outerShdw blurRad="38100" dist="38100" dir="2700000" algn="tl">
                              <a:srgbClr val="000000">
                                <a:alpha val="43137"/>
                              </a:srgbClr>
                            </a:outerShdw>
                          </a:effectLst>
                          <a:latin typeface="+mn-ea"/>
                          <a:ea typeface="+mn-ea"/>
                        </a:rPr>
                        <a:t>1.26</a:t>
                      </a:r>
                      <a:endParaRPr kumimoji="1" lang="ja-JP" altLang="en-US" sz="18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a:t>
                      </a: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Alb</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1.5</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a:t>
                      </a: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Cl</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68</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１日量</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28.5</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800" b="1" dirty="0" smtClean="0">
                          <a:solidFill>
                            <a:srgbClr val="FFC000"/>
                          </a:solidFill>
                          <a:effectLst>
                            <a:outerShdw blurRad="38100" dist="38100" dir="2700000" algn="tl">
                              <a:srgbClr val="000000">
                                <a:alpha val="43137"/>
                              </a:srgbClr>
                            </a:outerShdw>
                          </a:effectLst>
                          <a:latin typeface="+mn-ea"/>
                          <a:ea typeface="+mn-ea"/>
                        </a:rPr>
                        <a:t>１日量</a:t>
                      </a:r>
                      <a:endParaRPr kumimoji="1" lang="ja-JP" altLang="en-US" sz="18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rgbClr val="FFC000"/>
                          </a:solidFill>
                          <a:effectLst>
                            <a:outerShdw blurRad="38100" dist="38100" dir="2700000" algn="tl">
                              <a:srgbClr val="000000">
                                <a:alpha val="43137"/>
                              </a:srgbClr>
                            </a:outerShdw>
                          </a:effectLst>
                          <a:latin typeface="+mn-ea"/>
                          <a:ea typeface="+mn-ea"/>
                        </a:rPr>
                        <a:t>4.65</a:t>
                      </a:r>
                      <a:endParaRPr kumimoji="1" lang="ja-JP" altLang="en-US" sz="18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rgbClr val="FF0000"/>
                          </a:solidFill>
                          <a:effectLst>
                            <a:outerShdw blurRad="38100" dist="38100" dir="2700000" algn="tl">
                              <a:srgbClr val="000000">
                                <a:alpha val="43137"/>
                              </a:srgbClr>
                            </a:outerShdw>
                          </a:effectLst>
                          <a:latin typeface="+mn-ea"/>
                          <a:ea typeface="+mn-ea"/>
                        </a:rPr>
                        <a:t>補正</a:t>
                      </a:r>
                      <a:r>
                        <a:rPr kumimoji="1" lang="en-US" altLang="ja-JP" sz="1800" b="1" dirty="0" smtClean="0">
                          <a:solidFill>
                            <a:srgbClr val="FF0000"/>
                          </a:solidFill>
                          <a:effectLst>
                            <a:outerShdw blurRad="38100" dist="38100" dir="2700000" algn="tl">
                              <a:srgbClr val="000000">
                                <a:alpha val="43137"/>
                              </a:srgbClr>
                            </a:outerShdw>
                          </a:effectLst>
                          <a:latin typeface="+mn-ea"/>
                          <a:ea typeface="+mn-ea"/>
                        </a:rPr>
                        <a:t>Alb</a:t>
                      </a:r>
                      <a:endParaRPr kumimoji="1" lang="ja-JP" altLang="en-US" sz="18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rgbClr val="FF0000"/>
                          </a:solidFill>
                          <a:effectLst>
                            <a:outerShdw blurRad="38100" dist="38100" dir="2700000" algn="tl">
                              <a:srgbClr val="000000">
                                <a:alpha val="43137"/>
                              </a:srgbClr>
                            </a:outerShdw>
                          </a:effectLst>
                          <a:latin typeface="+mn-ea"/>
                          <a:ea typeface="+mn-ea"/>
                        </a:rPr>
                        <a:t>46.2</a:t>
                      </a:r>
                      <a:endParaRPr kumimoji="1" lang="ja-JP" altLang="en-US" sz="18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a:t>
                      </a: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Ca</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14.7</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尿糖</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5</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１日量</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0.3</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a:t>
                      </a: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UN</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251.1</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a:t>
                      </a: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P</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30.2</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lang="ja-JP" altLang="en-US" sz="1800" b="1" dirty="0" smtClean="0">
                          <a:solidFill>
                            <a:srgbClr val="FF0000"/>
                          </a:solidFill>
                          <a:effectLst>
                            <a:outerShdw blurRad="38100" dist="38100" dir="2700000" algn="tl">
                              <a:srgbClr val="000000">
                                <a:alpha val="43137"/>
                              </a:srgbClr>
                            </a:outerShdw>
                          </a:effectLst>
                          <a:latin typeface="+mn-ea"/>
                          <a:ea typeface="+mn-ea"/>
                        </a:rPr>
                        <a:t>１日量</a:t>
                      </a:r>
                      <a:endParaRPr lang="ja-JP" altLang="en-US" sz="18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ja-JP" sz="1800" b="1" dirty="0" smtClean="0">
                          <a:solidFill>
                            <a:srgbClr val="FF0000"/>
                          </a:solidFill>
                          <a:effectLst>
                            <a:outerShdw blurRad="38100" dist="38100" dir="2700000" algn="tl">
                              <a:srgbClr val="000000">
                                <a:alpha val="43137"/>
                              </a:srgbClr>
                            </a:outerShdw>
                          </a:effectLst>
                          <a:latin typeface="+mn-ea"/>
                          <a:ea typeface="+mn-ea"/>
                        </a:rPr>
                        <a:t>4.8</a:t>
                      </a:r>
                      <a:endParaRPr lang="ja-JP" altLang="en-US" sz="18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1</a:t>
                      </a: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日量</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0.6</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a:t>
                      </a: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Cre</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32.5</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a:t>
                      </a: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Mg</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2.4</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rgbClr val="FFC000"/>
                          </a:solidFill>
                          <a:effectLst>
                            <a:outerShdw blurRad="38100" dist="38100" dir="2700000" algn="tl">
                              <a:srgbClr val="000000">
                                <a:alpha val="43137"/>
                              </a:srgbClr>
                            </a:outerShdw>
                          </a:effectLst>
                          <a:latin typeface="+mn-ea"/>
                          <a:ea typeface="+mn-ea"/>
                        </a:rPr>
                        <a:t>１日糧</a:t>
                      </a:r>
                      <a:endParaRPr kumimoji="1" lang="ja-JP" altLang="en-US" sz="18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rgbClr val="FFC000"/>
                          </a:solidFill>
                          <a:effectLst>
                            <a:outerShdw blurRad="38100" dist="38100" dir="2700000" algn="tl">
                              <a:srgbClr val="000000">
                                <a:alpha val="43137"/>
                              </a:srgbClr>
                            </a:outerShdw>
                          </a:effectLst>
                          <a:latin typeface="+mn-ea"/>
                          <a:ea typeface="+mn-ea"/>
                        </a:rPr>
                        <a:t>0.62</a:t>
                      </a:r>
                      <a:endParaRPr kumimoji="1" lang="ja-JP" altLang="en-US" sz="18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１日量</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0.0</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chemeClr val="tx1"/>
                          </a:solidFill>
                          <a:effectLst>
                            <a:outerShdw blurRad="38100" dist="38100" dir="2700000" algn="tl">
                              <a:srgbClr val="000000">
                                <a:alpha val="43137"/>
                              </a:srgbClr>
                            </a:outerShdw>
                          </a:effectLst>
                          <a:latin typeface="+mn-ea"/>
                          <a:ea typeface="+mn-ea"/>
                        </a:rPr>
                        <a:t>尿</a:t>
                      </a: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Na</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chemeClr val="tx1"/>
                          </a:solidFill>
                          <a:effectLst>
                            <a:outerShdw blurRad="38100" dist="38100" dir="2700000" algn="tl">
                              <a:srgbClr val="000000">
                                <a:alpha val="43137"/>
                              </a:srgbClr>
                            </a:outerShdw>
                          </a:effectLst>
                          <a:latin typeface="+mn-ea"/>
                          <a:ea typeface="+mn-ea"/>
                        </a:rPr>
                        <a:t>71</a:t>
                      </a: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1800" b="1" dirty="0" smtClean="0">
                          <a:solidFill>
                            <a:srgbClr val="FFC000"/>
                          </a:solidFill>
                          <a:effectLst>
                            <a:outerShdw blurRad="38100" dist="38100" dir="2700000" algn="tl">
                              <a:srgbClr val="000000">
                                <a:alpha val="43137"/>
                              </a:srgbClr>
                            </a:outerShdw>
                          </a:effectLst>
                          <a:latin typeface="+mn-ea"/>
                          <a:ea typeface="+mn-ea"/>
                        </a:rPr>
                        <a:t>１日量</a:t>
                      </a:r>
                      <a:endParaRPr kumimoji="1" lang="ja-JP" altLang="en-US" sz="18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800" b="1" dirty="0" smtClean="0">
                          <a:solidFill>
                            <a:srgbClr val="FFC000"/>
                          </a:solidFill>
                          <a:effectLst>
                            <a:outerShdw blurRad="38100" dist="38100" dir="2700000" algn="tl">
                              <a:srgbClr val="000000">
                                <a:alpha val="43137"/>
                              </a:srgbClr>
                            </a:outerShdw>
                          </a:effectLst>
                          <a:latin typeface="+mn-ea"/>
                          <a:ea typeface="+mn-ea"/>
                        </a:rPr>
                        <a:t>3.10</a:t>
                      </a:r>
                      <a:endParaRPr kumimoji="1" lang="ja-JP" altLang="en-US" sz="18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04768556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初診</a:t>
            </a:r>
            <a:r>
              <a:rPr lang="ja-JP" altLang="en-US" dirty="0" smtClean="0"/>
              <a:t>時　腰椎</a:t>
            </a:r>
            <a:r>
              <a:rPr lang="en-US" altLang="ja-JP" dirty="0" smtClean="0"/>
              <a:t>X</a:t>
            </a:r>
            <a:r>
              <a:rPr lang="ja-JP" altLang="en-US" dirty="0" smtClean="0"/>
              <a:t>線像</a:t>
            </a:r>
            <a:endParaRPr kumimoji="1" lang="ja-JP" altLang="en-US" dirty="0"/>
          </a:p>
        </p:txBody>
      </p:sp>
      <p:pic>
        <p:nvPicPr>
          <p:cNvPr id="4" name="図 3"/>
          <p:cNvPicPr>
            <a:picLocks noChangeAspect="1"/>
          </p:cNvPicPr>
          <p:nvPr/>
        </p:nvPicPr>
        <p:blipFill rotWithShape="1">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l="12342" r="7773" b="5911"/>
          <a:stretch/>
        </p:blipFill>
        <p:spPr>
          <a:xfrm>
            <a:off x="611560" y="1221938"/>
            <a:ext cx="3536415" cy="5639613"/>
          </a:xfrm>
          <a:prstGeom prst="rect">
            <a:avLst/>
          </a:prstGeom>
        </p:spPr>
      </p:pic>
      <p:pic>
        <p:nvPicPr>
          <p:cNvPr id="5" name="図 4"/>
          <p:cNvPicPr>
            <a:picLocks noChangeAspect="1"/>
          </p:cNvPicPr>
          <p:nvPr/>
        </p:nvPicPr>
        <p:blipFill rotWithShape="1">
          <a:blip r:embed="rId4">
            <a:extLst>
              <a:ext uri="{BEBA8EAE-BF5A-486C-A8C5-ECC9F3942E4B}">
                <a14:imgProps xmlns:a14="http://schemas.microsoft.com/office/drawing/2010/main">
                  <a14:imgLayer r:embed="rId5">
                    <a14:imgEffect>
                      <a14:sharpenSoften amount="30000"/>
                    </a14:imgEffect>
                  </a14:imgLayer>
                </a14:imgProps>
              </a:ext>
              <a:ext uri="{28A0092B-C50C-407E-A947-70E740481C1C}">
                <a14:useLocalDpi xmlns:a14="http://schemas.microsoft.com/office/drawing/2010/main" val="0"/>
              </a:ext>
            </a:extLst>
          </a:blip>
          <a:srcRect l="9793" r="8509" b="8836"/>
          <a:stretch/>
        </p:blipFill>
        <p:spPr>
          <a:xfrm>
            <a:off x="4932041" y="1221937"/>
            <a:ext cx="3753370" cy="5639613"/>
          </a:xfrm>
          <a:prstGeom prst="rect">
            <a:avLst/>
          </a:prstGeom>
        </p:spPr>
      </p:pic>
    </p:spTree>
    <p:extLst>
      <p:ext uri="{BB962C8B-B14F-4D97-AF65-F5344CB8AC3E}">
        <p14:creationId xmlns:p14="http://schemas.microsoft.com/office/powerpoint/2010/main" val="116498739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初診時　骨塩量</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013447709"/>
              </p:ext>
            </p:extLst>
          </p:nvPr>
        </p:nvGraphicFramePr>
        <p:xfrm>
          <a:off x="467544" y="1988839"/>
          <a:ext cx="8064896" cy="3749040"/>
        </p:xfrm>
        <a:graphic>
          <a:graphicData uri="http://schemas.openxmlformats.org/drawingml/2006/table">
            <a:tbl>
              <a:tblPr firstRow="1" bandRow="1">
                <a:tableStyleId>{5C22544A-7EE6-4342-B048-85BDC9FD1C3A}</a:tableStyleId>
              </a:tblPr>
              <a:tblGrid>
                <a:gridCol w="2520280"/>
                <a:gridCol w="1512168"/>
                <a:gridCol w="2016224"/>
                <a:gridCol w="2016224"/>
              </a:tblGrid>
              <a:tr h="447620">
                <a:tc gridSpan="4">
                  <a:txBody>
                    <a:bodyPr/>
                    <a:lstStyle/>
                    <a:p>
                      <a:pPr algn="ctr"/>
                      <a:endParaRPr kumimoji="1" lang="ja-JP" altLang="en-US" sz="2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r>
              <a:tr h="447620">
                <a:tc>
                  <a:txBody>
                    <a:bodyPr/>
                    <a:lstStyle/>
                    <a:p>
                      <a:pPr algn="ctr">
                        <a:lnSpc>
                          <a:spcPct val="200000"/>
                        </a:lnSpc>
                      </a:pP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chemeClr val="tx1"/>
                          </a:solidFill>
                          <a:effectLst>
                            <a:outerShdw blurRad="38100" dist="38100" dir="2700000" algn="tl">
                              <a:srgbClr val="000000">
                                <a:alpha val="43137"/>
                              </a:srgbClr>
                            </a:outerShdw>
                          </a:effectLst>
                          <a:latin typeface="+mn-ea"/>
                          <a:ea typeface="+mn-ea"/>
                        </a:rPr>
                        <a:t>T-Score</a:t>
                      </a: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chemeClr val="tx1"/>
                          </a:solidFill>
                          <a:effectLst>
                            <a:outerShdw blurRad="38100" dist="38100" dir="2700000" algn="tl">
                              <a:srgbClr val="000000">
                                <a:alpha val="43137"/>
                              </a:srgbClr>
                            </a:outerShdw>
                          </a:effectLst>
                          <a:latin typeface="+mn-ea"/>
                          <a:ea typeface="+mn-ea"/>
                        </a:rPr>
                        <a:t>YAM</a:t>
                      </a: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chemeClr val="tx1"/>
                          </a:solidFill>
                          <a:effectLst>
                            <a:outerShdw blurRad="38100" dist="38100" dir="2700000" algn="tl">
                              <a:srgbClr val="000000">
                                <a:alpha val="43137"/>
                              </a:srgbClr>
                            </a:outerShdw>
                          </a:effectLst>
                          <a:latin typeface="+mn-ea"/>
                          <a:ea typeface="+mn-ea"/>
                        </a:rPr>
                        <a:t>Z-Score</a:t>
                      </a: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270873">
                <a:tc>
                  <a:txBody>
                    <a:bodyPr/>
                    <a:lstStyle/>
                    <a:p>
                      <a:pPr algn="ctr">
                        <a:lnSpc>
                          <a:spcPct val="200000"/>
                        </a:lnSpc>
                      </a:pPr>
                      <a:r>
                        <a:rPr kumimoji="1" lang="ja-JP" altLang="en-US" sz="2400" b="1" dirty="0" smtClean="0">
                          <a:solidFill>
                            <a:schemeClr val="tx1"/>
                          </a:solidFill>
                          <a:effectLst>
                            <a:outerShdw blurRad="38100" dist="38100" dir="2700000" algn="tl">
                              <a:srgbClr val="000000">
                                <a:alpha val="43137"/>
                              </a:srgbClr>
                            </a:outerShdw>
                          </a:effectLst>
                          <a:latin typeface="+mn-ea"/>
                          <a:ea typeface="+mn-ea"/>
                        </a:rPr>
                        <a:t>腰椎</a:t>
                      </a: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-3.6</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58</a:t>
                      </a:r>
                      <a:r>
                        <a:rPr kumimoji="1" lang="ja-JP" altLang="en-US" sz="2400" b="1" dirty="0" smtClean="0">
                          <a:solidFill>
                            <a:srgbClr val="FFC000"/>
                          </a:solidFill>
                          <a:effectLst>
                            <a:outerShdw blurRad="38100" dist="38100" dir="2700000" algn="tl">
                              <a:srgbClr val="000000">
                                <a:alpha val="43137"/>
                              </a:srgbClr>
                            </a:outerShdw>
                          </a:effectLst>
                          <a:latin typeface="+mn-ea"/>
                          <a:ea typeface="+mn-ea"/>
                        </a:rPr>
                        <a:t>％</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-2.0</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pPr algn="ctr">
                        <a:lnSpc>
                          <a:spcPct val="200000"/>
                        </a:lnSpc>
                      </a:pPr>
                      <a:r>
                        <a:rPr kumimoji="1" lang="ja-JP" altLang="en-US" sz="2400" b="1" dirty="0" smtClean="0">
                          <a:solidFill>
                            <a:schemeClr val="tx1"/>
                          </a:solidFill>
                          <a:effectLst>
                            <a:outerShdw blurRad="38100" dist="38100" dir="2700000" algn="tl">
                              <a:srgbClr val="000000">
                                <a:alpha val="43137"/>
                              </a:srgbClr>
                            </a:outerShdw>
                          </a:effectLst>
                          <a:latin typeface="+mn-ea"/>
                          <a:ea typeface="+mn-ea"/>
                        </a:rPr>
                        <a:t>右大腿近位部</a:t>
                      </a: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-2.2</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chemeClr val="tx1"/>
                          </a:solidFill>
                          <a:effectLst>
                            <a:outerShdw blurRad="38100" dist="38100" dir="2700000" algn="tl">
                              <a:srgbClr val="000000">
                                <a:alpha val="43137"/>
                              </a:srgbClr>
                            </a:outerShdw>
                          </a:effectLst>
                          <a:latin typeface="+mn-ea"/>
                          <a:ea typeface="+mn-ea"/>
                        </a:rPr>
                        <a:t>72</a:t>
                      </a:r>
                      <a:r>
                        <a:rPr kumimoji="1" lang="ja-JP" altLang="en-US" sz="2400" b="1" dirty="0" smtClean="0">
                          <a:solidFill>
                            <a:schemeClr val="tx1"/>
                          </a:solidFill>
                          <a:effectLst>
                            <a:outerShdw blurRad="38100" dist="38100" dir="2700000" algn="tl">
                              <a:srgbClr val="000000">
                                <a:alpha val="43137"/>
                              </a:srgbClr>
                            </a:outerShdw>
                          </a:effectLst>
                          <a:latin typeface="+mn-ea"/>
                          <a:ea typeface="+mn-ea"/>
                        </a:rPr>
                        <a:t>％</a:t>
                      </a: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-1.1</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24047">
                <a:tc>
                  <a:txBody>
                    <a:bodyPr/>
                    <a:lstStyle/>
                    <a:p>
                      <a:pPr algn="ctr">
                        <a:lnSpc>
                          <a:spcPct val="200000"/>
                        </a:lnSpc>
                      </a:pPr>
                      <a:r>
                        <a:rPr kumimoji="1" lang="ja-JP" altLang="en-US" sz="2400" b="1" dirty="0" smtClean="0">
                          <a:solidFill>
                            <a:schemeClr val="tx1"/>
                          </a:solidFill>
                          <a:effectLst>
                            <a:outerShdw blurRad="38100" dist="38100" dir="2700000" algn="tl">
                              <a:srgbClr val="000000">
                                <a:alpha val="43137"/>
                              </a:srgbClr>
                            </a:outerShdw>
                          </a:effectLst>
                          <a:latin typeface="+mn-ea"/>
                          <a:ea typeface="+mn-ea"/>
                        </a:rPr>
                        <a:t>左大腿近位部</a:t>
                      </a: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-3.0</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62</a:t>
                      </a:r>
                      <a:r>
                        <a:rPr kumimoji="1" lang="ja-JP" altLang="en-US" sz="2400" b="1" dirty="0" smtClean="0">
                          <a:solidFill>
                            <a:srgbClr val="FFC000"/>
                          </a:solidFill>
                          <a:effectLst>
                            <a:outerShdw blurRad="38100" dist="38100" dir="2700000" algn="tl">
                              <a:srgbClr val="000000">
                                <a:alpha val="43137"/>
                              </a:srgbClr>
                            </a:outerShdw>
                          </a:effectLst>
                          <a:latin typeface="+mn-ea"/>
                          <a:ea typeface="+mn-ea"/>
                        </a:rPr>
                        <a:t>％</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200000"/>
                        </a:lnSpc>
                      </a:pP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-1.9</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01643874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08920"/>
            <a:ext cx="8229600" cy="1143000"/>
          </a:xfrm>
        </p:spPr>
        <p:txBody>
          <a:bodyPr/>
          <a:lstStyle/>
          <a:p>
            <a:r>
              <a:rPr kumimoji="1" lang="ja-JP" altLang="en-US" dirty="0" smtClean="0"/>
              <a:t>診断いたる経緯</a:t>
            </a:r>
            <a:endParaRPr kumimoji="1" lang="ja-JP" altLang="en-US" dirty="0"/>
          </a:p>
        </p:txBody>
      </p:sp>
    </p:spTree>
    <p:extLst>
      <p:ext uri="{BB962C8B-B14F-4D97-AF65-F5344CB8AC3E}">
        <p14:creationId xmlns:p14="http://schemas.microsoft.com/office/powerpoint/2010/main" val="7904220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 y="53752"/>
            <a:ext cx="9052560" cy="998984"/>
          </a:xfrm>
        </p:spPr>
        <p:txBody>
          <a:bodyPr>
            <a:noAutofit/>
          </a:bodyPr>
          <a:lstStyle/>
          <a:p>
            <a:r>
              <a:rPr lang="en-US" altLang="ja-JP" sz="3200" dirty="0" smtClean="0">
                <a:effectLst>
                  <a:outerShdw blurRad="38100" dist="38100" dir="2700000" algn="tl">
                    <a:srgbClr val="000000">
                      <a:alpha val="43137"/>
                    </a:srgbClr>
                  </a:outerShdw>
                </a:effectLst>
              </a:rPr>
              <a:t>ADV</a:t>
            </a:r>
            <a:r>
              <a:rPr lang="ja-JP" altLang="en-US" sz="3200" dirty="0" smtClean="0">
                <a:effectLst>
                  <a:outerShdw blurRad="38100" dist="38100" dir="2700000" algn="tl">
                    <a:srgbClr val="000000">
                      <a:alpha val="43137"/>
                    </a:srgbClr>
                  </a:outerShdw>
                </a:effectLst>
              </a:rPr>
              <a:t>投与により</a:t>
            </a:r>
            <a:r>
              <a:rPr lang="en-US" altLang="ja-JP" sz="3200" dirty="0" smtClean="0">
                <a:effectLst>
                  <a:outerShdw blurRad="38100" dist="38100" dir="2700000" algn="tl">
                    <a:srgbClr val="000000">
                      <a:alpha val="43137"/>
                    </a:srgbClr>
                  </a:outerShdw>
                </a:effectLst>
              </a:rPr>
              <a:t>Fanconi</a:t>
            </a:r>
            <a:r>
              <a:rPr lang="ja-JP" altLang="en-US" sz="3200" dirty="0" smtClean="0">
                <a:effectLst>
                  <a:outerShdw blurRad="38100" dist="38100" dir="2700000" algn="tl">
                    <a:srgbClr val="000000">
                      <a:alpha val="43137"/>
                    </a:srgbClr>
                  </a:outerShdw>
                </a:effectLst>
              </a:rPr>
              <a:t>症候群をきたした</a:t>
            </a:r>
            <a:r>
              <a:rPr lang="en-US" altLang="ja-JP" sz="3200" dirty="0" smtClean="0">
                <a:effectLst>
                  <a:outerShdw blurRad="38100" dist="38100" dir="2700000" algn="tl">
                    <a:srgbClr val="000000">
                      <a:alpha val="43137"/>
                    </a:srgbClr>
                  </a:outerShdw>
                </a:effectLst>
              </a:rPr>
              <a:t>B</a:t>
            </a:r>
            <a:r>
              <a:rPr lang="ja-JP" altLang="en-US" sz="3200" dirty="0" smtClean="0">
                <a:effectLst>
                  <a:outerShdw blurRad="38100" dist="38100" dir="2700000" algn="tl">
                    <a:srgbClr val="000000">
                      <a:alpha val="43137"/>
                    </a:srgbClr>
                  </a:outerShdw>
                </a:effectLst>
              </a:rPr>
              <a:t>型肝炎</a:t>
            </a:r>
            <a:endParaRPr kumimoji="1" lang="ja-JP" altLang="en-US" sz="3200"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38" y="1124744"/>
            <a:ext cx="8089350"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3944372" y="6464353"/>
            <a:ext cx="5184576" cy="369332"/>
          </a:xfrm>
          <a:prstGeom prst="rect">
            <a:avLst/>
          </a:prstGeom>
          <a:noFill/>
        </p:spPr>
        <p:txBody>
          <a:bodyPr wrap="square" rtlCol="0">
            <a:spAutoFit/>
          </a:bodyPr>
          <a:lstStyle/>
          <a:p>
            <a:r>
              <a:rPr lang="en-US" altLang="ja-JP" b="1" dirty="0" smtClean="0">
                <a:effectLst>
                  <a:outerShdw blurRad="38100" dist="38100" dir="2700000" algn="tl">
                    <a:srgbClr val="000000">
                      <a:alpha val="43137"/>
                    </a:srgbClr>
                  </a:outerShdw>
                </a:effectLst>
              </a:rPr>
              <a:t>The Japan Society of Hepatology 2013</a:t>
            </a:r>
            <a:endParaRPr kumimoji="1" lang="ja-JP"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63450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Fanconi</a:t>
            </a:r>
            <a:r>
              <a:rPr kumimoji="1" lang="ja-JP" altLang="en-US" dirty="0" smtClean="0"/>
              <a:t>症候群とは</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107504" y="1268761"/>
            <a:ext cx="8928992" cy="1656183"/>
          </a:xfrm>
        </p:spPr>
        <p:txBody>
          <a:bodyPr>
            <a:normAutofit/>
          </a:bodyPr>
          <a:lstStyle/>
          <a:p>
            <a:pPr marL="0" indent="0">
              <a:buNone/>
            </a:pPr>
            <a:r>
              <a:rPr kumimoji="1" lang="en-US" altLang="ja-JP" sz="2000" dirty="0" smtClean="0"/>
              <a:t>[</a:t>
            </a:r>
            <a:r>
              <a:rPr kumimoji="1" lang="ja-JP" altLang="en-US" sz="2000" dirty="0" smtClean="0"/>
              <a:t>概念・定義</a:t>
            </a:r>
            <a:r>
              <a:rPr kumimoji="1" lang="en-US" altLang="ja-JP" sz="2000" dirty="0" smtClean="0"/>
              <a:t>]</a:t>
            </a:r>
            <a:endParaRPr lang="en-US" altLang="ja-JP" sz="2000" dirty="0" smtClean="0"/>
          </a:p>
          <a:p>
            <a:pPr marL="0" indent="0">
              <a:buNone/>
            </a:pPr>
            <a:r>
              <a:rPr kumimoji="1" lang="ja-JP" altLang="en-US" sz="2000" dirty="0" smtClean="0"/>
              <a:t>　近位尿細管において全般的に輸送が障害されている状態</a:t>
            </a:r>
            <a:r>
              <a:rPr kumimoji="1" lang="en-US" altLang="ja-JP" sz="2000" dirty="0" smtClean="0"/>
              <a:t>.</a:t>
            </a:r>
            <a:r>
              <a:rPr kumimoji="1" lang="ja-JP" altLang="en-US" sz="2000" dirty="0" smtClean="0"/>
              <a:t>アミノ酸</a:t>
            </a:r>
            <a:r>
              <a:rPr kumimoji="1" lang="en-US" altLang="ja-JP" sz="2000" dirty="0" smtClean="0"/>
              <a:t>,</a:t>
            </a:r>
            <a:r>
              <a:rPr kumimoji="1" lang="ja-JP" altLang="en-US" sz="2000" dirty="0" smtClean="0"/>
              <a:t>ブドウ糖</a:t>
            </a:r>
            <a:r>
              <a:rPr kumimoji="1" lang="en-US" altLang="ja-JP" sz="2000" dirty="0" smtClean="0"/>
              <a:t>,</a:t>
            </a:r>
            <a:r>
              <a:rPr kumimoji="1" lang="ja-JP" altLang="en-US" sz="2000" dirty="0" smtClean="0"/>
              <a:t>重炭酸</a:t>
            </a:r>
            <a:r>
              <a:rPr kumimoji="1" lang="en-US" altLang="ja-JP" sz="2000" dirty="0" smtClean="0"/>
              <a:t>,</a:t>
            </a:r>
            <a:r>
              <a:rPr lang="ja-JP" altLang="en-US" sz="2000" dirty="0"/>
              <a:t>無気</a:t>
            </a:r>
            <a:r>
              <a:rPr lang="en-US" altLang="ja-JP" sz="2000" dirty="0" smtClean="0"/>
              <a:t>P</a:t>
            </a:r>
            <a:r>
              <a:rPr lang="ja-JP" altLang="en-US" sz="2000" dirty="0" smtClean="0"/>
              <a:t>などの溶質再吸収の障害により、結果としてアシドーシス・発達障害・くる病などを呈する</a:t>
            </a:r>
            <a:endParaRPr kumimoji="1" lang="en-US" altLang="ja-JP" sz="2000" dirty="0" smtClean="0"/>
          </a:p>
          <a:p>
            <a:endParaRPr kumimoji="1" lang="en-US" altLang="ja-JP" sz="2000" dirty="0" smtClean="0"/>
          </a:p>
        </p:txBody>
      </p:sp>
      <p:graphicFrame>
        <p:nvGraphicFramePr>
          <p:cNvPr id="4" name="表 3"/>
          <p:cNvGraphicFramePr>
            <a:graphicFrameLocks noGrp="1"/>
          </p:cNvGraphicFramePr>
          <p:nvPr>
            <p:extLst>
              <p:ext uri="{D42A27DB-BD31-4B8C-83A1-F6EECF244321}">
                <p14:modId xmlns:p14="http://schemas.microsoft.com/office/powerpoint/2010/main" val="4117293442"/>
              </p:ext>
            </p:extLst>
          </p:nvPr>
        </p:nvGraphicFramePr>
        <p:xfrm>
          <a:off x="251520" y="2780928"/>
          <a:ext cx="2376264" cy="2966720"/>
        </p:xfrm>
        <a:graphic>
          <a:graphicData uri="http://schemas.openxmlformats.org/drawingml/2006/table">
            <a:tbl>
              <a:tblPr firstRow="1" bandRow="1">
                <a:tableStyleId>{5C22544A-7EE6-4342-B048-85BDC9FD1C3A}</a:tableStyleId>
              </a:tblPr>
              <a:tblGrid>
                <a:gridCol w="2376264"/>
              </a:tblGrid>
              <a:tr h="370840">
                <a:tc>
                  <a:txBody>
                    <a:bodyPr/>
                    <a:lstStyle/>
                    <a:p>
                      <a:pPr algn="l"/>
                      <a:r>
                        <a:rPr kumimoji="1" lang="en-US" altLang="ja-JP" b="1" dirty="0" smtClean="0">
                          <a:solidFill>
                            <a:schemeClr val="tx1"/>
                          </a:solidFill>
                          <a:effectLst>
                            <a:outerShdw blurRad="38100" dist="38100" dir="2700000" algn="tl">
                              <a:srgbClr val="000000">
                                <a:alpha val="43137"/>
                              </a:srgbClr>
                            </a:outerShdw>
                          </a:effectLst>
                          <a:latin typeface="+mn-ea"/>
                          <a:ea typeface="+mn-ea"/>
                        </a:rPr>
                        <a:t>[</a:t>
                      </a:r>
                      <a:r>
                        <a:rPr kumimoji="1" lang="ja-JP" altLang="en-US" b="1" dirty="0" smtClean="0">
                          <a:solidFill>
                            <a:schemeClr val="tx1"/>
                          </a:solidFill>
                          <a:effectLst>
                            <a:outerShdw blurRad="38100" dist="38100" dir="2700000" algn="tl">
                              <a:srgbClr val="000000">
                                <a:alpha val="43137"/>
                              </a:srgbClr>
                            </a:outerShdw>
                          </a:effectLst>
                          <a:latin typeface="+mn-ea"/>
                          <a:ea typeface="+mn-ea"/>
                        </a:rPr>
                        <a:t>病態</a:t>
                      </a:r>
                      <a:r>
                        <a:rPr kumimoji="1" lang="en-US" altLang="ja-JP" b="1" dirty="0" smtClean="0">
                          <a:solidFill>
                            <a:schemeClr val="tx1"/>
                          </a:solidFill>
                          <a:effectLst>
                            <a:outerShdw blurRad="38100" dist="38100" dir="2700000" algn="tl">
                              <a:srgbClr val="000000">
                                <a:alpha val="43137"/>
                              </a:srgbClr>
                            </a:outerShdw>
                          </a:effectLst>
                          <a:latin typeface="+mn-ea"/>
                          <a:ea typeface="+mn-ea"/>
                        </a:rPr>
                        <a:t>]</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kumimoji="1" lang="ja-JP" altLang="en-US" b="1" dirty="0" smtClean="0">
                          <a:solidFill>
                            <a:schemeClr val="tx1"/>
                          </a:solidFill>
                          <a:effectLst>
                            <a:outerShdw blurRad="38100" dist="38100" dir="2700000" algn="tl">
                              <a:srgbClr val="000000">
                                <a:alpha val="43137"/>
                              </a:srgbClr>
                            </a:outerShdw>
                          </a:effectLst>
                          <a:latin typeface="+mn-ea"/>
                          <a:ea typeface="+mn-ea"/>
                        </a:rPr>
                        <a:t>汎アミノ酸尿</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b="1" dirty="0" smtClean="0">
                          <a:solidFill>
                            <a:schemeClr val="tx1"/>
                          </a:solidFill>
                          <a:effectLst>
                            <a:outerShdw blurRad="38100" dist="38100" dir="2700000" algn="tl">
                              <a:srgbClr val="000000">
                                <a:alpha val="43137"/>
                              </a:srgbClr>
                            </a:outerShdw>
                          </a:effectLst>
                          <a:latin typeface="+mn-ea"/>
                          <a:ea typeface="+mn-ea"/>
                        </a:rPr>
                        <a:t>腎性糖尿</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b="1" dirty="0" smtClean="0">
                          <a:solidFill>
                            <a:schemeClr val="tx1"/>
                          </a:solidFill>
                          <a:effectLst>
                            <a:outerShdw blurRad="38100" dist="38100" dir="2700000" algn="tl">
                              <a:srgbClr val="000000">
                                <a:alpha val="43137"/>
                              </a:srgbClr>
                            </a:outerShdw>
                          </a:effectLst>
                          <a:latin typeface="+mn-ea"/>
                          <a:ea typeface="+mn-ea"/>
                        </a:rPr>
                        <a:t>低分子蛋白尿</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b="1" dirty="0" smtClean="0">
                          <a:solidFill>
                            <a:schemeClr val="tx1"/>
                          </a:solidFill>
                          <a:effectLst>
                            <a:outerShdw blurRad="38100" dist="38100" dir="2700000" algn="tl">
                              <a:srgbClr val="000000">
                                <a:alpha val="43137"/>
                              </a:srgbClr>
                            </a:outerShdw>
                          </a:effectLst>
                          <a:latin typeface="+mn-ea"/>
                          <a:ea typeface="+mn-ea"/>
                        </a:rPr>
                        <a:t>尿細管性アシドーシス</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b="1" dirty="0" smtClean="0">
                          <a:solidFill>
                            <a:schemeClr val="tx1"/>
                          </a:solidFill>
                          <a:effectLst>
                            <a:outerShdw blurRad="38100" dist="38100" dir="2700000" algn="tl">
                              <a:srgbClr val="000000">
                                <a:alpha val="43137"/>
                              </a:srgbClr>
                            </a:outerShdw>
                          </a:effectLst>
                          <a:latin typeface="+mn-ea"/>
                          <a:ea typeface="+mn-ea"/>
                        </a:rPr>
                        <a:t>多飲多尿</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b="1" dirty="0" smtClean="0">
                          <a:solidFill>
                            <a:schemeClr val="tx1"/>
                          </a:solidFill>
                          <a:effectLst>
                            <a:outerShdw blurRad="38100" dist="38100" dir="2700000" algn="tl">
                              <a:srgbClr val="000000">
                                <a:alpha val="43137"/>
                              </a:srgbClr>
                            </a:outerShdw>
                          </a:effectLst>
                          <a:latin typeface="+mn-ea"/>
                          <a:ea typeface="+mn-ea"/>
                        </a:rPr>
                        <a:t>低尿酸血症</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b="1" dirty="0" smtClean="0">
                          <a:solidFill>
                            <a:schemeClr val="tx1"/>
                          </a:solidFill>
                          <a:effectLst>
                            <a:outerShdw blurRad="38100" dist="38100" dir="2700000" algn="tl">
                              <a:srgbClr val="000000">
                                <a:alpha val="43137"/>
                              </a:srgbClr>
                            </a:outerShdw>
                          </a:effectLst>
                          <a:latin typeface="+mn-ea"/>
                          <a:ea typeface="+mn-ea"/>
                        </a:rPr>
                        <a:t>電解質異常</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2526130107"/>
              </p:ext>
            </p:extLst>
          </p:nvPr>
        </p:nvGraphicFramePr>
        <p:xfrm>
          <a:off x="3059832" y="2708920"/>
          <a:ext cx="5760640" cy="4089400"/>
        </p:xfrm>
        <a:graphic>
          <a:graphicData uri="http://schemas.openxmlformats.org/drawingml/2006/table">
            <a:tbl>
              <a:tblPr firstRow="1" bandRow="1">
                <a:tableStyleId>{5C22544A-7EE6-4342-B048-85BDC9FD1C3A}</a:tableStyleId>
              </a:tblPr>
              <a:tblGrid>
                <a:gridCol w="2664296"/>
                <a:gridCol w="3096344"/>
              </a:tblGrid>
              <a:tr h="370840">
                <a:tc gridSpan="2">
                  <a:txBody>
                    <a:bodyPr/>
                    <a:lstStyle/>
                    <a:p>
                      <a:pPr algn="l"/>
                      <a:r>
                        <a:rPr kumimoji="1" lang="en-US" altLang="ja-JP" b="1" dirty="0" smtClean="0">
                          <a:solidFill>
                            <a:schemeClr val="tx1"/>
                          </a:solidFill>
                          <a:effectLst>
                            <a:outerShdw blurRad="38100" dist="38100" dir="2700000" algn="tl">
                              <a:srgbClr val="000000">
                                <a:alpha val="43137"/>
                              </a:srgbClr>
                            </a:outerShdw>
                          </a:effectLst>
                          <a:latin typeface="+mn-ea"/>
                          <a:ea typeface="+mn-ea"/>
                        </a:rPr>
                        <a:t>[</a:t>
                      </a:r>
                      <a:r>
                        <a:rPr kumimoji="1" lang="ja-JP" altLang="en-US" b="1" dirty="0" smtClean="0">
                          <a:solidFill>
                            <a:schemeClr val="tx1"/>
                          </a:solidFill>
                          <a:effectLst>
                            <a:outerShdw blurRad="38100" dist="38100" dir="2700000" algn="tl">
                              <a:srgbClr val="000000">
                                <a:alpha val="43137"/>
                              </a:srgbClr>
                            </a:outerShdw>
                          </a:effectLst>
                          <a:latin typeface="+mn-ea"/>
                          <a:ea typeface="+mn-ea"/>
                        </a:rPr>
                        <a:t>後天性</a:t>
                      </a:r>
                      <a:r>
                        <a:rPr kumimoji="1" lang="en-US" altLang="ja-JP" b="1" dirty="0" smtClean="0">
                          <a:solidFill>
                            <a:schemeClr val="tx1"/>
                          </a:solidFill>
                          <a:effectLst>
                            <a:outerShdw blurRad="38100" dist="38100" dir="2700000" algn="tl">
                              <a:srgbClr val="000000">
                                <a:alpha val="43137"/>
                              </a:srgbClr>
                            </a:outerShdw>
                          </a:effectLst>
                          <a:latin typeface="+mn-ea"/>
                          <a:ea typeface="+mn-ea"/>
                        </a:rPr>
                        <a:t>Fanconi</a:t>
                      </a:r>
                      <a:r>
                        <a:rPr kumimoji="1" lang="ja-JP" altLang="en-US" b="1" dirty="0" smtClean="0">
                          <a:solidFill>
                            <a:schemeClr val="tx1"/>
                          </a:solidFill>
                          <a:effectLst>
                            <a:outerShdw blurRad="38100" dist="38100" dir="2700000" algn="tl">
                              <a:srgbClr val="000000">
                                <a:alpha val="43137"/>
                              </a:srgbClr>
                            </a:outerShdw>
                          </a:effectLst>
                          <a:latin typeface="+mn-ea"/>
                          <a:ea typeface="+mn-ea"/>
                        </a:rPr>
                        <a:t>症候群の原因</a:t>
                      </a:r>
                      <a:r>
                        <a:rPr kumimoji="1" lang="en-US" altLang="ja-JP" b="1" dirty="0" smtClean="0">
                          <a:solidFill>
                            <a:schemeClr val="tx1"/>
                          </a:solidFill>
                          <a:effectLst>
                            <a:outerShdw blurRad="38100" dist="38100" dir="2700000" algn="tl">
                              <a:srgbClr val="000000">
                                <a:alpha val="43137"/>
                              </a:srgbClr>
                            </a:outerShdw>
                          </a:effectLst>
                          <a:latin typeface="+mn-ea"/>
                          <a:ea typeface="+mn-ea"/>
                        </a:rPr>
                        <a:t>]</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a:p>
                  </a:txBody>
                  <a:tcPr/>
                </a:tc>
              </a:tr>
              <a:tr h="205224">
                <a:tc>
                  <a:txBody>
                    <a:bodyPr/>
                    <a:lstStyle/>
                    <a:p>
                      <a:pPr algn="l"/>
                      <a:r>
                        <a:rPr kumimoji="1" lang="ja-JP" altLang="en-US" b="1" dirty="0" smtClean="0">
                          <a:solidFill>
                            <a:schemeClr val="tx1"/>
                          </a:solidFill>
                          <a:effectLst>
                            <a:outerShdw blurRad="38100" dist="38100" dir="2700000" algn="tl">
                              <a:srgbClr val="000000">
                                <a:alpha val="43137"/>
                              </a:srgbClr>
                            </a:outerShdw>
                          </a:effectLst>
                          <a:latin typeface="+mn-ea"/>
                          <a:ea typeface="+mn-ea"/>
                        </a:rPr>
                        <a:t>疾患に続発するもの</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ja-JP" altLang="en-US" b="1" dirty="0" smtClean="0">
                          <a:solidFill>
                            <a:schemeClr val="tx1"/>
                          </a:solidFill>
                          <a:effectLst>
                            <a:outerShdw blurRad="38100" dist="38100" dir="2700000" algn="tl">
                              <a:srgbClr val="000000">
                                <a:alpha val="43137"/>
                              </a:srgbClr>
                            </a:outerShdw>
                          </a:effectLst>
                          <a:latin typeface="+mn-ea"/>
                          <a:ea typeface="+mn-ea"/>
                        </a:rPr>
                        <a:t>薬物性</a:t>
                      </a: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27496">
                <a:tc>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アミロイドーシス</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抗癌剤</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152256">
                <a:tc>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間質性腎炎</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2">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抗菌薬</a:t>
                      </a:r>
                      <a:endParaRPr kumimoji="1" lang="en-US" altLang="ja-JP" sz="1600" b="1" dirty="0" smtClean="0">
                        <a:solidFill>
                          <a:schemeClr val="tx1"/>
                        </a:solidFill>
                        <a:effectLst>
                          <a:outerShdw blurRad="38100" dist="38100" dir="2700000" algn="tl">
                            <a:srgbClr val="000000">
                              <a:alpha val="43137"/>
                            </a:srgbClr>
                          </a:outerShdw>
                        </a:effectLst>
                        <a:latin typeface="+mn-ea"/>
                        <a:ea typeface="+mn-ea"/>
                      </a:endParaRPr>
                    </a:p>
                    <a:p>
                      <a:pPr algn="l"/>
                      <a:r>
                        <a:rPr kumimoji="1" lang="en-US" altLang="ja-JP" sz="1400" b="1" dirty="0" smtClean="0">
                          <a:solidFill>
                            <a:schemeClr val="tx1"/>
                          </a:solidFill>
                          <a:effectLst>
                            <a:outerShdw blurRad="38100" dist="38100" dir="2700000" algn="tl">
                              <a:srgbClr val="000000">
                                <a:alpha val="43137"/>
                              </a:srgbClr>
                            </a:outerShdw>
                          </a:effectLst>
                          <a:latin typeface="+mn-ea"/>
                          <a:ea typeface="+mn-ea"/>
                        </a:rPr>
                        <a:t>(</a:t>
                      </a:r>
                      <a:r>
                        <a:rPr kumimoji="1" lang="ja-JP" altLang="en-US" sz="1400" b="1" dirty="0" smtClean="0">
                          <a:solidFill>
                            <a:schemeClr val="tx1"/>
                          </a:solidFill>
                          <a:effectLst>
                            <a:outerShdw blurRad="38100" dist="38100" dir="2700000" algn="tl">
                              <a:srgbClr val="000000">
                                <a:alpha val="43137"/>
                              </a:srgbClr>
                            </a:outerShdw>
                          </a:effectLst>
                          <a:latin typeface="+mn-ea"/>
                          <a:ea typeface="+mn-ea"/>
                        </a:rPr>
                        <a:t>ゲンタマイシン　テトラサイクリン</a:t>
                      </a:r>
                      <a:r>
                        <a:rPr kumimoji="1" lang="en-US" altLang="ja-JP" sz="1400" b="1" dirty="0" smtClean="0">
                          <a:solidFill>
                            <a:schemeClr val="tx1"/>
                          </a:solidFill>
                          <a:effectLst>
                            <a:outerShdw blurRad="38100" dist="38100" dir="2700000" algn="tl">
                              <a:srgbClr val="000000">
                                <a:alpha val="43137"/>
                              </a:srgbClr>
                            </a:outerShdw>
                          </a:effectLst>
                          <a:latin typeface="+mn-ea"/>
                          <a:ea typeface="+mn-ea"/>
                        </a:rPr>
                        <a:t>)</a:t>
                      </a:r>
                      <a:endParaRPr kumimoji="1" lang="ja-JP" altLang="en-US" sz="1400" b="1" dirty="0">
                        <a:solidFill>
                          <a:schemeClr val="tx1"/>
                        </a:solidFill>
                        <a:effectLst>
                          <a:outerShdw blurRad="38100" dist="38100" dir="2700000" algn="tl">
                            <a:srgbClr val="000000">
                              <a:alpha val="43137"/>
                            </a:srgbClr>
                          </a:outerShdw>
                        </a:effectLst>
                        <a:latin typeface="+mn-ea"/>
                        <a:ea typeface="+mn-ea"/>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r h="0">
                <a:tc>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膜性腎症</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129768">
                <a:tc>
                  <a:txBody>
                    <a:bodyPr/>
                    <a:lstStyle/>
                    <a:p>
                      <a:pPr algn="l"/>
                      <a:r>
                        <a:rPr kumimoji="1" lang="en-US" altLang="ja-JP" sz="1600" b="1" dirty="0" smtClean="0">
                          <a:solidFill>
                            <a:schemeClr val="tx1"/>
                          </a:solidFill>
                          <a:effectLst>
                            <a:outerShdw blurRad="38100" dist="38100" dir="2700000" algn="tl">
                              <a:srgbClr val="000000">
                                <a:alpha val="43137"/>
                              </a:srgbClr>
                            </a:outerShdw>
                          </a:effectLst>
                          <a:latin typeface="+mn-ea"/>
                          <a:ea typeface="+mn-ea"/>
                        </a:rPr>
                        <a:t>Lighht</a:t>
                      </a:r>
                      <a:r>
                        <a:rPr kumimoji="1" lang="ja-JP" altLang="en-US" sz="1600" b="1" baseline="0" dirty="0" smtClean="0">
                          <a:solidFill>
                            <a:schemeClr val="tx1"/>
                          </a:solidFill>
                          <a:effectLst>
                            <a:outerShdw blurRad="38100" dist="38100" dir="2700000" algn="tl">
                              <a:srgbClr val="000000">
                                <a:alpha val="43137"/>
                              </a:srgbClr>
                            </a:outerShdw>
                          </a:effectLst>
                          <a:latin typeface="+mn-ea"/>
                          <a:ea typeface="+mn-ea"/>
                        </a:rPr>
                        <a:t> </a:t>
                      </a:r>
                      <a:r>
                        <a:rPr kumimoji="1" lang="en-US" altLang="ja-JP" sz="1600" b="1" baseline="0" dirty="0" smtClean="0">
                          <a:solidFill>
                            <a:schemeClr val="tx1"/>
                          </a:solidFill>
                          <a:effectLst>
                            <a:outerShdw blurRad="38100" dist="38100" dir="2700000" algn="tl">
                              <a:srgbClr val="000000">
                                <a:alpha val="43137"/>
                              </a:srgbClr>
                            </a:outerShdw>
                          </a:effectLst>
                          <a:latin typeface="+mn-ea"/>
                          <a:ea typeface="+mn-ea"/>
                        </a:rPr>
                        <a:t>Chain</a:t>
                      </a:r>
                      <a:r>
                        <a:rPr kumimoji="1" lang="ja-JP" altLang="en-US" sz="1600" b="1" baseline="0" dirty="0" smtClean="0">
                          <a:solidFill>
                            <a:schemeClr val="tx1"/>
                          </a:solidFill>
                          <a:effectLst>
                            <a:outerShdw blurRad="38100" dist="38100" dir="2700000" algn="tl">
                              <a:srgbClr val="000000">
                                <a:alpha val="43137"/>
                              </a:srgbClr>
                            </a:outerShdw>
                          </a:effectLst>
                          <a:latin typeface="+mn-ea"/>
                          <a:ea typeface="+mn-ea"/>
                        </a:rPr>
                        <a:t>　蛋白尿症</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2">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抗ウイルス薬</a:t>
                      </a:r>
                      <a:endParaRPr kumimoji="1" lang="en-US" altLang="ja-JP" sz="1600" b="1" dirty="0" smtClean="0">
                        <a:solidFill>
                          <a:schemeClr val="tx1"/>
                        </a:solidFill>
                        <a:effectLst>
                          <a:outerShdw blurRad="38100" dist="38100" dir="2700000" algn="tl">
                            <a:srgbClr val="000000">
                              <a:alpha val="43137"/>
                            </a:srgbClr>
                          </a:outerShdw>
                        </a:effectLst>
                        <a:latin typeface="+mn-ea"/>
                        <a:ea typeface="+mn-ea"/>
                      </a:endParaRPr>
                    </a:p>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a:t>
                      </a:r>
                      <a:r>
                        <a:rPr kumimoji="1" lang="en-US" altLang="ja-JP" sz="1600" b="1" dirty="0" smtClean="0">
                          <a:solidFill>
                            <a:schemeClr val="tx1"/>
                          </a:solidFill>
                          <a:effectLst>
                            <a:outerShdw blurRad="38100" dist="38100" dir="2700000" algn="tl">
                              <a:srgbClr val="000000">
                                <a:alpha val="43137"/>
                              </a:srgbClr>
                            </a:outerShdw>
                          </a:effectLst>
                          <a:latin typeface="+mn-ea"/>
                          <a:ea typeface="+mn-ea"/>
                        </a:rPr>
                        <a:t>ADV</a:t>
                      </a:r>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・シドホビル　等）</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r h="0">
                <a:tc>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多発性骨髄腫</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0">
                <a:tc>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腎移植後</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2">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免疫抑制剤</a:t>
                      </a:r>
                      <a:endParaRPr kumimoji="1" lang="en-US" altLang="ja-JP" sz="1600" b="1" dirty="0" smtClean="0">
                        <a:solidFill>
                          <a:schemeClr val="tx1"/>
                        </a:solidFill>
                        <a:effectLst>
                          <a:outerShdw blurRad="38100" dist="38100" dir="2700000" algn="tl">
                            <a:srgbClr val="000000">
                              <a:alpha val="43137"/>
                            </a:srgbClr>
                          </a:outerShdw>
                        </a:effectLst>
                        <a:latin typeface="+mn-ea"/>
                        <a:ea typeface="+mn-ea"/>
                      </a:endParaRPr>
                    </a:p>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（シクロスポリン　タクロリムス）</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r h="132040">
                <a:tc>
                  <a:txBody>
                    <a:bodyPr/>
                    <a:lstStyle/>
                    <a:p>
                      <a:pPr algn="l"/>
                      <a:r>
                        <a:rPr kumimoji="1" lang="en-US" altLang="ja-JP" sz="1600" b="1" dirty="0" smtClean="0">
                          <a:solidFill>
                            <a:schemeClr val="tx1"/>
                          </a:solidFill>
                          <a:effectLst>
                            <a:outerShdw blurRad="38100" dist="38100" dir="2700000" algn="tl">
                              <a:srgbClr val="000000">
                                <a:alpha val="43137"/>
                              </a:srgbClr>
                            </a:outerShdw>
                          </a:effectLst>
                          <a:latin typeface="+mn-ea"/>
                          <a:ea typeface="+mn-ea"/>
                        </a:rPr>
                        <a:t>Sjogren</a:t>
                      </a:r>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症候群</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pPr algn="l"/>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重金属（鉛・</a:t>
                      </a:r>
                      <a:r>
                        <a:rPr kumimoji="1" lang="en-US" altLang="ja-JP" sz="1600" b="1" dirty="0" smtClean="0">
                          <a:solidFill>
                            <a:schemeClr val="tx1"/>
                          </a:solidFill>
                          <a:effectLst>
                            <a:outerShdw blurRad="38100" dist="38100" dir="2700000" algn="tl">
                              <a:srgbClr val="000000">
                                <a:alpha val="43137"/>
                              </a:srgbClr>
                            </a:outerShdw>
                          </a:effectLst>
                          <a:latin typeface="+mn-ea"/>
                          <a:ea typeface="+mn-ea"/>
                        </a:rPr>
                        <a:t>Cd</a:t>
                      </a:r>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pPr algn="l"/>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抗寄生虫薬</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pPr algn="l"/>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r>
                        <a:rPr kumimoji="1" lang="ja-JP" altLang="en-US" sz="1600" b="1" dirty="0" smtClean="0">
                          <a:solidFill>
                            <a:schemeClr val="tx1"/>
                          </a:solidFill>
                          <a:effectLst>
                            <a:outerShdw blurRad="38100" dist="38100" dir="2700000" algn="tl">
                              <a:srgbClr val="000000">
                                <a:alpha val="43137"/>
                              </a:srgbClr>
                            </a:outerShdw>
                          </a:effectLst>
                          <a:latin typeface="+mn-ea"/>
                          <a:ea typeface="+mn-ea"/>
                        </a:rPr>
                        <a:t>パラコート　バルプロ酸　</a:t>
                      </a:r>
                      <a:endParaRPr kumimoji="1" lang="ja-JP" altLang="en-US" sz="1600" b="1" dirty="0">
                        <a:solidFill>
                          <a:schemeClr val="tx1"/>
                        </a:solidFill>
                        <a:effectLst>
                          <a:outerShdw blurRad="38100" dist="38100" dir="2700000" algn="tl">
                            <a:srgbClr val="000000">
                              <a:alpha val="43137"/>
                            </a:srgbClr>
                          </a:outerShdw>
                        </a:effectLst>
                        <a:latin typeface="+mn-ea"/>
                        <a:ea typeface="+mn-ea"/>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00070580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診断は？</a:t>
            </a:r>
            <a:endParaRPr kumimoji="1" lang="ja-JP" altLang="en-US" dirty="0"/>
          </a:p>
        </p:txBody>
      </p:sp>
      <p:sp>
        <p:nvSpPr>
          <p:cNvPr id="3" name="コンテンツ プレースホルダー 2"/>
          <p:cNvSpPr>
            <a:spLocks noGrp="1"/>
          </p:cNvSpPr>
          <p:nvPr>
            <p:ph idx="1"/>
          </p:nvPr>
        </p:nvSpPr>
        <p:spPr>
          <a:xfrm>
            <a:off x="467544" y="2420888"/>
            <a:ext cx="8229600" cy="3057203"/>
          </a:xfrm>
        </p:spPr>
        <p:txBody>
          <a:bodyPr/>
          <a:lstStyle/>
          <a:p>
            <a:r>
              <a:rPr kumimoji="1" lang="ja-JP" altLang="en-US" dirty="0" smtClean="0"/>
              <a:t>腎臓内科の診断</a:t>
            </a:r>
            <a:endParaRPr kumimoji="1" lang="en-US" altLang="ja-JP" dirty="0" smtClean="0"/>
          </a:p>
          <a:p>
            <a:pPr marL="0" indent="0">
              <a:buNone/>
            </a:pPr>
            <a:r>
              <a:rPr lang="ja-JP" altLang="en-US" dirty="0"/>
              <a:t>　</a:t>
            </a:r>
            <a:r>
              <a:rPr lang="ja-JP" altLang="en-US" dirty="0" smtClean="0"/>
              <a:t>　　</a:t>
            </a:r>
            <a:endParaRPr lang="en-US" altLang="ja-JP" dirty="0" smtClean="0"/>
          </a:p>
          <a:p>
            <a:pPr marL="0" indent="0">
              <a:buNone/>
            </a:pPr>
            <a:r>
              <a:rPr kumimoji="1" lang="ja-JP" altLang="en-US" dirty="0"/>
              <a:t>　</a:t>
            </a:r>
            <a:r>
              <a:rPr kumimoji="1" lang="ja-JP" altLang="en-US" dirty="0" smtClean="0"/>
              <a:t>　　</a:t>
            </a:r>
            <a:r>
              <a:rPr kumimoji="1" lang="en-US" altLang="ja-JP" dirty="0" smtClean="0"/>
              <a:t>Fanconi</a:t>
            </a:r>
            <a:r>
              <a:rPr kumimoji="1" lang="ja-JP" altLang="en-US" dirty="0" smtClean="0"/>
              <a:t>症候群の確定診断とはならず、</a:t>
            </a:r>
            <a:endParaRPr kumimoji="1" lang="en-US" altLang="ja-JP" dirty="0" smtClean="0"/>
          </a:p>
          <a:p>
            <a:pPr marL="0" indent="0">
              <a:buNone/>
            </a:pPr>
            <a:r>
              <a:rPr lang="ja-JP" altLang="en-US" dirty="0"/>
              <a:t>　</a:t>
            </a:r>
            <a:r>
              <a:rPr lang="ja-JP" altLang="en-US" dirty="0" smtClean="0"/>
              <a:t>　　間質性腎炎との診断</a:t>
            </a:r>
            <a:r>
              <a:rPr lang="en-US" altLang="ja-JP" dirty="0" smtClean="0"/>
              <a:t>.</a:t>
            </a:r>
            <a:endParaRPr kumimoji="1" lang="ja-JP" altLang="en-US" dirty="0"/>
          </a:p>
        </p:txBody>
      </p:sp>
    </p:spTree>
    <p:extLst>
      <p:ext uri="{BB962C8B-B14F-4D97-AF65-F5344CB8AC3E}">
        <p14:creationId xmlns:p14="http://schemas.microsoft.com/office/powerpoint/2010/main" val="376900801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988840"/>
            <a:ext cx="8229600" cy="1143000"/>
          </a:xfrm>
        </p:spPr>
        <p:txBody>
          <a:bodyPr/>
          <a:lstStyle/>
          <a:p>
            <a:r>
              <a:rPr lang="ja-JP" altLang="en-US" dirty="0"/>
              <a:t>臨床的</a:t>
            </a:r>
            <a:r>
              <a:rPr kumimoji="1" lang="ja-JP" altLang="en-US" dirty="0" smtClean="0"/>
              <a:t>には骨軟化症</a:t>
            </a:r>
            <a:endParaRPr kumimoji="1" lang="ja-JP" altLang="en-US" dirty="0"/>
          </a:p>
        </p:txBody>
      </p:sp>
      <p:sp>
        <p:nvSpPr>
          <p:cNvPr id="4" name="タイトル 1"/>
          <p:cNvSpPr txBox="1">
            <a:spLocks/>
          </p:cNvSpPr>
          <p:nvPr/>
        </p:nvSpPr>
        <p:spPr>
          <a:xfrm>
            <a:off x="395536" y="422108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b="1" kern="1200">
                <a:solidFill>
                  <a:srgbClr val="FFC000"/>
                </a:solidFill>
                <a:latin typeface="+mj-ea"/>
                <a:ea typeface="+mj-ea"/>
                <a:cs typeface="+mj-cs"/>
              </a:defRPr>
            </a:lvl1pPr>
          </a:lstStyle>
          <a:p>
            <a:r>
              <a:rPr lang="ja-JP" altLang="en-US" sz="4000" dirty="0">
                <a:solidFill>
                  <a:schemeClr val="tx1"/>
                </a:solidFill>
                <a:effectLst>
                  <a:outerShdw blurRad="38100" dist="38100" dir="2700000" algn="tl">
                    <a:srgbClr val="000000">
                      <a:alpha val="43137"/>
                    </a:srgbClr>
                  </a:outerShdw>
                </a:effectLst>
              </a:rPr>
              <a:t>確定診</a:t>
            </a:r>
            <a:r>
              <a:rPr lang="ja-JP" altLang="en-US" sz="4000" dirty="0" smtClean="0">
                <a:solidFill>
                  <a:schemeClr val="tx1"/>
                </a:solidFill>
                <a:effectLst>
                  <a:outerShdw blurRad="38100" dist="38100" dir="2700000" algn="tl">
                    <a:srgbClr val="000000">
                      <a:alpha val="43137"/>
                    </a:srgbClr>
                  </a:outerShdw>
                </a:effectLst>
              </a:rPr>
              <a:t>断は出来ず</a:t>
            </a:r>
            <a:r>
              <a:rPr lang="en-US" altLang="ja-JP" sz="4000" dirty="0" smtClean="0">
                <a:solidFill>
                  <a:schemeClr val="tx1"/>
                </a:solidFill>
                <a:effectLst>
                  <a:outerShdw blurRad="38100" dist="38100" dir="2700000" algn="tl">
                    <a:srgbClr val="000000">
                      <a:alpha val="43137"/>
                    </a:srgbClr>
                  </a:outerShdw>
                </a:effectLst>
              </a:rPr>
              <a:t>.</a:t>
            </a:r>
            <a:endParaRPr lang="ja-JP" altLang="en-US" sz="4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7571626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骨軟化症</a:t>
            </a:r>
            <a:endParaRPr kumimoji="1" lang="ja-JP" altLang="en-US" dirty="0"/>
          </a:p>
        </p:txBody>
      </p:sp>
      <p:sp>
        <p:nvSpPr>
          <p:cNvPr id="3" name="コンテンツ プレースホルダー 2"/>
          <p:cNvSpPr>
            <a:spLocks noGrp="1"/>
          </p:cNvSpPr>
          <p:nvPr>
            <p:ph idx="1"/>
          </p:nvPr>
        </p:nvSpPr>
        <p:spPr>
          <a:xfrm>
            <a:off x="971600" y="1600200"/>
            <a:ext cx="7481455" cy="5141168"/>
          </a:xfrm>
        </p:spPr>
        <p:txBody>
          <a:bodyPr>
            <a:normAutofit fontScale="92500" lnSpcReduction="20000"/>
          </a:bodyPr>
          <a:lstStyle/>
          <a:p>
            <a:pPr marL="0" indent="0">
              <a:buNone/>
            </a:pPr>
            <a:r>
              <a:rPr kumimoji="1" lang="en-US" altLang="ja-JP" dirty="0" smtClean="0"/>
              <a:t>[</a:t>
            </a:r>
            <a:r>
              <a:rPr kumimoji="1" lang="ja-JP" altLang="en-US" dirty="0" smtClean="0"/>
              <a:t>定義</a:t>
            </a:r>
            <a:r>
              <a:rPr kumimoji="1" lang="en-US" altLang="ja-JP" dirty="0" smtClean="0"/>
              <a:t>]</a:t>
            </a:r>
            <a:r>
              <a:rPr kumimoji="1" lang="ja-JP" altLang="en-US" dirty="0" smtClean="0"/>
              <a:t>骨の石灰化障害による類骨の増加</a:t>
            </a:r>
            <a:endParaRPr kumimoji="1" lang="en-US" altLang="ja-JP" dirty="0" smtClean="0"/>
          </a:p>
          <a:p>
            <a:pPr marL="0" indent="0">
              <a:buNone/>
            </a:pPr>
            <a:r>
              <a:rPr lang="en-US" altLang="ja-JP" dirty="0" smtClean="0"/>
              <a:t>[</a:t>
            </a:r>
            <a:r>
              <a:rPr lang="ja-JP" altLang="en-US" dirty="0" smtClean="0"/>
              <a:t>臨床像</a:t>
            </a:r>
            <a:r>
              <a:rPr lang="en-US" altLang="ja-JP" dirty="0" smtClean="0"/>
              <a:t>]</a:t>
            </a:r>
          </a:p>
          <a:p>
            <a:pPr marL="0" indent="0">
              <a:buNone/>
            </a:pPr>
            <a:r>
              <a:rPr kumimoji="1" lang="ja-JP" altLang="en-US" dirty="0"/>
              <a:t>　</a:t>
            </a:r>
            <a:r>
              <a:rPr kumimoji="1" lang="ja-JP" altLang="en-US" dirty="0" smtClean="0"/>
              <a:t>骨粗鬆症にみる急性の疼痛発作を生じない</a:t>
            </a:r>
            <a:endParaRPr kumimoji="1" lang="en-US" altLang="ja-JP" dirty="0" smtClean="0"/>
          </a:p>
          <a:p>
            <a:pPr marL="0" indent="0">
              <a:buNone/>
            </a:pPr>
            <a:r>
              <a:rPr lang="ja-JP" altLang="en-US" dirty="0"/>
              <a:t>　</a:t>
            </a:r>
            <a:r>
              <a:rPr lang="ja-JP" altLang="en-US" dirty="0" smtClean="0"/>
              <a:t>疼痛は臀部・股関節・下腿・足にも出現</a:t>
            </a:r>
            <a:endParaRPr lang="en-US" altLang="ja-JP" dirty="0" smtClean="0"/>
          </a:p>
          <a:p>
            <a:pPr marL="0" indent="0">
              <a:buNone/>
            </a:pPr>
            <a:r>
              <a:rPr kumimoji="1" lang="ja-JP" altLang="en-US" dirty="0"/>
              <a:t>　</a:t>
            </a:r>
            <a:r>
              <a:rPr kumimoji="1" lang="ja-JP" altLang="en-US" dirty="0" smtClean="0"/>
              <a:t>筋力低下　特に下肢近位筋の低下</a:t>
            </a:r>
            <a:endParaRPr kumimoji="1" lang="en-US" altLang="ja-JP" dirty="0" smtClean="0"/>
          </a:p>
          <a:p>
            <a:pPr marL="0" indent="0">
              <a:buNone/>
            </a:pPr>
            <a:r>
              <a:rPr kumimoji="1" lang="en-US" altLang="ja-JP" dirty="0" smtClean="0"/>
              <a:t>[X</a:t>
            </a:r>
            <a:r>
              <a:rPr kumimoji="1" lang="ja-JP" altLang="en-US" dirty="0" smtClean="0"/>
              <a:t>線像所見</a:t>
            </a:r>
            <a:r>
              <a:rPr kumimoji="1" lang="en-US" altLang="ja-JP" dirty="0" smtClean="0"/>
              <a:t>]</a:t>
            </a:r>
          </a:p>
          <a:p>
            <a:pPr marL="0" indent="0">
              <a:buNone/>
            </a:pPr>
            <a:r>
              <a:rPr lang="ja-JP" altLang="en-US" dirty="0"/>
              <a:t>　</a:t>
            </a:r>
            <a:r>
              <a:rPr lang="ja-JP" altLang="en-US" dirty="0" smtClean="0"/>
              <a:t>骨萎縮・</a:t>
            </a:r>
            <a:r>
              <a:rPr lang="en-US" altLang="ja-JP" dirty="0" smtClean="0"/>
              <a:t>Looser</a:t>
            </a:r>
            <a:r>
              <a:rPr lang="ja-JP" altLang="en-US" dirty="0" smtClean="0"/>
              <a:t>の骨改変像・骨変形</a:t>
            </a:r>
            <a:endParaRPr lang="en-US" altLang="ja-JP" dirty="0" smtClean="0"/>
          </a:p>
          <a:p>
            <a:pPr marL="0" indent="0">
              <a:buNone/>
            </a:pPr>
            <a:r>
              <a:rPr kumimoji="1" lang="ja-JP" altLang="en-US" dirty="0"/>
              <a:t>　</a:t>
            </a:r>
            <a:r>
              <a:rPr lang="ja-JP" altLang="en-US" dirty="0"/>
              <a:t>椎</a:t>
            </a:r>
            <a:r>
              <a:rPr lang="ja-JP" altLang="en-US" dirty="0" smtClean="0"/>
              <a:t>体</a:t>
            </a:r>
            <a:r>
              <a:rPr lang="ja-JP" altLang="en-US" dirty="0"/>
              <a:t>では</a:t>
            </a:r>
            <a:r>
              <a:rPr lang="ja-JP" altLang="en-US" dirty="0" smtClean="0"/>
              <a:t>、魚椎変形を認めることがある</a:t>
            </a:r>
            <a:r>
              <a:rPr lang="en-US" altLang="ja-JP" dirty="0" smtClean="0"/>
              <a:t>.</a:t>
            </a:r>
          </a:p>
          <a:p>
            <a:pPr marL="0" indent="0">
              <a:buNone/>
            </a:pPr>
            <a:r>
              <a:rPr kumimoji="1" lang="en-US" altLang="ja-JP" dirty="0" smtClean="0"/>
              <a:t>[</a:t>
            </a:r>
            <a:r>
              <a:rPr kumimoji="1" lang="ja-JP" altLang="en-US" dirty="0" smtClean="0"/>
              <a:t>生化学所見</a:t>
            </a:r>
            <a:r>
              <a:rPr kumimoji="1" lang="en-US" altLang="ja-JP" dirty="0" smtClean="0"/>
              <a:t>]</a:t>
            </a:r>
          </a:p>
          <a:p>
            <a:pPr marL="0" indent="0">
              <a:buNone/>
            </a:pPr>
            <a:r>
              <a:rPr lang="ja-JP" altLang="en-US" dirty="0"/>
              <a:t>　</a:t>
            </a:r>
            <a:r>
              <a:rPr lang="ja-JP" altLang="en-US" dirty="0" smtClean="0"/>
              <a:t>高</a:t>
            </a:r>
            <a:r>
              <a:rPr lang="en-US" altLang="ja-JP" dirty="0" smtClean="0"/>
              <a:t>ALP</a:t>
            </a:r>
            <a:r>
              <a:rPr lang="ja-JP" altLang="en-US" dirty="0" smtClean="0"/>
              <a:t>血症　　血清</a:t>
            </a:r>
            <a:r>
              <a:rPr lang="en-US" altLang="ja-JP" dirty="0" smtClean="0"/>
              <a:t>P</a:t>
            </a:r>
            <a:r>
              <a:rPr lang="ja-JP" altLang="en-US" dirty="0" smtClean="0"/>
              <a:t>≦</a:t>
            </a:r>
            <a:r>
              <a:rPr lang="en-US" altLang="ja-JP" dirty="0" smtClean="0"/>
              <a:t>2.5mg/dl</a:t>
            </a:r>
            <a:r>
              <a:rPr lang="ja-JP" altLang="en-US" dirty="0" smtClean="0"/>
              <a:t>　　</a:t>
            </a:r>
            <a:endParaRPr lang="en-US" altLang="ja-JP" dirty="0" smtClean="0"/>
          </a:p>
          <a:p>
            <a:pPr marL="0" indent="0">
              <a:buNone/>
            </a:pPr>
            <a:r>
              <a:rPr lang="ja-JP" altLang="en-US" sz="2600" dirty="0"/>
              <a:t>　</a:t>
            </a:r>
            <a:r>
              <a:rPr lang="ja-JP" altLang="en-US" sz="2600" dirty="0" smtClean="0"/>
              <a:t>　血清</a:t>
            </a:r>
            <a:r>
              <a:rPr lang="en-US" altLang="ja-JP" sz="2600" dirty="0" smtClean="0"/>
              <a:t>Ca</a:t>
            </a:r>
            <a:r>
              <a:rPr lang="ja-JP" altLang="en-US" sz="2600" dirty="0" smtClean="0"/>
              <a:t>は正常範囲のものもある。</a:t>
            </a:r>
            <a:endParaRPr kumimoji="1" lang="ja-JP" altLang="en-US" sz="2600" dirty="0"/>
          </a:p>
        </p:txBody>
      </p:sp>
    </p:spTree>
    <p:extLst>
      <p:ext uri="{BB962C8B-B14F-4D97-AF65-F5344CB8AC3E}">
        <p14:creationId xmlns:p14="http://schemas.microsoft.com/office/powerpoint/2010/main" val="3431538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治</a:t>
            </a:r>
            <a:r>
              <a:rPr lang="ja-JP" altLang="en-US" dirty="0" smtClean="0"/>
              <a:t>療方針</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659156181"/>
              </p:ext>
            </p:extLst>
          </p:nvPr>
        </p:nvGraphicFramePr>
        <p:xfrm>
          <a:off x="371872" y="1718634"/>
          <a:ext cx="4176464" cy="1889760"/>
        </p:xfrm>
        <a:graphic>
          <a:graphicData uri="http://schemas.openxmlformats.org/drawingml/2006/table">
            <a:tbl>
              <a:tblPr firstRow="1" bandRow="1">
                <a:tableStyleId>{5C22544A-7EE6-4342-B048-85BDC9FD1C3A}</a:tableStyleId>
              </a:tblPr>
              <a:tblGrid>
                <a:gridCol w="2471936"/>
                <a:gridCol w="1704528"/>
              </a:tblGrid>
              <a:tr h="370840">
                <a:tc gridSpan="2">
                  <a:txBody>
                    <a:bodyPr/>
                    <a:lstStyle/>
                    <a:p>
                      <a:pPr algn="ctr"/>
                      <a:r>
                        <a:rPr kumimoji="1" lang="ja-JP" altLang="en-US" sz="2800" b="1" dirty="0" smtClean="0">
                          <a:solidFill>
                            <a:schemeClr val="tx1"/>
                          </a:solidFill>
                          <a:effectLst>
                            <a:outerShdw blurRad="38100" dist="38100" dir="2700000" algn="tl">
                              <a:srgbClr val="000000">
                                <a:alpha val="43137"/>
                              </a:srgbClr>
                            </a:outerShdw>
                          </a:effectLst>
                          <a:latin typeface="+mn-ea"/>
                          <a:ea typeface="+mn-ea"/>
                        </a:rPr>
                        <a:t>骨塩量</a:t>
                      </a:r>
                      <a:endParaRPr kumimoji="1" lang="ja-JP" altLang="en-US" sz="28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r>
              <a:tr h="370840">
                <a:tc>
                  <a:txBody>
                    <a:bodyPr/>
                    <a:lstStyle/>
                    <a:p>
                      <a:pPr algn="r"/>
                      <a:r>
                        <a:rPr kumimoji="1" lang="ja-JP" altLang="en-US" sz="2400" b="1" dirty="0" smtClean="0">
                          <a:solidFill>
                            <a:srgbClr val="FFC000"/>
                          </a:solidFill>
                          <a:effectLst>
                            <a:outerShdw blurRad="38100" dist="38100" dir="2700000" algn="tl">
                              <a:srgbClr val="000000">
                                <a:alpha val="43137"/>
                              </a:srgbClr>
                            </a:outerShdw>
                          </a:effectLst>
                          <a:latin typeface="+mn-ea"/>
                          <a:ea typeface="+mn-ea"/>
                        </a:rPr>
                        <a:t>腰椎</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58</a:t>
                      </a:r>
                      <a:r>
                        <a:rPr kumimoji="1" lang="ja-JP" altLang="en-US" sz="2400" b="1" dirty="0" smtClean="0">
                          <a:solidFill>
                            <a:srgbClr val="FFC000"/>
                          </a:solidFill>
                          <a:effectLst>
                            <a:outerShdw blurRad="38100" dist="38100" dir="2700000" algn="tl">
                              <a:srgbClr val="000000">
                                <a:alpha val="43137"/>
                              </a:srgbClr>
                            </a:outerShdw>
                          </a:effectLst>
                          <a:latin typeface="+mn-ea"/>
                          <a:ea typeface="+mn-ea"/>
                        </a:rPr>
                        <a:t>％</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ja-JP" altLang="en-US" sz="2400" b="1" dirty="0" smtClean="0">
                          <a:solidFill>
                            <a:schemeClr val="tx1"/>
                          </a:solidFill>
                          <a:effectLst>
                            <a:outerShdw blurRad="38100" dist="38100" dir="2700000" algn="tl">
                              <a:srgbClr val="000000">
                                <a:alpha val="43137"/>
                              </a:srgbClr>
                            </a:outerShdw>
                          </a:effectLst>
                          <a:latin typeface="+mn-ea"/>
                          <a:ea typeface="+mn-ea"/>
                        </a:rPr>
                        <a:t>右大腿骨近位部</a:t>
                      </a: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b="1" dirty="0" smtClean="0">
                          <a:solidFill>
                            <a:schemeClr val="tx1"/>
                          </a:solidFill>
                          <a:effectLst>
                            <a:outerShdw blurRad="38100" dist="38100" dir="2700000" algn="tl">
                              <a:srgbClr val="000000">
                                <a:alpha val="43137"/>
                              </a:srgbClr>
                            </a:outerShdw>
                          </a:effectLst>
                          <a:latin typeface="+mn-ea"/>
                          <a:ea typeface="+mn-ea"/>
                        </a:rPr>
                        <a:t>72</a:t>
                      </a:r>
                      <a:r>
                        <a:rPr kumimoji="1" lang="ja-JP" altLang="en-US" sz="2400" b="1" dirty="0" smtClean="0">
                          <a:solidFill>
                            <a:schemeClr val="tx1"/>
                          </a:solidFill>
                          <a:effectLst>
                            <a:outerShdw blurRad="38100" dist="38100" dir="2700000" algn="tl">
                              <a:srgbClr val="000000">
                                <a:alpha val="43137"/>
                              </a:srgbClr>
                            </a:outerShdw>
                          </a:effectLst>
                          <a:latin typeface="+mn-ea"/>
                          <a:ea typeface="+mn-ea"/>
                        </a:rPr>
                        <a:t>％</a:t>
                      </a:r>
                      <a:endParaRPr kumimoji="1" lang="ja-JP" altLang="en-US" sz="2400" b="1" dirty="0">
                        <a:solidFill>
                          <a:schemeClr val="tx1"/>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kumimoji="1" lang="ja-JP" altLang="en-US" sz="2400" b="1" dirty="0" smtClean="0">
                          <a:solidFill>
                            <a:srgbClr val="FFC000"/>
                          </a:solidFill>
                          <a:effectLst>
                            <a:outerShdw blurRad="38100" dist="38100" dir="2700000" algn="tl">
                              <a:srgbClr val="000000">
                                <a:alpha val="43137"/>
                              </a:srgbClr>
                            </a:outerShdw>
                          </a:effectLst>
                          <a:latin typeface="+mn-ea"/>
                          <a:ea typeface="+mn-ea"/>
                        </a:rPr>
                        <a:t>左大腿骨近位部</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b="1" dirty="0" smtClean="0">
                          <a:solidFill>
                            <a:srgbClr val="FFC000"/>
                          </a:solidFill>
                          <a:effectLst>
                            <a:outerShdw blurRad="38100" dist="38100" dir="2700000" algn="tl">
                              <a:srgbClr val="000000">
                                <a:alpha val="43137"/>
                              </a:srgbClr>
                            </a:outerShdw>
                          </a:effectLst>
                          <a:latin typeface="+mn-ea"/>
                          <a:ea typeface="+mn-ea"/>
                        </a:rPr>
                        <a:t>62</a:t>
                      </a:r>
                      <a:r>
                        <a:rPr kumimoji="1" lang="ja-JP" altLang="en-US" sz="2400" b="1" dirty="0" smtClean="0">
                          <a:solidFill>
                            <a:srgbClr val="FFC000"/>
                          </a:solidFill>
                          <a:effectLst>
                            <a:outerShdw blurRad="38100" dist="38100" dir="2700000" algn="tl">
                              <a:srgbClr val="000000">
                                <a:alpha val="43137"/>
                              </a:srgbClr>
                            </a:outerShdw>
                          </a:effectLst>
                          <a:latin typeface="+mn-ea"/>
                          <a:ea typeface="+mn-ea"/>
                        </a:rPr>
                        <a:t>％</a:t>
                      </a:r>
                      <a:endParaRPr kumimoji="1" lang="ja-JP" altLang="en-US" sz="2400" b="1" dirty="0">
                        <a:solidFill>
                          <a:srgbClr val="FFC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3114810559"/>
              </p:ext>
            </p:extLst>
          </p:nvPr>
        </p:nvGraphicFramePr>
        <p:xfrm>
          <a:off x="5196408" y="1718634"/>
          <a:ext cx="3408040" cy="1432560"/>
        </p:xfrm>
        <a:graphic>
          <a:graphicData uri="http://schemas.openxmlformats.org/drawingml/2006/table">
            <a:tbl>
              <a:tblPr firstRow="1" bandRow="1">
                <a:tableStyleId>{5C22544A-7EE6-4342-B048-85BDC9FD1C3A}</a:tableStyleId>
              </a:tblPr>
              <a:tblGrid>
                <a:gridCol w="1704020"/>
                <a:gridCol w="1704020"/>
              </a:tblGrid>
              <a:tr h="370840">
                <a:tc gridSpan="2">
                  <a:txBody>
                    <a:bodyPr/>
                    <a:lstStyle/>
                    <a:p>
                      <a:pPr algn="ctr"/>
                      <a:r>
                        <a:rPr kumimoji="1" lang="ja-JP" altLang="en-US" sz="2800" b="1" dirty="0" smtClean="0">
                          <a:effectLst>
                            <a:outerShdw blurRad="38100" dist="38100" dir="2700000" algn="tl">
                              <a:srgbClr val="000000">
                                <a:alpha val="43137"/>
                              </a:srgbClr>
                            </a:outerShdw>
                          </a:effectLst>
                          <a:latin typeface="+mn-ea"/>
                          <a:ea typeface="+mn-ea"/>
                        </a:rPr>
                        <a:t>骨代謝マーカー</a:t>
                      </a:r>
                      <a:endParaRPr kumimoji="1" lang="ja-JP" altLang="en-US" sz="2800" b="1" dirty="0">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r>
              <a:tr h="370840">
                <a:tc>
                  <a:txBody>
                    <a:bodyPr/>
                    <a:lstStyle/>
                    <a:p>
                      <a:pPr algn="r"/>
                      <a:r>
                        <a:rPr kumimoji="1" lang="en-US" altLang="ja-JP" sz="2400" b="1" dirty="0" smtClean="0">
                          <a:solidFill>
                            <a:srgbClr val="FF0000"/>
                          </a:solidFill>
                          <a:effectLst>
                            <a:outerShdw blurRad="38100" dist="38100" dir="2700000" algn="tl">
                              <a:srgbClr val="000000">
                                <a:alpha val="43137"/>
                              </a:srgbClr>
                            </a:outerShdw>
                          </a:effectLst>
                          <a:latin typeface="+mn-ea"/>
                          <a:ea typeface="+mn-ea"/>
                        </a:rPr>
                        <a:t>TRACP-5b</a:t>
                      </a:r>
                      <a:endParaRPr kumimoji="1" lang="ja-JP" altLang="en-US" sz="24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b="1" dirty="0" smtClean="0">
                          <a:solidFill>
                            <a:srgbClr val="FF0000"/>
                          </a:solidFill>
                          <a:effectLst>
                            <a:outerShdw blurRad="38100" dist="38100" dir="2700000" algn="tl">
                              <a:srgbClr val="000000">
                                <a:alpha val="43137"/>
                              </a:srgbClr>
                            </a:outerShdw>
                          </a:effectLst>
                          <a:latin typeface="+mn-ea"/>
                          <a:ea typeface="+mn-ea"/>
                        </a:rPr>
                        <a:t>749</a:t>
                      </a:r>
                      <a:endParaRPr kumimoji="1" lang="ja-JP" altLang="en-US" sz="24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38440">
                <a:tc>
                  <a:txBody>
                    <a:bodyPr/>
                    <a:lstStyle/>
                    <a:p>
                      <a:pPr algn="r"/>
                      <a:r>
                        <a:rPr kumimoji="1" lang="en-US" altLang="ja-JP" sz="2400" b="1" dirty="0" smtClean="0">
                          <a:solidFill>
                            <a:srgbClr val="FF0000"/>
                          </a:solidFill>
                          <a:effectLst>
                            <a:outerShdw blurRad="38100" dist="38100" dir="2700000" algn="tl">
                              <a:srgbClr val="000000">
                                <a:alpha val="43137"/>
                              </a:srgbClr>
                            </a:outerShdw>
                          </a:effectLst>
                          <a:latin typeface="+mn-ea"/>
                          <a:ea typeface="+mn-ea"/>
                        </a:rPr>
                        <a:t>P1NP</a:t>
                      </a:r>
                      <a:endParaRPr kumimoji="1" lang="ja-JP" altLang="en-US" sz="24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b="1" dirty="0" smtClean="0">
                          <a:solidFill>
                            <a:srgbClr val="FF0000"/>
                          </a:solidFill>
                          <a:effectLst>
                            <a:outerShdw blurRad="38100" dist="38100" dir="2700000" algn="tl">
                              <a:srgbClr val="000000">
                                <a:alpha val="43137"/>
                              </a:srgbClr>
                            </a:outerShdw>
                          </a:effectLst>
                          <a:latin typeface="+mn-ea"/>
                          <a:ea typeface="+mn-ea"/>
                        </a:rPr>
                        <a:t>120</a:t>
                      </a:r>
                      <a:endParaRPr kumimoji="1" lang="ja-JP" altLang="en-US" sz="2400" b="1" dirty="0">
                        <a:solidFill>
                          <a:srgbClr val="FF0000"/>
                        </a:solidFill>
                        <a:effectLst>
                          <a:outerShdw blurRad="38100" dist="38100" dir="2700000" algn="tl">
                            <a:srgbClr val="000000">
                              <a:alpha val="43137"/>
                            </a:srgbClr>
                          </a:outerShdw>
                        </a:effectLst>
                        <a:latin typeface="+mn-ea"/>
                        <a:ea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9" name="下矢印 8"/>
          <p:cNvSpPr/>
          <p:nvPr/>
        </p:nvSpPr>
        <p:spPr>
          <a:xfrm>
            <a:off x="2627784" y="4293096"/>
            <a:ext cx="3816424" cy="576064"/>
          </a:xfrm>
          <a:prstGeom prst="downArrow">
            <a:avLst/>
          </a:prstGeom>
          <a:gradFill>
            <a:gsLst>
              <a:gs pos="50000">
                <a:srgbClr val="FFFF00"/>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796739" y="5220489"/>
            <a:ext cx="5544616" cy="1077218"/>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rPr>
              <a:t>高回転型骨粗鬆症</a:t>
            </a:r>
            <a:endParaRPr kumimoji="1" lang="en-US" altLang="ja-JP" sz="3200" b="1" dirty="0" smtClean="0">
              <a:effectLst>
                <a:outerShdw blurRad="38100" dist="38100" dir="2700000" algn="tl">
                  <a:srgbClr val="000000">
                    <a:alpha val="43137"/>
                  </a:srgbClr>
                </a:outerShdw>
              </a:effectLst>
            </a:endParaRPr>
          </a:p>
          <a:p>
            <a:pPr algn="ctr"/>
            <a:r>
              <a:rPr lang="ja-JP" altLang="en-US" sz="3200" b="1" dirty="0" smtClean="0">
                <a:effectLst>
                  <a:outerShdw blurRad="38100" dist="38100" dir="2700000" algn="tl">
                    <a:srgbClr val="000000">
                      <a:alpha val="43137"/>
                    </a:srgbClr>
                  </a:outerShdw>
                </a:effectLst>
              </a:rPr>
              <a:t>として治療</a:t>
            </a:r>
            <a:endParaRPr kumimoji="1" lang="ja-JP" alt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55496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1143000"/>
          </a:xfrm>
        </p:spPr>
        <p:txBody>
          <a:bodyPr/>
          <a:lstStyle/>
          <a:p>
            <a:r>
              <a:rPr lang="ja-JP" altLang="en-US" dirty="0"/>
              <a:t>関</a:t>
            </a:r>
            <a:r>
              <a:rPr lang="ja-JP" altLang="en-US" dirty="0" smtClean="0"/>
              <a:t>節リウマチの</a:t>
            </a:r>
            <a:r>
              <a:rPr lang="ja-JP" altLang="en-US" dirty="0"/>
              <a:t>臨</a:t>
            </a:r>
            <a:r>
              <a:rPr lang="ja-JP" altLang="en-US" dirty="0" smtClean="0"/>
              <a:t>床像</a:t>
            </a:r>
            <a:endParaRPr kumimoji="1" lang="ja-JP" altLang="en-US" dirty="0"/>
          </a:p>
        </p:txBody>
      </p:sp>
      <p:sp>
        <p:nvSpPr>
          <p:cNvPr id="5" name="テキスト ボックス 4"/>
          <p:cNvSpPr txBox="1"/>
          <p:nvPr/>
        </p:nvSpPr>
        <p:spPr>
          <a:xfrm>
            <a:off x="2771800" y="1556792"/>
            <a:ext cx="3600400" cy="584775"/>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latin typeface="+mn-ea"/>
              </a:rPr>
              <a:t>症例</a:t>
            </a:r>
            <a:r>
              <a:rPr lang="en-US" altLang="ja-JP" sz="3200" b="1" dirty="0">
                <a:effectLst>
                  <a:outerShdw blurRad="38100" dist="38100" dir="2700000" algn="tl">
                    <a:srgbClr val="000000">
                      <a:alpha val="43137"/>
                    </a:srgbClr>
                  </a:outerShdw>
                </a:effectLst>
                <a:latin typeface="+mn-ea"/>
              </a:rPr>
              <a:t>2</a:t>
            </a:r>
            <a:r>
              <a:rPr kumimoji="1" lang="ja-JP" altLang="en-US" sz="3200" b="1" dirty="0" smtClean="0">
                <a:effectLst>
                  <a:outerShdw blurRad="38100" dist="38100" dir="2700000" algn="tl">
                    <a:srgbClr val="000000">
                      <a:alpha val="43137"/>
                    </a:srgbClr>
                  </a:outerShdw>
                </a:effectLst>
                <a:latin typeface="+mn-ea"/>
              </a:rPr>
              <a:t>　</a:t>
            </a:r>
            <a:r>
              <a:rPr lang="en-US" altLang="ja-JP" sz="3200" b="1" dirty="0">
                <a:effectLst>
                  <a:outerShdw blurRad="38100" dist="38100" dir="2700000" algn="tl">
                    <a:srgbClr val="000000">
                      <a:alpha val="43137"/>
                    </a:srgbClr>
                  </a:outerShdw>
                </a:effectLst>
                <a:latin typeface="+mn-ea"/>
              </a:rPr>
              <a:t>23</a:t>
            </a:r>
            <a:r>
              <a:rPr lang="ja-JP" altLang="en-US" sz="3200" b="1" dirty="0" smtClean="0">
                <a:effectLst>
                  <a:outerShdw blurRad="38100" dist="38100" dir="2700000" algn="tl">
                    <a:srgbClr val="000000">
                      <a:alpha val="43137"/>
                    </a:srgbClr>
                  </a:outerShdw>
                </a:effectLst>
                <a:latin typeface="+mn-ea"/>
              </a:rPr>
              <a:t>歳</a:t>
            </a:r>
            <a:r>
              <a:rPr kumimoji="1" lang="ja-JP" altLang="en-US" sz="3200" b="1" dirty="0" smtClean="0">
                <a:effectLst>
                  <a:outerShdw blurRad="38100" dist="38100" dir="2700000" algn="tl">
                    <a:srgbClr val="000000">
                      <a:alpha val="43137"/>
                    </a:srgbClr>
                  </a:outerShdw>
                </a:effectLst>
                <a:latin typeface="+mn-ea"/>
              </a:rPr>
              <a:t>　女性</a:t>
            </a:r>
            <a:endParaRPr kumimoji="1" lang="ja-JP" altLang="en-US" sz="3200" b="1" dirty="0">
              <a:effectLst>
                <a:outerShdw blurRad="38100" dist="38100" dir="2700000" algn="tl">
                  <a:srgbClr val="000000">
                    <a:alpha val="43137"/>
                  </a:srgbClr>
                </a:outerShdw>
              </a:effectLst>
              <a:latin typeface="+mn-ea"/>
            </a:endParaRPr>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4000" contrast="32000"/>
                    </a14:imgEffect>
                  </a14:imgLayer>
                </a14:imgProps>
              </a:ext>
              <a:ext uri="{28A0092B-C50C-407E-A947-70E740481C1C}">
                <a14:useLocalDpi xmlns:a14="http://schemas.microsoft.com/office/drawing/2010/main" val="0"/>
              </a:ext>
            </a:extLst>
          </a:blip>
          <a:srcRect l="13537" t="15566" r="23254" b="8386"/>
          <a:stretch/>
        </p:blipFill>
        <p:spPr bwMode="auto">
          <a:xfrm rot="10800000">
            <a:off x="113081" y="2073339"/>
            <a:ext cx="2993582"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3000" contrast="24000"/>
                    </a14:imgEffect>
                  </a14:imgLayer>
                </a14:imgProps>
              </a:ext>
              <a:ext uri="{28A0092B-C50C-407E-A947-70E740481C1C}">
                <a14:useLocalDpi xmlns:a14="http://schemas.microsoft.com/office/drawing/2010/main" val="0"/>
              </a:ext>
            </a:extLst>
          </a:blip>
          <a:srcRect l="23976" t="17847" r="19539" b="6552"/>
          <a:stretch/>
        </p:blipFill>
        <p:spPr bwMode="auto">
          <a:xfrm rot="10800000">
            <a:off x="3225999" y="2073339"/>
            <a:ext cx="2698066"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3000" contrast="19000"/>
                    </a14:imgEffect>
                  </a14:imgLayer>
                </a14:imgProps>
              </a:ext>
              <a:ext uri="{28A0092B-C50C-407E-A947-70E740481C1C}">
                <a14:useLocalDpi xmlns:a14="http://schemas.microsoft.com/office/drawing/2010/main" val="0"/>
              </a:ext>
            </a:extLst>
          </a:blip>
          <a:srcRect l="13564" t="1" r="14243" b="35269"/>
          <a:stretch/>
        </p:blipFill>
        <p:spPr bwMode="auto">
          <a:xfrm rot="10800000">
            <a:off x="6117809" y="2049828"/>
            <a:ext cx="2912264" cy="444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コネクタ 13"/>
          <p:cNvCxnSpPr/>
          <p:nvPr/>
        </p:nvCxnSpPr>
        <p:spPr>
          <a:xfrm flipV="1">
            <a:off x="1144905" y="4316730"/>
            <a:ext cx="1363980" cy="133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1144905" y="4330065"/>
            <a:ext cx="598170" cy="760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735455" y="4314826"/>
            <a:ext cx="773430" cy="7734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021455" y="4187190"/>
            <a:ext cx="1443990" cy="1657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019550" y="4189095"/>
            <a:ext cx="630555" cy="8343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4648200" y="4349115"/>
            <a:ext cx="826771" cy="6705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7246620" y="4389120"/>
            <a:ext cx="1409700" cy="173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7248525" y="4389120"/>
            <a:ext cx="569595" cy="6972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2360" y="4566285"/>
            <a:ext cx="840151" cy="523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775460" y="4223385"/>
            <a:ext cx="1906" cy="104775"/>
          </a:xfrm>
          <a:prstGeom prst="line">
            <a:avLst/>
          </a:prstGeom>
          <a:ln w="38100">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4638293" y="4100314"/>
            <a:ext cx="5715" cy="158115"/>
          </a:xfrm>
          <a:prstGeom prst="line">
            <a:avLst/>
          </a:prstGeom>
          <a:ln w="38100">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a:off x="7879080" y="4198620"/>
            <a:ext cx="11003" cy="277177"/>
          </a:xfrm>
          <a:prstGeom prst="line">
            <a:avLst/>
          </a:prstGeom>
          <a:ln w="38100">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2" name="グループ化 21"/>
          <p:cNvGrpSpPr/>
          <p:nvPr/>
        </p:nvGrpSpPr>
        <p:grpSpPr>
          <a:xfrm>
            <a:off x="755576" y="6444044"/>
            <a:ext cx="7848872" cy="369332"/>
            <a:chOff x="755576" y="6444044"/>
            <a:chExt cx="7848872" cy="369332"/>
          </a:xfrm>
        </p:grpSpPr>
        <p:sp>
          <p:nvSpPr>
            <p:cNvPr id="23" name="テキスト ボックス 22"/>
            <p:cNvSpPr txBox="1"/>
            <p:nvPr/>
          </p:nvSpPr>
          <p:spPr>
            <a:xfrm>
              <a:off x="755576" y="6444044"/>
              <a:ext cx="1800200" cy="369332"/>
            </a:xfrm>
            <a:prstGeom prst="rect">
              <a:avLst/>
            </a:prstGeom>
            <a:noFill/>
          </p:spPr>
          <p:txBody>
            <a:bodyPr wrap="square" rtlCol="0">
              <a:spAutoFit/>
            </a:bodyPr>
            <a:lstStyle/>
            <a:p>
              <a:r>
                <a:rPr kumimoji="1" lang="ja-JP" altLang="en-US" dirty="0" smtClean="0"/>
                <a:t>２３歳　</a:t>
              </a:r>
              <a:r>
                <a:rPr kumimoji="1" lang="en-US" altLang="ja-JP" dirty="0" smtClean="0"/>
                <a:t>1</a:t>
              </a:r>
              <a:r>
                <a:rPr kumimoji="1" lang="ja-JP" altLang="en-US" dirty="0" smtClean="0"/>
                <a:t>ヵ月</a:t>
              </a:r>
              <a:endParaRPr kumimoji="1" lang="ja-JP" altLang="en-US" dirty="0"/>
            </a:p>
          </p:txBody>
        </p:sp>
        <p:sp>
          <p:nvSpPr>
            <p:cNvPr id="24" name="テキスト ボックス 23"/>
            <p:cNvSpPr txBox="1"/>
            <p:nvPr/>
          </p:nvSpPr>
          <p:spPr>
            <a:xfrm>
              <a:off x="3851920" y="6444044"/>
              <a:ext cx="1800200" cy="369332"/>
            </a:xfrm>
            <a:prstGeom prst="rect">
              <a:avLst/>
            </a:prstGeom>
            <a:noFill/>
          </p:spPr>
          <p:txBody>
            <a:bodyPr wrap="square" rtlCol="0">
              <a:spAutoFit/>
            </a:bodyPr>
            <a:lstStyle/>
            <a:p>
              <a:r>
                <a:rPr lang="ja-JP" altLang="en-US" dirty="0"/>
                <a:t>２３</a:t>
              </a:r>
              <a:r>
                <a:rPr kumimoji="1" lang="ja-JP" altLang="en-US" dirty="0" smtClean="0"/>
                <a:t>歳　</a:t>
              </a:r>
              <a:r>
                <a:rPr lang="en-US" altLang="ja-JP" dirty="0"/>
                <a:t>5</a:t>
              </a:r>
              <a:r>
                <a:rPr kumimoji="1" lang="ja-JP" altLang="en-US" dirty="0" smtClean="0"/>
                <a:t>ヵ月</a:t>
              </a:r>
              <a:endParaRPr kumimoji="1" lang="ja-JP" altLang="en-US" dirty="0"/>
            </a:p>
          </p:txBody>
        </p:sp>
        <p:sp>
          <p:nvSpPr>
            <p:cNvPr id="25" name="テキスト ボックス 24"/>
            <p:cNvSpPr txBox="1"/>
            <p:nvPr/>
          </p:nvSpPr>
          <p:spPr>
            <a:xfrm>
              <a:off x="6804248" y="6444044"/>
              <a:ext cx="1800200" cy="369332"/>
            </a:xfrm>
            <a:prstGeom prst="rect">
              <a:avLst/>
            </a:prstGeom>
            <a:noFill/>
          </p:spPr>
          <p:txBody>
            <a:bodyPr wrap="square" rtlCol="0">
              <a:spAutoFit/>
            </a:bodyPr>
            <a:lstStyle/>
            <a:p>
              <a:r>
                <a:rPr lang="ja-JP" altLang="en-US" b="1" dirty="0">
                  <a:solidFill>
                    <a:srgbClr val="FFC000"/>
                  </a:solidFill>
                  <a:effectLst>
                    <a:outerShdw blurRad="38100" dist="38100" dir="2700000" algn="tl">
                      <a:srgbClr val="000000">
                        <a:alpha val="43137"/>
                      </a:srgbClr>
                    </a:outerShdw>
                  </a:effectLst>
                  <a:latin typeface="+mn-ea"/>
                </a:rPr>
                <a:t>２５</a:t>
              </a:r>
              <a:r>
                <a:rPr kumimoji="1" lang="ja-JP" altLang="en-US" b="1" dirty="0" smtClean="0">
                  <a:solidFill>
                    <a:srgbClr val="FFC000"/>
                  </a:solidFill>
                  <a:effectLst>
                    <a:outerShdw blurRad="38100" dist="38100" dir="2700000" algn="tl">
                      <a:srgbClr val="000000">
                        <a:alpha val="43137"/>
                      </a:srgbClr>
                    </a:outerShdw>
                  </a:effectLst>
                  <a:latin typeface="+mn-ea"/>
                </a:rPr>
                <a:t>歳　</a:t>
              </a:r>
              <a:r>
                <a:rPr lang="en-US" altLang="ja-JP" b="1" dirty="0">
                  <a:solidFill>
                    <a:srgbClr val="FFC000"/>
                  </a:solidFill>
                  <a:effectLst>
                    <a:outerShdw blurRad="38100" dist="38100" dir="2700000" algn="tl">
                      <a:srgbClr val="000000">
                        <a:alpha val="43137"/>
                      </a:srgbClr>
                    </a:outerShdw>
                  </a:effectLst>
                  <a:latin typeface="+mn-ea"/>
                </a:rPr>
                <a:t>5</a:t>
              </a:r>
              <a:r>
                <a:rPr kumimoji="1" lang="ja-JP" altLang="en-US" b="1" dirty="0" smtClean="0">
                  <a:solidFill>
                    <a:srgbClr val="FFC000"/>
                  </a:solidFill>
                  <a:effectLst>
                    <a:outerShdw blurRad="38100" dist="38100" dir="2700000" algn="tl">
                      <a:srgbClr val="000000">
                        <a:alpha val="43137"/>
                      </a:srgbClr>
                    </a:outerShdw>
                  </a:effectLst>
                  <a:latin typeface="+mn-ea"/>
                </a:rPr>
                <a:t>ヵ月</a:t>
              </a:r>
              <a:endParaRPr kumimoji="1" lang="ja-JP" altLang="en-US" b="1" dirty="0">
                <a:solidFill>
                  <a:srgbClr val="FFC000"/>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362421492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1296" y="260648"/>
            <a:ext cx="8229600" cy="1143000"/>
          </a:xfrm>
        </p:spPr>
        <p:txBody>
          <a:bodyPr>
            <a:normAutofit/>
          </a:bodyPr>
          <a:lstStyle/>
          <a:p>
            <a:r>
              <a:rPr kumimoji="1" lang="ja-JP" altLang="en-US" sz="3600" dirty="0" smtClean="0"/>
              <a:t>治療経過</a:t>
            </a:r>
            <a:endParaRPr kumimoji="1" lang="ja-JP" altLang="en-US" sz="3600" dirty="0"/>
          </a:p>
        </p:txBody>
      </p:sp>
      <p:sp>
        <p:nvSpPr>
          <p:cNvPr id="9" name="テキスト ボックス 8"/>
          <p:cNvSpPr txBox="1"/>
          <p:nvPr/>
        </p:nvSpPr>
        <p:spPr>
          <a:xfrm>
            <a:off x="72008" y="4489271"/>
            <a:ext cx="683568" cy="261610"/>
          </a:xfrm>
          <a:prstGeom prst="rect">
            <a:avLst/>
          </a:prstGeom>
          <a:noFill/>
        </p:spPr>
        <p:txBody>
          <a:bodyPr wrap="square" rtlCol="0">
            <a:spAutoFit/>
          </a:bodyPr>
          <a:lstStyle/>
          <a:p>
            <a:r>
              <a:rPr kumimoji="1" lang="en-US" altLang="ja-JP" sz="1100" b="1" dirty="0" smtClean="0">
                <a:solidFill>
                  <a:srgbClr val="FFFF00"/>
                </a:solidFill>
              </a:rPr>
              <a:t>ucOC</a:t>
            </a:r>
            <a:endParaRPr kumimoji="1" lang="ja-JP" altLang="en-US" sz="1100" b="1" dirty="0">
              <a:solidFill>
                <a:srgbClr val="FFFF00"/>
              </a:solidFill>
            </a:endParaRPr>
          </a:p>
        </p:txBody>
      </p:sp>
      <p:sp>
        <p:nvSpPr>
          <p:cNvPr id="10" name="テキスト ボックス 9"/>
          <p:cNvSpPr txBox="1"/>
          <p:nvPr/>
        </p:nvSpPr>
        <p:spPr>
          <a:xfrm>
            <a:off x="7856660" y="4596393"/>
            <a:ext cx="1368152" cy="430887"/>
          </a:xfrm>
          <a:prstGeom prst="rect">
            <a:avLst/>
          </a:prstGeom>
          <a:noFill/>
        </p:spPr>
        <p:txBody>
          <a:bodyPr wrap="square" rtlCol="0">
            <a:spAutoFit/>
          </a:bodyPr>
          <a:lstStyle/>
          <a:p>
            <a:r>
              <a:rPr kumimoji="1" lang="en-US" altLang="ja-JP" sz="1050" b="1" dirty="0" smtClean="0">
                <a:solidFill>
                  <a:srgbClr val="00FFFF"/>
                </a:solidFill>
              </a:rPr>
              <a:t>P1NP ug/l</a:t>
            </a:r>
          </a:p>
          <a:p>
            <a:r>
              <a:rPr lang="en-US" altLang="ja-JP" sz="1050" b="1" dirty="0">
                <a:solidFill>
                  <a:srgbClr val="FF0000"/>
                </a:solidFill>
              </a:rPr>
              <a:t>TRACP-5</a:t>
            </a:r>
            <a:r>
              <a:rPr lang="ja-JP" altLang="en-US" sz="1050" b="1" dirty="0" smtClean="0">
                <a:solidFill>
                  <a:srgbClr val="FF0000"/>
                </a:solidFill>
              </a:rPr>
              <a:t>ｂ </a:t>
            </a:r>
            <a:r>
              <a:rPr lang="en-US" altLang="ja-JP" sz="1050" b="1" dirty="0" err="1" smtClean="0">
                <a:solidFill>
                  <a:srgbClr val="FF0000"/>
                </a:solidFill>
              </a:rPr>
              <a:t>mU</a:t>
            </a:r>
            <a:r>
              <a:rPr lang="en-US" altLang="ja-JP" sz="1050" b="1" dirty="0" smtClean="0">
                <a:solidFill>
                  <a:srgbClr val="FF0000"/>
                </a:solidFill>
              </a:rPr>
              <a:t>/dl</a:t>
            </a:r>
            <a:r>
              <a:rPr lang="ja-JP" altLang="en-US" sz="1050" dirty="0" smtClean="0">
                <a:solidFill>
                  <a:schemeClr val="accent2">
                    <a:lumMod val="60000"/>
                    <a:lumOff val="40000"/>
                  </a:schemeClr>
                </a:solidFill>
              </a:rPr>
              <a:t>　</a:t>
            </a:r>
            <a:endParaRPr kumimoji="1" lang="ja-JP" altLang="en-US" sz="1050" dirty="0">
              <a:solidFill>
                <a:schemeClr val="accent2">
                  <a:lumMod val="60000"/>
                  <a:lumOff val="40000"/>
                </a:schemeClr>
              </a:solidFill>
            </a:endParaRPr>
          </a:p>
        </p:txBody>
      </p:sp>
      <p:sp>
        <p:nvSpPr>
          <p:cNvPr id="12" name="テキスト ボックス 11"/>
          <p:cNvSpPr txBox="1"/>
          <p:nvPr/>
        </p:nvSpPr>
        <p:spPr>
          <a:xfrm>
            <a:off x="1619672" y="1261066"/>
            <a:ext cx="5514553" cy="246221"/>
          </a:xfrm>
          <a:prstGeom prst="rect">
            <a:avLst/>
          </a:prstGeom>
          <a:solidFill>
            <a:srgbClr val="FFFF00"/>
          </a:solidFill>
        </p:spPr>
        <p:txBody>
          <a:bodyPr wrap="square" rtlCol="0" anchor="ctr">
            <a:spAutoFit/>
          </a:bodyPr>
          <a:lstStyle/>
          <a:p>
            <a:r>
              <a:rPr kumimoji="1" lang="ja-JP" altLang="en-US" sz="1000" b="1" dirty="0" smtClean="0">
                <a:solidFill>
                  <a:schemeClr val="bg1"/>
                </a:solidFill>
                <a:latin typeface="+mn-ea"/>
              </a:rPr>
              <a:t>活性型</a:t>
            </a:r>
            <a:r>
              <a:rPr kumimoji="1" lang="en-US" altLang="ja-JP" sz="1000" b="1" dirty="0" smtClean="0">
                <a:solidFill>
                  <a:schemeClr val="bg1"/>
                </a:solidFill>
                <a:latin typeface="+mn-ea"/>
              </a:rPr>
              <a:t>VitD</a:t>
            </a:r>
            <a:endParaRPr kumimoji="1" lang="ja-JP" altLang="en-US" sz="1000" b="1" dirty="0">
              <a:solidFill>
                <a:schemeClr val="bg1"/>
              </a:solidFill>
              <a:latin typeface="+mn-ea"/>
            </a:endParaRPr>
          </a:p>
        </p:txBody>
      </p:sp>
      <p:sp>
        <p:nvSpPr>
          <p:cNvPr id="14" name="テキスト ボックス 13"/>
          <p:cNvSpPr txBox="1"/>
          <p:nvPr/>
        </p:nvSpPr>
        <p:spPr>
          <a:xfrm>
            <a:off x="2601913" y="1494509"/>
            <a:ext cx="4533178" cy="246221"/>
          </a:xfrm>
          <a:prstGeom prst="rect">
            <a:avLst/>
          </a:prstGeom>
          <a:solidFill>
            <a:schemeClr val="accent6">
              <a:lumMod val="40000"/>
              <a:lumOff val="60000"/>
            </a:schemeClr>
          </a:solidFill>
        </p:spPr>
        <p:txBody>
          <a:bodyPr wrap="square" rtlCol="0" anchor="ctr">
            <a:spAutoFit/>
          </a:bodyPr>
          <a:lstStyle/>
          <a:p>
            <a:r>
              <a:rPr kumimoji="1" lang="en-US" altLang="ja-JP" sz="1000" b="1" dirty="0" smtClean="0">
                <a:solidFill>
                  <a:schemeClr val="bg1"/>
                </a:solidFill>
                <a:latin typeface="+mn-ea"/>
              </a:rPr>
              <a:t>Ca/P</a:t>
            </a:r>
            <a:r>
              <a:rPr kumimoji="1" lang="ja-JP" altLang="en-US" sz="1000" b="1" dirty="0" smtClean="0">
                <a:solidFill>
                  <a:schemeClr val="bg1"/>
                </a:solidFill>
                <a:latin typeface="+mn-ea"/>
              </a:rPr>
              <a:t>補正開始       </a:t>
            </a:r>
            <a:endParaRPr kumimoji="1" lang="ja-JP" altLang="en-US" sz="1000" b="1" dirty="0">
              <a:solidFill>
                <a:schemeClr val="bg1"/>
              </a:solidFill>
              <a:latin typeface="+mn-ea"/>
            </a:endParaRPr>
          </a:p>
        </p:txBody>
      </p:sp>
      <p:sp>
        <p:nvSpPr>
          <p:cNvPr id="15" name="テキスト ボックス 14"/>
          <p:cNvSpPr txBox="1"/>
          <p:nvPr/>
        </p:nvSpPr>
        <p:spPr>
          <a:xfrm>
            <a:off x="323528" y="4670961"/>
            <a:ext cx="504056" cy="215444"/>
          </a:xfrm>
          <a:prstGeom prst="rect">
            <a:avLst/>
          </a:prstGeom>
          <a:noFill/>
        </p:spPr>
        <p:txBody>
          <a:bodyPr wrap="square" rtlCol="0">
            <a:spAutoFit/>
          </a:bodyPr>
          <a:lstStyle/>
          <a:p>
            <a:r>
              <a:rPr lang="en-US" altLang="ja-JP" sz="800" dirty="0" smtClean="0"/>
              <a:t>ng/ml</a:t>
            </a:r>
            <a:endParaRPr kumimoji="1" lang="ja-JP" altLang="en-US" sz="800" dirty="0"/>
          </a:p>
        </p:txBody>
      </p:sp>
      <p:graphicFrame>
        <p:nvGraphicFramePr>
          <p:cNvPr id="17" name="グラフ 16"/>
          <p:cNvGraphicFramePr>
            <a:graphicFrameLocks/>
          </p:cNvGraphicFramePr>
          <p:nvPr>
            <p:extLst>
              <p:ext uri="{D42A27DB-BD31-4B8C-83A1-F6EECF244321}">
                <p14:modId xmlns:p14="http://schemas.microsoft.com/office/powerpoint/2010/main" val="3834864685"/>
              </p:ext>
            </p:extLst>
          </p:nvPr>
        </p:nvGraphicFramePr>
        <p:xfrm>
          <a:off x="551104" y="4424989"/>
          <a:ext cx="7920000" cy="2520000"/>
        </p:xfrm>
        <a:graphic>
          <a:graphicData uri="http://schemas.openxmlformats.org/drawingml/2006/chart">
            <c:chart xmlns:c="http://schemas.openxmlformats.org/drawingml/2006/chart" xmlns:r="http://schemas.openxmlformats.org/officeDocument/2006/relationships" r:id="rId2"/>
          </a:graphicData>
        </a:graphic>
      </p:graphicFrame>
      <p:sp>
        <p:nvSpPr>
          <p:cNvPr id="8" name="下矢印 7"/>
          <p:cNvSpPr/>
          <p:nvPr/>
        </p:nvSpPr>
        <p:spPr>
          <a:xfrm>
            <a:off x="1841438"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3131840"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4427984"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5724128"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下矢印 20"/>
          <p:cNvSpPr/>
          <p:nvPr/>
        </p:nvSpPr>
        <p:spPr>
          <a:xfrm>
            <a:off x="7027199"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920070" y="1788591"/>
            <a:ext cx="947201" cy="216206"/>
          </a:xfrm>
          <a:prstGeom prst="rect">
            <a:avLst/>
          </a:prstGeom>
          <a:solidFill>
            <a:schemeClr val="bg2">
              <a:lumMod val="40000"/>
              <a:lumOff val="60000"/>
            </a:schemeClr>
          </a:solidFill>
        </p:spPr>
        <p:txBody>
          <a:bodyPr wrap="square" rtlCol="0">
            <a:spAutoFit/>
          </a:bodyPr>
          <a:lstStyle/>
          <a:p>
            <a:r>
              <a:rPr lang="en-US" altLang="ja-JP" sz="1100" b="1" dirty="0"/>
              <a:t>denosumab</a:t>
            </a:r>
            <a:endParaRPr kumimoji="1" lang="ja-JP" altLang="en-US" sz="1100" dirty="0"/>
          </a:p>
        </p:txBody>
      </p:sp>
      <p:sp>
        <p:nvSpPr>
          <p:cNvPr id="23" name="テキスト ボックス 22"/>
          <p:cNvSpPr txBox="1"/>
          <p:nvPr/>
        </p:nvSpPr>
        <p:spPr>
          <a:xfrm>
            <a:off x="1691680" y="4240583"/>
            <a:ext cx="503548" cy="261610"/>
          </a:xfrm>
          <a:prstGeom prst="rect">
            <a:avLst/>
          </a:prstGeom>
          <a:noFill/>
        </p:spPr>
        <p:txBody>
          <a:bodyPr wrap="square" rtlCol="0">
            <a:spAutoFit/>
          </a:bodyPr>
          <a:lstStyle/>
          <a:p>
            <a:pPr algn="ctr"/>
            <a:r>
              <a:rPr kumimoji="1" lang="en-US" altLang="ja-JP" sz="1100" b="1" dirty="0" smtClean="0"/>
              <a:t>0M</a:t>
            </a:r>
            <a:endParaRPr kumimoji="1" lang="ja-JP" altLang="en-US" sz="1100" b="1" dirty="0"/>
          </a:p>
        </p:txBody>
      </p:sp>
      <p:sp>
        <p:nvSpPr>
          <p:cNvPr id="24" name="テキスト ボックス 23"/>
          <p:cNvSpPr txBox="1"/>
          <p:nvPr/>
        </p:nvSpPr>
        <p:spPr>
          <a:xfrm>
            <a:off x="2347187" y="4240583"/>
            <a:ext cx="503548" cy="261610"/>
          </a:xfrm>
          <a:prstGeom prst="rect">
            <a:avLst/>
          </a:prstGeom>
          <a:noFill/>
        </p:spPr>
        <p:txBody>
          <a:bodyPr wrap="square" rtlCol="0">
            <a:spAutoFit/>
          </a:bodyPr>
          <a:lstStyle/>
          <a:p>
            <a:pPr algn="ctr"/>
            <a:r>
              <a:rPr lang="en-US" altLang="ja-JP" sz="1100" b="1" dirty="0"/>
              <a:t>3</a:t>
            </a:r>
            <a:r>
              <a:rPr kumimoji="1" lang="en-US" altLang="ja-JP" sz="1100" b="1" dirty="0" smtClean="0"/>
              <a:t>M</a:t>
            </a:r>
            <a:endParaRPr kumimoji="1" lang="ja-JP" altLang="en-US" sz="1100" b="1" dirty="0"/>
          </a:p>
        </p:txBody>
      </p:sp>
      <p:sp>
        <p:nvSpPr>
          <p:cNvPr id="25" name="テキスト ボックス 24"/>
          <p:cNvSpPr txBox="1"/>
          <p:nvPr/>
        </p:nvSpPr>
        <p:spPr>
          <a:xfrm>
            <a:off x="2988332" y="4240583"/>
            <a:ext cx="503548" cy="261610"/>
          </a:xfrm>
          <a:prstGeom prst="rect">
            <a:avLst/>
          </a:prstGeom>
          <a:noFill/>
        </p:spPr>
        <p:txBody>
          <a:bodyPr wrap="square" rtlCol="0">
            <a:spAutoFit/>
          </a:bodyPr>
          <a:lstStyle/>
          <a:p>
            <a:pPr algn="ctr"/>
            <a:r>
              <a:rPr lang="en-US" altLang="ja-JP" sz="1100" b="1" dirty="0" smtClean="0"/>
              <a:t>6</a:t>
            </a:r>
            <a:r>
              <a:rPr kumimoji="1" lang="en-US" altLang="ja-JP" sz="1100" b="1" dirty="0" smtClean="0"/>
              <a:t>M</a:t>
            </a:r>
            <a:endParaRPr kumimoji="1" lang="ja-JP" altLang="en-US" sz="1100" b="1" dirty="0"/>
          </a:p>
        </p:txBody>
      </p:sp>
      <p:sp>
        <p:nvSpPr>
          <p:cNvPr id="26" name="テキスト ボックス 25"/>
          <p:cNvSpPr txBox="1"/>
          <p:nvPr/>
        </p:nvSpPr>
        <p:spPr>
          <a:xfrm>
            <a:off x="3629477" y="4240583"/>
            <a:ext cx="503548" cy="261610"/>
          </a:xfrm>
          <a:prstGeom prst="rect">
            <a:avLst/>
          </a:prstGeom>
          <a:noFill/>
        </p:spPr>
        <p:txBody>
          <a:bodyPr wrap="square" rtlCol="0">
            <a:spAutoFit/>
          </a:bodyPr>
          <a:lstStyle/>
          <a:p>
            <a:pPr algn="ctr"/>
            <a:r>
              <a:rPr lang="en-US" altLang="ja-JP" sz="1100" b="1" dirty="0"/>
              <a:t>9</a:t>
            </a:r>
            <a:r>
              <a:rPr kumimoji="1" lang="en-US" altLang="ja-JP" sz="1100" b="1" dirty="0" smtClean="0"/>
              <a:t>M</a:t>
            </a:r>
            <a:endParaRPr kumimoji="1" lang="ja-JP" altLang="en-US" sz="1100" b="1" dirty="0"/>
          </a:p>
        </p:txBody>
      </p:sp>
      <p:sp>
        <p:nvSpPr>
          <p:cNvPr id="27" name="テキスト ボックス 26"/>
          <p:cNvSpPr txBox="1"/>
          <p:nvPr/>
        </p:nvSpPr>
        <p:spPr>
          <a:xfrm>
            <a:off x="4288665" y="4240583"/>
            <a:ext cx="503548" cy="261610"/>
          </a:xfrm>
          <a:prstGeom prst="rect">
            <a:avLst/>
          </a:prstGeom>
          <a:noFill/>
        </p:spPr>
        <p:txBody>
          <a:bodyPr wrap="square" rtlCol="0">
            <a:spAutoFit/>
          </a:bodyPr>
          <a:lstStyle/>
          <a:p>
            <a:pPr algn="ctr"/>
            <a:r>
              <a:rPr lang="en-US" altLang="ja-JP" sz="1100" b="1" dirty="0" smtClean="0"/>
              <a:t>12</a:t>
            </a:r>
            <a:r>
              <a:rPr kumimoji="1" lang="en-US" altLang="ja-JP" sz="1100" b="1" dirty="0" smtClean="0"/>
              <a:t>M</a:t>
            </a:r>
            <a:endParaRPr kumimoji="1" lang="ja-JP" altLang="en-US" sz="1100" b="1" dirty="0"/>
          </a:p>
        </p:txBody>
      </p:sp>
      <p:sp>
        <p:nvSpPr>
          <p:cNvPr id="28" name="テキスト ボックス 27"/>
          <p:cNvSpPr txBox="1"/>
          <p:nvPr/>
        </p:nvSpPr>
        <p:spPr>
          <a:xfrm>
            <a:off x="4929810" y="4240583"/>
            <a:ext cx="503548" cy="261610"/>
          </a:xfrm>
          <a:prstGeom prst="rect">
            <a:avLst/>
          </a:prstGeom>
          <a:noFill/>
        </p:spPr>
        <p:txBody>
          <a:bodyPr wrap="square" rtlCol="0">
            <a:spAutoFit/>
          </a:bodyPr>
          <a:lstStyle/>
          <a:p>
            <a:pPr algn="ctr"/>
            <a:r>
              <a:rPr lang="en-US" altLang="ja-JP" sz="1100" b="1" dirty="0" smtClean="0"/>
              <a:t>15</a:t>
            </a:r>
            <a:r>
              <a:rPr kumimoji="1" lang="en-US" altLang="ja-JP" sz="1100" b="1" dirty="0" smtClean="0"/>
              <a:t>M</a:t>
            </a:r>
            <a:endParaRPr kumimoji="1" lang="ja-JP" altLang="en-US" sz="1100" b="1" dirty="0"/>
          </a:p>
        </p:txBody>
      </p:sp>
      <p:sp>
        <p:nvSpPr>
          <p:cNvPr id="29" name="テキスト ボックス 28"/>
          <p:cNvSpPr txBox="1"/>
          <p:nvPr/>
        </p:nvSpPr>
        <p:spPr>
          <a:xfrm>
            <a:off x="5573693" y="4240583"/>
            <a:ext cx="503548" cy="261610"/>
          </a:xfrm>
          <a:prstGeom prst="rect">
            <a:avLst/>
          </a:prstGeom>
          <a:noFill/>
        </p:spPr>
        <p:txBody>
          <a:bodyPr wrap="square" rtlCol="0">
            <a:spAutoFit/>
          </a:bodyPr>
          <a:lstStyle/>
          <a:p>
            <a:pPr algn="ctr"/>
            <a:r>
              <a:rPr lang="en-US" altLang="ja-JP" sz="1100" b="1" dirty="0" smtClean="0"/>
              <a:t>18</a:t>
            </a:r>
            <a:r>
              <a:rPr kumimoji="1" lang="en-US" altLang="ja-JP" sz="1100" b="1" dirty="0" smtClean="0"/>
              <a:t>M</a:t>
            </a:r>
            <a:endParaRPr kumimoji="1" lang="ja-JP" altLang="en-US" sz="1100" b="1" dirty="0"/>
          </a:p>
        </p:txBody>
      </p:sp>
      <p:sp>
        <p:nvSpPr>
          <p:cNvPr id="30" name="テキスト ボックス 29"/>
          <p:cNvSpPr txBox="1"/>
          <p:nvPr/>
        </p:nvSpPr>
        <p:spPr>
          <a:xfrm>
            <a:off x="6228692" y="4240583"/>
            <a:ext cx="503548" cy="261610"/>
          </a:xfrm>
          <a:prstGeom prst="rect">
            <a:avLst/>
          </a:prstGeom>
          <a:noFill/>
        </p:spPr>
        <p:txBody>
          <a:bodyPr wrap="square" rtlCol="0">
            <a:spAutoFit/>
          </a:bodyPr>
          <a:lstStyle/>
          <a:p>
            <a:pPr algn="ctr"/>
            <a:r>
              <a:rPr lang="en-US" altLang="ja-JP" sz="1100" b="1" dirty="0" smtClean="0"/>
              <a:t>21</a:t>
            </a:r>
            <a:r>
              <a:rPr kumimoji="1" lang="en-US" altLang="ja-JP" sz="1100" b="1" dirty="0" smtClean="0"/>
              <a:t>M</a:t>
            </a:r>
            <a:endParaRPr kumimoji="1" lang="ja-JP" altLang="en-US" sz="1100" b="1" dirty="0"/>
          </a:p>
        </p:txBody>
      </p:sp>
      <p:sp>
        <p:nvSpPr>
          <p:cNvPr id="31" name="テキスト ボックス 30"/>
          <p:cNvSpPr txBox="1"/>
          <p:nvPr/>
        </p:nvSpPr>
        <p:spPr>
          <a:xfrm>
            <a:off x="6876764" y="4240583"/>
            <a:ext cx="503548" cy="261610"/>
          </a:xfrm>
          <a:prstGeom prst="rect">
            <a:avLst/>
          </a:prstGeom>
          <a:noFill/>
        </p:spPr>
        <p:txBody>
          <a:bodyPr wrap="square" rtlCol="0">
            <a:spAutoFit/>
          </a:bodyPr>
          <a:lstStyle/>
          <a:p>
            <a:pPr algn="ctr"/>
            <a:r>
              <a:rPr lang="en-US" altLang="ja-JP" sz="1100" b="1" dirty="0" smtClean="0"/>
              <a:t>24</a:t>
            </a:r>
            <a:r>
              <a:rPr kumimoji="1" lang="en-US" altLang="ja-JP" sz="1100" b="1" dirty="0" smtClean="0"/>
              <a:t>M</a:t>
            </a:r>
            <a:endParaRPr kumimoji="1" lang="ja-JP" altLang="en-US" sz="1100" b="1" dirty="0"/>
          </a:p>
        </p:txBody>
      </p:sp>
      <p:graphicFrame>
        <p:nvGraphicFramePr>
          <p:cNvPr id="32" name="グラフ 31"/>
          <p:cNvGraphicFramePr>
            <a:graphicFrameLocks/>
          </p:cNvGraphicFramePr>
          <p:nvPr>
            <p:extLst>
              <p:ext uri="{D42A27DB-BD31-4B8C-83A1-F6EECF244321}">
                <p14:modId xmlns:p14="http://schemas.microsoft.com/office/powerpoint/2010/main" val="2694801588"/>
              </p:ext>
            </p:extLst>
          </p:nvPr>
        </p:nvGraphicFramePr>
        <p:xfrm>
          <a:off x="318052" y="1988840"/>
          <a:ext cx="7920000" cy="2520000"/>
        </p:xfrm>
        <a:graphic>
          <a:graphicData uri="http://schemas.openxmlformats.org/drawingml/2006/chart">
            <c:chart xmlns:c="http://schemas.openxmlformats.org/drawingml/2006/chart" xmlns:r="http://schemas.openxmlformats.org/officeDocument/2006/relationships" r:id="rId3"/>
          </a:graphicData>
        </a:graphic>
      </p:graphicFrame>
      <p:sp>
        <p:nvSpPr>
          <p:cNvPr id="33" name="テキスト ボックス 32"/>
          <p:cNvSpPr txBox="1"/>
          <p:nvPr/>
        </p:nvSpPr>
        <p:spPr>
          <a:xfrm>
            <a:off x="-36512" y="1843877"/>
            <a:ext cx="720080" cy="261610"/>
          </a:xfrm>
          <a:prstGeom prst="rect">
            <a:avLst/>
          </a:prstGeom>
          <a:noFill/>
        </p:spPr>
        <p:txBody>
          <a:bodyPr wrap="square" rtlCol="0">
            <a:spAutoFit/>
          </a:bodyPr>
          <a:lstStyle/>
          <a:p>
            <a:r>
              <a:rPr kumimoji="1" lang="en-US" altLang="ja-JP" sz="1100" b="1" dirty="0" smtClean="0">
                <a:solidFill>
                  <a:srgbClr val="99FF33"/>
                </a:solidFill>
              </a:rPr>
              <a:t>B2MG</a:t>
            </a:r>
            <a:endParaRPr kumimoji="1" lang="ja-JP" altLang="en-US" sz="1100" b="1" dirty="0">
              <a:solidFill>
                <a:srgbClr val="99FF33"/>
              </a:solidFill>
            </a:endParaRPr>
          </a:p>
        </p:txBody>
      </p:sp>
      <p:sp>
        <p:nvSpPr>
          <p:cNvPr id="34" name="テキスト ボックス 33"/>
          <p:cNvSpPr txBox="1"/>
          <p:nvPr/>
        </p:nvSpPr>
        <p:spPr>
          <a:xfrm>
            <a:off x="7769038" y="1774033"/>
            <a:ext cx="1051434" cy="261610"/>
          </a:xfrm>
          <a:prstGeom prst="rect">
            <a:avLst/>
          </a:prstGeom>
          <a:noFill/>
        </p:spPr>
        <p:txBody>
          <a:bodyPr wrap="square" rtlCol="0">
            <a:spAutoFit/>
          </a:bodyPr>
          <a:lstStyle/>
          <a:p>
            <a:r>
              <a:rPr lang="en-US" altLang="ja-JP" sz="1100" b="1" dirty="0">
                <a:solidFill>
                  <a:srgbClr val="FF0000"/>
                </a:solidFill>
              </a:rPr>
              <a:t>Intact-PTH</a:t>
            </a:r>
            <a:endParaRPr kumimoji="1" lang="ja-JP" altLang="en-US" sz="1100" b="1" dirty="0">
              <a:solidFill>
                <a:srgbClr val="FF0000"/>
              </a:solidFill>
            </a:endParaRPr>
          </a:p>
        </p:txBody>
      </p:sp>
    </p:spTree>
    <p:extLst>
      <p:ext uri="{BB962C8B-B14F-4D97-AF65-F5344CB8AC3E}">
        <p14:creationId xmlns:p14="http://schemas.microsoft.com/office/powerpoint/2010/main" val="152233985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dirty="0"/>
              <a:t>治療</a:t>
            </a:r>
            <a:r>
              <a:rPr lang="ja-JP" altLang="en-US" sz="3600" dirty="0" smtClean="0"/>
              <a:t>経過</a:t>
            </a:r>
            <a:endParaRPr kumimoji="1" lang="ja-JP" altLang="en-US" sz="3600" dirty="0"/>
          </a:p>
        </p:txBody>
      </p:sp>
      <p:graphicFrame>
        <p:nvGraphicFramePr>
          <p:cNvPr id="4" name="グラフ 3"/>
          <p:cNvGraphicFramePr>
            <a:graphicFrameLocks/>
          </p:cNvGraphicFramePr>
          <p:nvPr>
            <p:extLst>
              <p:ext uri="{D42A27DB-BD31-4B8C-83A1-F6EECF244321}">
                <p14:modId xmlns:p14="http://schemas.microsoft.com/office/powerpoint/2010/main" val="208773730"/>
              </p:ext>
            </p:extLst>
          </p:nvPr>
        </p:nvGraphicFramePr>
        <p:xfrm>
          <a:off x="911996" y="2012803"/>
          <a:ext cx="7920000" cy="252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340116" y="1988840"/>
            <a:ext cx="683568" cy="400110"/>
          </a:xfrm>
          <a:prstGeom prst="rect">
            <a:avLst/>
          </a:prstGeom>
          <a:noFill/>
        </p:spPr>
        <p:txBody>
          <a:bodyPr wrap="square" rtlCol="0">
            <a:spAutoFit/>
          </a:bodyPr>
          <a:lstStyle/>
          <a:p>
            <a:r>
              <a:rPr lang="ja-JP" altLang="en-US" sz="1000" dirty="0" smtClean="0">
                <a:latin typeface="+mj-ea"/>
                <a:ea typeface="+mj-ea"/>
              </a:rPr>
              <a:t>尿</a:t>
            </a:r>
            <a:r>
              <a:rPr lang="ja-JP" altLang="en-US" sz="1000" dirty="0">
                <a:latin typeface="+mj-ea"/>
                <a:ea typeface="+mj-ea"/>
              </a:rPr>
              <a:t>中</a:t>
            </a:r>
            <a:r>
              <a:rPr lang="en-US" altLang="ja-JP" sz="1000" b="1" dirty="0" smtClean="0">
                <a:latin typeface="+mj-ea"/>
                <a:ea typeface="+mj-ea"/>
              </a:rPr>
              <a:t>Ca</a:t>
            </a:r>
            <a:r>
              <a:rPr lang="en-US" altLang="ja-JP" sz="1000" dirty="0" smtClean="0">
                <a:latin typeface="+mj-ea"/>
                <a:ea typeface="+mj-ea"/>
              </a:rPr>
              <a:t> mg/dl</a:t>
            </a:r>
            <a:endParaRPr kumimoji="1" lang="ja-JP" altLang="en-US" sz="1000" dirty="0">
              <a:latin typeface="+mj-ea"/>
              <a:ea typeface="+mj-ea"/>
            </a:endParaRPr>
          </a:p>
        </p:txBody>
      </p:sp>
      <p:sp>
        <p:nvSpPr>
          <p:cNvPr id="9" name="テキスト ボックス 8"/>
          <p:cNvSpPr txBox="1"/>
          <p:nvPr/>
        </p:nvSpPr>
        <p:spPr>
          <a:xfrm>
            <a:off x="1907704" y="1261066"/>
            <a:ext cx="5514553" cy="246221"/>
          </a:xfrm>
          <a:prstGeom prst="rect">
            <a:avLst/>
          </a:prstGeom>
          <a:solidFill>
            <a:srgbClr val="FFFF00"/>
          </a:solidFill>
        </p:spPr>
        <p:txBody>
          <a:bodyPr wrap="square" rtlCol="0" anchor="ctr">
            <a:spAutoFit/>
          </a:bodyPr>
          <a:lstStyle/>
          <a:p>
            <a:r>
              <a:rPr kumimoji="1" lang="ja-JP" altLang="en-US" sz="1000" b="1" dirty="0" smtClean="0">
                <a:solidFill>
                  <a:schemeClr val="bg1"/>
                </a:solidFill>
                <a:latin typeface="+mn-ea"/>
              </a:rPr>
              <a:t>活性型</a:t>
            </a:r>
            <a:r>
              <a:rPr kumimoji="1" lang="en-US" altLang="ja-JP" sz="1000" b="1" dirty="0" smtClean="0">
                <a:solidFill>
                  <a:schemeClr val="bg1"/>
                </a:solidFill>
                <a:latin typeface="+mn-ea"/>
              </a:rPr>
              <a:t>VitD</a:t>
            </a:r>
            <a:endParaRPr kumimoji="1" lang="ja-JP" altLang="en-US" sz="1000" b="1" dirty="0">
              <a:solidFill>
                <a:schemeClr val="bg1"/>
              </a:solidFill>
              <a:latin typeface="+mn-ea"/>
            </a:endParaRPr>
          </a:p>
        </p:txBody>
      </p:sp>
      <p:sp>
        <p:nvSpPr>
          <p:cNvPr id="10" name="テキスト ボックス 9"/>
          <p:cNvSpPr txBox="1"/>
          <p:nvPr/>
        </p:nvSpPr>
        <p:spPr>
          <a:xfrm>
            <a:off x="2889945" y="1494509"/>
            <a:ext cx="4533178" cy="246221"/>
          </a:xfrm>
          <a:prstGeom prst="rect">
            <a:avLst/>
          </a:prstGeom>
          <a:solidFill>
            <a:schemeClr val="accent6">
              <a:lumMod val="40000"/>
              <a:lumOff val="60000"/>
            </a:schemeClr>
          </a:solidFill>
        </p:spPr>
        <p:txBody>
          <a:bodyPr wrap="square" rtlCol="0" anchor="ctr">
            <a:spAutoFit/>
          </a:bodyPr>
          <a:lstStyle/>
          <a:p>
            <a:r>
              <a:rPr kumimoji="1" lang="en-US" altLang="ja-JP" sz="1000" b="1" dirty="0" smtClean="0">
                <a:solidFill>
                  <a:schemeClr val="bg1"/>
                </a:solidFill>
                <a:latin typeface="+mn-ea"/>
              </a:rPr>
              <a:t>Ca/P</a:t>
            </a:r>
            <a:r>
              <a:rPr kumimoji="1" lang="ja-JP" altLang="en-US" sz="1000" b="1" dirty="0" smtClean="0">
                <a:solidFill>
                  <a:schemeClr val="bg1"/>
                </a:solidFill>
                <a:latin typeface="+mn-ea"/>
              </a:rPr>
              <a:t>補正開始</a:t>
            </a:r>
            <a:endParaRPr kumimoji="1" lang="ja-JP" altLang="en-US" sz="1000" b="1" dirty="0">
              <a:solidFill>
                <a:schemeClr val="bg1"/>
              </a:solidFill>
              <a:latin typeface="+mn-ea"/>
            </a:endParaRPr>
          </a:p>
        </p:txBody>
      </p:sp>
      <p:sp>
        <p:nvSpPr>
          <p:cNvPr id="11" name="下矢印 10"/>
          <p:cNvSpPr/>
          <p:nvPr/>
        </p:nvSpPr>
        <p:spPr>
          <a:xfrm>
            <a:off x="2129470"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下矢印 11"/>
          <p:cNvSpPr/>
          <p:nvPr/>
        </p:nvSpPr>
        <p:spPr>
          <a:xfrm>
            <a:off x="3419872"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716016"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下矢印 13"/>
          <p:cNvSpPr/>
          <p:nvPr/>
        </p:nvSpPr>
        <p:spPr>
          <a:xfrm>
            <a:off x="6012160"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7315231" y="1794662"/>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208102" y="1788591"/>
            <a:ext cx="947201" cy="216206"/>
          </a:xfrm>
          <a:prstGeom prst="rect">
            <a:avLst/>
          </a:prstGeom>
          <a:solidFill>
            <a:schemeClr val="bg2">
              <a:lumMod val="40000"/>
              <a:lumOff val="60000"/>
            </a:schemeClr>
          </a:solidFill>
        </p:spPr>
        <p:txBody>
          <a:bodyPr wrap="square" rtlCol="0">
            <a:spAutoFit/>
          </a:bodyPr>
          <a:lstStyle/>
          <a:p>
            <a:r>
              <a:rPr lang="en-US" altLang="ja-JP" sz="1100" b="1" dirty="0"/>
              <a:t>denosumab</a:t>
            </a:r>
            <a:endParaRPr kumimoji="1" lang="ja-JP" altLang="en-US" sz="1100" dirty="0"/>
          </a:p>
        </p:txBody>
      </p:sp>
      <p:sp>
        <p:nvSpPr>
          <p:cNvPr id="17" name="テキスト ボックス 16"/>
          <p:cNvSpPr txBox="1"/>
          <p:nvPr/>
        </p:nvSpPr>
        <p:spPr>
          <a:xfrm>
            <a:off x="1979712" y="4240583"/>
            <a:ext cx="503548" cy="261610"/>
          </a:xfrm>
          <a:prstGeom prst="rect">
            <a:avLst/>
          </a:prstGeom>
          <a:noFill/>
        </p:spPr>
        <p:txBody>
          <a:bodyPr wrap="square" rtlCol="0">
            <a:spAutoFit/>
          </a:bodyPr>
          <a:lstStyle/>
          <a:p>
            <a:pPr algn="ctr"/>
            <a:r>
              <a:rPr kumimoji="1" lang="en-US" altLang="ja-JP" sz="1100" b="1" dirty="0" smtClean="0"/>
              <a:t>0M</a:t>
            </a:r>
            <a:endParaRPr kumimoji="1" lang="ja-JP" altLang="en-US" sz="1100" b="1" dirty="0"/>
          </a:p>
        </p:txBody>
      </p:sp>
      <p:sp>
        <p:nvSpPr>
          <p:cNvPr id="18" name="テキスト ボックス 17"/>
          <p:cNvSpPr txBox="1"/>
          <p:nvPr/>
        </p:nvSpPr>
        <p:spPr>
          <a:xfrm>
            <a:off x="2635219" y="4240583"/>
            <a:ext cx="503548" cy="261610"/>
          </a:xfrm>
          <a:prstGeom prst="rect">
            <a:avLst/>
          </a:prstGeom>
          <a:noFill/>
        </p:spPr>
        <p:txBody>
          <a:bodyPr wrap="square" rtlCol="0">
            <a:spAutoFit/>
          </a:bodyPr>
          <a:lstStyle/>
          <a:p>
            <a:pPr algn="ctr"/>
            <a:r>
              <a:rPr lang="en-US" altLang="ja-JP" sz="1100" b="1" dirty="0"/>
              <a:t>3</a:t>
            </a:r>
            <a:r>
              <a:rPr kumimoji="1" lang="en-US" altLang="ja-JP" sz="1100" b="1" dirty="0" smtClean="0"/>
              <a:t>M</a:t>
            </a:r>
            <a:endParaRPr kumimoji="1" lang="ja-JP" altLang="en-US" sz="1100" b="1" dirty="0"/>
          </a:p>
        </p:txBody>
      </p:sp>
      <p:sp>
        <p:nvSpPr>
          <p:cNvPr id="19" name="テキスト ボックス 18"/>
          <p:cNvSpPr txBox="1"/>
          <p:nvPr/>
        </p:nvSpPr>
        <p:spPr>
          <a:xfrm>
            <a:off x="3276364" y="4240583"/>
            <a:ext cx="503548" cy="261610"/>
          </a:xfrm>
          <a:prstGeom prst="rect">
            <a:avLst/>
          </a:prstGeom>
          <a:noFill/>
        </p:spPr>
        <p:txBody>
          <a:bodyPr wrap="square" rtlCol="0">
            <a:spAutoFit/>
          </a:bodyPr>
          <a:lstStyle/>
          <a:p>
            <a:pPr algn="ctr"/>
            <a:r>
              <a:rPr lang="en-US" altLang="ja-JP" sz="1100" b="1" dirty="0" smtClean="0"/>
              <a:t>6</a:t>
            </a:r>
            <a:r>
              <a:rPr kumimoji="1" lang="en-US" altLang="ja-JP" sz="1100" b="1" dirty="0" smtClean="0"/>
              <a:t>M</a:t>
            </a:r>
            <a:endParaRPr kumimoji="1" lang="ja-JP" altLang="en-US" sz="1100" b="1" dirty="0"/>
          </a:p>
        </p:txBody>
      </p:sp>
      <p:sp>
        <p:nvSpPr>
          <p:cNvPr id="20" name="テキスト ボックス 19"/>
          <p:cNvSpPr txBox="1"/>
          <p:nvPr/>
        </p:nvSpPr>
        <p:spPr>
          <a:xfrm>
            <a:off x="3917509" y="4240583"/>
            <a:ext cx="503548" cy="261610"/>
          </a:xfrm>
          <a:prstGeom prst="rect">
            <a:avLst/>
          </a:prstGeom>
          <a:noFill/>
        </p:spPr>
        <p:txBody>
          <a:bodyPr wrap="square" rtlCol="0">
            <a:spAutoFit/>
          </a:bodyPr>
          <a:lstStyle/>
          <a:p>
            <a:pPr algn="ctr"/>
            <a:r>
              <a:rPr lang="en-US" altLang="ja-JP" sz="1100" b="1" dirty="0"/>
              <a:t>9</a:t>
            </a:r>
            <a:r>
              <a:rPr kumimoji="1" lang="en-US" altLang="ja-JP" sz="1100" b="1" dirty="0" smtClean="0"/>
              <a:t>M</a:t>
            </a:r>
            <a:endParaRPr kumimoji="1" lang="ja-JP" altLang="en-US" sz="1100" b="1" dirty="0"/>
          </a:p>
        </p:txBody>
      </p:sp>
      <p:sp>
        <p:nvSpPr>
          <p:cNvPr id="21" name="テキスト ボックス 20"/>
          <p:cNvSpPr txBox="1"/>
          <p:nvPr/>
        </p:nvSpPr>
        <p:spPr>
          <a:xfrm>
            <a:off x="4576697" y="4240583"/>
            <a:ext cx="503548" cy="261610"/>
          </a:xfrm>
          <a:prstGeom prst="rect">
            <a:avLst/>
          </a:prstGeom>
          <a:noFill/>
        </p:spPr>
        <p:txBody>
          <a:bodyPr wrap="square" rtlCol="0">
            <a:spAutoFit/>
          </a:bodyPr>
          <a:lstStyle/>
          <a:p>
            <a:pPr algn="ctr"/>
            <a:r>
              <a:rPr lang="en-US" altLang="ja-JP" sz="1100" b="1" dirty="0" smtClean="0"/>
              <a:t>12</a:t>
            </a:r>
            <a:r>
              <a:rPr kumimoji="1" lang="en-US" altLang="ja-JP" sz="1100" b="1" dirty="0" smtClean="0"/>
              <a:t>M</a:t>
            </a:r>
            <a:endParaRPr kumimoji="1" lang="ja-JP" altLang="en-US" sz="1100" b="1" dirty="0"/>
          </a:p>
        </p:txBody>
      </p:sp>
      <p:sp>
        <p:nvSpPr>
          <p:cNvPr id="22" name="テキスト ボックス 21"/>
          <p:cNvSpPr txBox="1"/>
          <p:nvPr/>
        </p:nvSpPr>
        <p:spPr>
          <a:xfrm>
            <a:off x="5217842" y="4240583"/>
            <a:ext cx="503548" cy="261610"/>
          </a:xfrm>
          <a:prstGeom prst="rect">
            <a:avLst/>
          </a:prstGeom>
          <a:noFill/>
        </p:spPr>
        <p:txBody>
          <a:bodyPr wrap="square" rtlCol="0">
            <a:spAutoFit/>
          </a:bodyPr>
          <a:lstStyle/>
          <a:p>
            <a:pPr algn="ctr"/>
            <a:r>
              <a:rPr lang="en-US" altLang="ja-JP" sz="1100" b="1" dirty="0" smtClean="0"/>
              <a:t>15</a:t>
            </a:r>
            <a:r>
              <a:rPr kumimoji="1" lang="en-US" altLang="ja-JP" sz="1100" b="1" dirty="0" smtClean="0"/>
              <a:t>M</a:t>
            </a:r>
            <a:endParaRPr kumimoji="1" lang="ja-JP" altLang="en-US" sz="1100" b="1" dirty="0"/>
          </a:p>
        </p:txBody>
      </p:sp>
      <p:sp>
        <p:nvSpPr>
          <p:cNvPr id="23" name="テキスト ボックス 22"/>
          <p:cNvSpPr txBox="1"/>
          <p:nvPr/>
        </p:nvSpPr>
        <p:spPr>
          <a:xfrm>
            <a:off x="5861725" y="4240583"/>
            <a:ext cx="503548" cy="261610"/>
          </a:xfrm>
          <a:prstGeom prst="rect">
            <a:avLst/>
          </a:prstGeom>
          <a:noFill/>
        </p:spPr>
        <p:txBody>
          <a:bodyPr wrap="square" rtlCol="0">
            <a:spAutoFit/>
          </a:bodyPr>
          <a:lstStyle/>
          <a:p>
            <a:pPr algn="ctr"/>
            <a:r>
              <a:rPr lang="en-US" altLang="ja-JP" sz="1100" b="1" dirty="0" smtClean="0"/>
              <a:t>18</a:t>
            </a:r>
            <a:r>
              <a:rPr kumimoji="1" lang="en-US" altLang="ja-JP" sz="1100" b="1" dirty="0" smtClean="0"/>
              <a:t>M</a:t>
            </a:r>
            <a:endParaRPr kumimoji="1" lang="ja-JP" altLang="en-US" sz="1100" b="1" dirty="0"/>
          </a:p>
        </p:txBody>
      </p:sp>
      <p:sp>
        <p:nvSpPr>
          <p:cNvPr id="24" name="テキスト ボックス 23"/>
          <p:cNvSpPr txBox="1"/>
          <p:nvPr/>
        </p:nvSpPr>
        <p:spPr>
          <a:xfrm>
            <a:off x="6516724" y="4240583"/>
            <a:ext cx="503548" cy="261610"/>
          </a:xfrm>
          <a:prstGeom prst="rect">
            <a:avLst/>
          </a:prstGeom>
          <a:noFill/>
        </p:spPr>
        <p:txBody>
          <a:bodyPr wrap="square" rtlCol="0">
            <a:spAutoFit/>
          </a:bodyPr>
          <a:lstStyle/>
          <a:p>
            <a:pPr algn="ctr"/>
            <a:r>
              <a:rPr lang="en-US" altLang="ja-JP" sz="1100" b="1" dirty="0" smtClean="0"/>
              <a:t>21</a:t>
            </a:r>
            <a:r>
              <a:rPr kumimoji="1" lang="en-US" altLang="ja-JP" sz="1100" b="1" dirty="0" smtClean="0"/>
              <a:t>M</a:t>
            </a:r>
            <a:endParaRPr kumimoji="1" lang="ja-JP" altLang="en-US" sz="1100" b="1" dirty="0"/>
          </a:p>
        </p:txBody>
      </p:sp>
      <p:sp>
        <p:nvSpPr>
          <p:cNvPr id="25" name="テキスト ボックス 24"/>
          <p:cNvSpPr txBox="1"/>
          <p:nvPr/>
        </p:nvSpPr>
        <p:spPr>
          <a:xfrm>
            <a:off x="7164796" y="4240583"/>
            <a:ext cx="503548" cy="261610"/>
          </a:xfrm>
          <a:prstGeom prst="rect">
            <a:avLst/>
          </a:prstGeom>
          <a:noFill/>
        </p:spPr>
        <p:txBody>
          <a:bodyPr wrap="square" rtlCol="0">
            <a:spAutoFit/>
          </a:bodyPr>
          <a:lstStyle/>
          <a:p>
            <a:pPr algn="ctr"/>
            <a:r>
              <a:rPr lang="en-US" altLang="ja-JP" sz="1100" b="1" dirty="0" smtClean="0"/>
              <a:t>24</a:t>
            </a:r>
            <a:r>
              <a:rPr kumimoji="1" lang="en-US" altLang="ja-JP" sz="1100" b="1" dirty="0" smtClean="0"/>
              <a:t>M</a:t>
            </a:r>
            <a:endParaRPr kumimoji="1" lang="ja-JP" altLang="en-US" sz="1100" b="1" dirty="0"/>
          </a:p>
        </p:txBody>
      </p:sp>
      <p:sp>
        <p:nvSpPr>
          <p:cNvPr id="26" name="テキスト ボックス 25"/>
          <p:cNvSpPr txBox="1"/>
          <p:nvPr/>
        </p:nvSpPr>
        <p:spPr>
          <a:xfrm>
            <a:off x="8172400" y="1988840"/>
            <a:ext cx="683568" cy="400110"/>
          </a:xfrm>
          <a:prstGeom prst="rect">
            <a:avLst/>
          </a:prstGeom>
          <a:noFill/>
        </p:spPr>
        <p:txBody>
          <a:bodyPr wrap="square" rtlCol="0">
            <a:spAutoFit/>
          </a:bodyPr>
          <a:lstStyle/>
          <a:p>
            <a:r>
              <a:rPr lang="ja-JP" altLang="en-US" sz="1000" dirty="0" smtClean="0">
                <a:solidFill>
                  <a:srgbClr val="FFC000"/>
                </a:solidFill>
                <a:latin typeface="+mj-ea"/>
                <a:ea typeface="+mj-ea"/>
              </a:rPr>
              <a:t>尿中</a:t>
            </a:r>
            <a:r>
              <a:rPr lang="en-US" altLang="ja-JP" sz="1000" b="1" dirty="0" smtClean="0">
                <a:solidFill>
                  <a:srgbClr val="FFC000"/>
                </a:solidFill>
                <a:latin typeface="+mj-ea"/>
                <a:ea typeface="+mj-ea"/>
              </a:rPr>
              <a:t>IP</a:t>
            </a:r>
            <a:r>
              <a:rPr lang="en-US" altLang="ja-JP" sz="1000" dirty="0" smtClean="0">
                <a:solidFill>
                  <a:srgbClr val="FFC000"/>
                </a:solidFill>
                <a:latin typeface="+mj-ea"/>
                <a:ea typeface="+mj-ea"/>
              </a:rPr>
              <a:t> mg/dl</a:t>
            </a:r>
            <a:endParaRPr kumimoji="1" lang="ja-JP" altLang="en-US" sz="1000" dirty="0">
              <a:solidFill>
                <a:srgbClr val="FFC000"/>
              </a:solidFill>
              <a:latin typeface="+mj-ea"/>
              <a:ea typeface="+mj-ea"/>
            </a:endParaRPr>
          </a:p>
        </p:txBody>
      </p:sp>
      <p:sp>
        <p:nvSpPr>
          <p:cNvPr id="27" name="テキスト ボックス 26"/>
          <p:cNvSpPr txBox="1"/>
          <p:nvPr/>
        </p:nvSpPr>
        <p:spPr>
          <a:xfrm>
            <a:off x="678912" y="4439107"/>
            <a:ext cx="504056" cy="215444"/>
          </a:xfrm>
          <a:prstGeom prst="rect">
            <a:avLst/>
          </a:prstGeom>
          <a:noFill/>
        </p:spPr>
        <p:txBody>
          <a:bodyPr wrap="square" rtlCol="0">
            <a:spAutoFit/>
          </a:bodyPr>
          <a:lstStyle/>
          <a:p>
            <a:r>
              <a:rPr lang="en-US" altLang="ja-JP" sz="800" dirty="0" smtClean="0"/>
              <a:t>mg</a:t>
            </a:r>
            <a:r>
              <a:rPr lang="en-US" altLang="ja-JP" sz="800" dirty="0"/>
              <a:t>/dl</a:t>
            </a:r>
            <a:endParaRPr kumimoji="1" lang="ja-JP" altLang="en-US" sz="800" dirty="0"/>
          </a:p>
        </p:txBody>
      </p:sp>
      <p:graphicFrame>
        <p:nvGraphicFramePr>
          <p:cNvPr id="28" name="グラフ 27"/>
          <p:cNvGraphicFramePr>
            <a:graphicFrameLocks/>
          </p:cNvGraphicFramePr>
          <p:nvPr>
            <p:extLst>
              <p:ext uri="{D42A27DB-BD31-4B8C-83A1-F6EECF244321}">
                <p14:modId xmlns:p14="http://schemas.microsoft.com/office/powerpoint/2010/main" val="782324291"/>
              </p:ext>
            </p:extLst>
          </p:nvPr>
        </p:nvGraphicFramePr>
        <p:xfrm>
          <a:off x="834480" y="4545128"/>
          <a:ext cx="7920000" cy="25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8385486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extLst>
              <p:ext uri="{D42A27DB-BD31-4B8C-83A1-F6EECF244321}">
                <p14:modId xmlns:p14="http://schemas.microsoft.com/office/powerpoint/2010/main" val="4127327779"/>
              </p:ext>
            </p:extLst>
          </p:nvPr>
        </p:nvGraphicFramePr>
        <p:xfrm>
          <a:off x="674803" y="2853216"/>
          <a:ext cx="7920000" cy="252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207986" y="2853216"/>
            <a:ext cx="522778" cy="253916"/>
          </a:xfrm>
          <a:prstGeom prst="rect">
            <a:avLst/>
          </a:prstGeom>
          <a:noFill/>
        </p:spPr>
        <p:txBody>
          <a:bodyPr wrap="square" rtlCol="0">
            <a:spAutoFit/>
          </a:bodyPr>
          <a:lstStyle/>
          <a:p>
            <a:pPr algn="ctr"/>
            <a:r>
              <a:rPr kumimoji="1" lang="en-US" altLang="ja-JP" sz="1050" b="1" dirty="0" smtClean="0"/>
              <a:t>ALP</a:t>
            </a:r>
            <a:endParaRPr kumimoji="1" lang="ja-JP" altLang="en-US" sz="1050" b="1" dirty="0"/>
          </a:p>
        </p:txBody>
      </p:sp>
      <p:sp>
        <p:nvSpPr>
          <p:cNvPr id="7" name="テキスト ボックス 6"/>
          <p:cNvSpPr txBox="1"/>
          <p:nvPr/>
        </p:nvSpPr>
        <p:spPr>
          <a:xfrm>
            <a:off x="153094" y="3104059"/>
            <a:ext cx="632562" cy="415498"/>
          </a:xfrm>
          <a:prstGeom prst="rect">
            <a:avLst/>
          </a:prstGeom>
          <a:noFill/>
        </p:spPr>
        <p:txBody>
          <a:bodyPr wrap="square" rtlCol="0">
            <a:spAutoFit/>
          </a:bodyPr>
          <a:lstStyle/>
          <a:p>
            <a:pPr algn="ctr"/>
            <a:r>
              <a:rPr kumimoji="1" lang="en-US" altLang="ja-JP" sz="1050" b="1" dirty="0" smtClean="0">
                <a:solidFill>
                  <a:srgbClr val="00FFFF"/>
                </a:solidFill>
              </a:rPr>
              <a:t>ALP3</a:t>
            </a:r>
            <a:r>
              <a:rPr kumimoji="1" lang="ja-JP" altLang="en-US" sz="1050" b="1" dirty="0" smtClean="0">
                <a:solidFill>
                  <a:srgbClr val="00FFFF"/>
                </a:solidFill>
              </a:rPr>
              <a:t>活性</a:t>
            </a:r>
            <a:endParaRPr kumimoji="1" lang="ja-JP" altLang="en-US" sz="1050" b="1" dirty="0">
              <a:solidFill>
                <a:srgbClr val="00FFFF"/>
              </a:solidFill>
            </a:endParaRPr>
          </a:p>
        </p:txBody>
      </p:sp>
      <p:sp>
        <p:nvSpPr>
          <p:cNvPr id="8" name="テキスト ボックス 7"/>
          <p:cNvSpPr txBox="1"/>
          <p:nvPr/>
        </p:nvSpPr>
        <p:spPr>
          <a:xfrm>
            <a:off x="8251894" y="2925224"/>
            <a:ext cx="575056" cy="253916"/>
          </a:xfrm>
          <a:prstGeom prst="rect">
            <a:avLst/>
          </a:prstGeom>
          <a:noFill/>
        </p:spPr>
        <p:txBody>
          <a:bodyPr wrap="square" rtlCol="0">
            <a:spAutoFit/>
          </a:bodyPr>
          <a:lstStyle/>
          <a:p>
            <a:pPr algn="ctr"/>
            <a:r>
              <a:rPr lang="en-US" altLang="ja-JP" sz="1050" b="1" dirty="0">
                <a:solidFill>
                  <a:srgbClr val="FFFF00"/>
                </a:solidFill>
              </a:rPr>
              <a:t>AST</a:t>
            </a:r>
            <a:endParaRPr kumimoji="1" lang="ja-JP" altLang="en-US" sz="1050" b="1" dirty="0">
              <a:solidFill>
                <a:srgbClr val="FFFF00"/>
              </a:solidFill>
            </a:endParaRPr>
          </a:p>
        </p:txBody>
      </p:sp>
      <p:sp>
        <p:nvSpPr>
          <p:cNvPr id="9" name="テキスト ボックス 8"/>
          <p:cNvSpPr txBox="1"/>
          <p:nvPr/>
        </p:nvSpPr>
        <p:spPr>
          <a:xfrm>
            <a:off x="8251894" y="3141248"/>
            <a:ext cx="575056" cy="253916"/>
          </a:xfrm>
          <a:prstGeom prst="rect">
            <a:avLst/>
          </a:prstGeom>
          <a:noFill/>
        </p:spPr>
        <p:txBody>
          <a:bodyPr wrap="square" rtlCol="0">
            <a:spAutoFit/>
          </a:bodyPr>
          <a:lstStyle/>
          <a:p>
            <a:pPr algn="ctr"/>
            <a:r>
              <a:rPr lang="en-US" altLang="ja-JP" sz="1050" b="1" dirty="0">
                <a:solidFill>
                  <a:srgbClr val="FFC000"/>
                </a:solidFill>
              </a:rPr>
              <a:t>ALT</a:t>
            </a:r>
            <a:endParaRPr kumimoji="1" lang="ja-JP" altLang="en-US" sz="1050" b="1" dirty="0">
              <a:solidFill>
                <a:srgbClr val="FFC000"/>
              </a:solidFill>
            </a:endParaRPr>
          </a:p>
        </p:txBody>
      </p:sp>
      <p:sp>
        <p:nvSpPr>
          <p:cNvPr id="10" name="テキスト ボックス 9"/>
          <p:cNvSpPr txBox="1"/>
          <p:nvPr/>
        </p:nvSpPr>
        <p:spPr>
          <a:xfrm>
            <a:off x="8118452" y="3357272"/>
            <a:ext cx="841940" cy="257991"/>
          </a:xfrm>
          <a:prstGeom prst="rect">
            <a:avLst/>
          </a:prstGeom>
          <a:noFill/>
        </p:spPr>
        <p:txBody>
          <a:bodyPr wrap="square" rtlCol="0">
            <a:spAutoFit/>
          </a:bodyPr>
          <a:lstStyle/>
          <a:p>
            <a:pPr algn="ctr"/>
            <a:r>
              <a:rPr lang="en-US" altLang="ja-JP" sz="1050" b="1" dirty="0">
                <a:solidFill>
                  <a:srgbClr val="00B0F0"/>
                </a:solidFill>
              </a:rPr>
              <a:t>ALP3%</a:t>
            </a:r>
            <a:endParaRPr kumimoji="1" lang="ja-JP" altLang="en-US" sz="1050" b="1" dirty="0">
              <a:solidFill>
                <a:srgbClr val="00B0F0"/>
              </a:solidFill>
            </a:endParaRPr>
          </a:p>
        </p:txBody>
      </p:sp>
      <p:sp>
        <p:nvSpPr>
          <p:cNvPr id="11" name="テキスト ボックス 10"/>
          <p:cNvSpPr txBox="1"/>
          <p:nvPr/>
        </p:nvSpPr>
        <p:spPr>
          <a:xfrm>
            <a:off x="1888595" y="5077251"/>
            <a:ext cx="503548" cy="261610"/>
          </a:xfrm>
          <a:prstGeom prst="rect">
            <a:avLst/>
          </a:prstGeom>
          <a:noFill/>
        </p:spPr>
        <p:txBody>
          <a:bodyPr wrap="square" rtlCol="0">
            <a:spAutoFit/>
          </a:bodyPr>
          <a:lstStyle/>
          <a:p>
            <a:pPr algn="ctr"/>
            <a:r>
              <a:rPr kumimoji="1" lang="en-US" altLang="ja-JP" sz="1100" b="1" dirty="0" smtClean="0"/>
              <a:t>0M</a:t>
            </a:r>
            <a:endParaRPr kumimoji="1" lang="ja-JP" altLang="en-US" sz="1100" b="1" dirty="0"/>
          </a:p>
        </p:txBody>
      </p:sp>
      <p:sp>
        <p:nvSpPr>
          <p:cNvPr id="12" name="テキスト ボックス 11"/>
          <p:cNvSpPr txBox="1"/>
          <p:nvPr/>
        </p:nvSpPr>
        <p:spPr>
          <a:xfrm>
            <a:off x="2544102" y="5077251"/>
            <a:ext cx="503548" cy="261610"/>
          </a:xfrm>
          <a:prstGeom prst="rect">
            <a:avLst/>
          </a:prstGeom>
          <a:noFill/>
        </p:spPr>
        <p:txBody>
          <a:bodyPr wrap="square" rtlCol="0">
            <a:spAutoFit/>
          </a:bodyPr>
          <a:lstStyle/>
          <a:p>
            <a:pPr algn="ctr"/>
            <a:r>
              <a:rPr lang="en-US" altLang="ja-JP" sz="1100" b="1" dirty="0"/>
              <a:t>3</a:t>
            </a:r>
            <a:r>
              <a:rPr kumimoji="1" lang="en-US" altLang="ja-JP" sz="1100" b="1" dirty="0" smtClean="0"/>
              <a:t>M</a:t>
            </a:r>
            <a:endParaRPr kumimoji="1" lang="ja-JP" altLang="en-US" sz="1100" b="1" dirty="0"/>
          </a:p>
        </p:txBody>
      </p:sp>
      <p:sp>
        <p:nvSpPr>
          <p:cNvPr id="13" name="テキスト ボックス 12"/>
          <p:cNvSpPr txBox="1"/>
          <p:nvPr/>
        </p:nvSpPr>
        <p:spPr>
          <a:xfrm>
            <a:off x="3185247" y="5077251"/>
            <a:ext cx="503548" cy="261610"/>
          </a:xfrm>
          <a:prstGeom prst="rect">
            <a:avLst/>
          </a:prstGeom>
          <a:noFill/>
        </p:spPr>
        <p:txBody>
          <a:bodyPr wrap="square" rtlCol="0">
            <a:spAutoFit/>
          </a:bodyPr>
          <a:lstStyle/>
          <a:p>
            <a:pPr algn="ctr"/>
            <a:r>
              <a:rPr lang="en-US" altLang="ja-JP" sz="1100" b="1" dirty="0" smtClean="0"/>
              <a:t>6</a:t>
            </a:r>
            <a:r>
              <a:rPr kumimoji="1" lang="en-US" altLang="ja-JP" sz="1100" b="1" dirty="0" smtClean="0"/>
              <a:t>M</a:t>
            </a:r>
            <a:endParaRPr kumimoji="1" lang="ja-JP" altLang="en-US" sz="1100" b="1" dirty="0"/>
          </a:p>
        </p:txBody>
      </p:sp>
      <p:sp>
        <p:nvSpPr>
          <p:cNvPr id="14" name="テキスト ボックス 13"/>
          <p:cNvSpPr txBox="1"/>
          <p:nvPr/>
        </p:nvSpPr>
        <p:spPr>
          <a:xfrm>
            <a:off x="3826392" y="5077251"/>
            <a:ext cx="503548" cy="261610"/>
          </a:xfrm>
          <a:prstGeom prst="rect">
            <a:avLst/>
          </a:prstGeom>
          <a:noFill/>
        </p:spPr>
        <p:txBody>
          <a:bodyPr wrap="square" rtlCol="0">
            <a:spAutoFit/>
          </a:bodyPr>
          <a:lstStyle/>
          <a:p>
            <a:pPr algn="ctr"/>
            <a:r>
              <a:rPr lang="en-US" altLang="ja-JP" sz="1100" b="1" dirty="0"/>
              <a:t>9</a:t>
            </a:r>
            <a:r>
              <a:rPr kumimoji="1" lang="en-US" altLang="ja-JP" sz="1100" b="1" dirty="0" smtClean="0"/>
              <a:t>M</a:t>
            </a:r>
            <a:endParaRPr kumimoji="1" lang="ja-JP" altLang="en-US" sz="1100" b="1" dirty="0"/>
          </a:p>
        </p:txBody>
      </p:sp>
      <p:sp>
        <p:nvSpPr>
          <p:cNvPr id="15" name="テキスト ボックス 14"/>
          <p:cNvSpPr txBox="1"/>
          <p:nvPr/>
        </p:nvSpPr>
        <p:spPr>
          <a:xfrm>
            <a:off x="4485580" y="5077251"/>
            <a:ext cx="503548" cy="261610"/>
          </a:xfrm>
          <a:prstGeom prst="rect">
            <a:avLst/>
          </a:prstGeom>
          <a:noFill/>
        </p:spPr>
        <p:txBody>
          <a:bodyPr wrap="square" rtlCol="0">
            <a:spAutoFit/>
          </a:bodyPr>
          <a:lstStyle/>
          <a:p>
            <a:pPr algn="ctr"/>
            <a:r>
              <a:rPr lang="en-US" altLang="ja-JP" sz="1100" b="1" dirty="0" smtClean="0"/>
              <a:t>12</a:t>
            </a:r>
            <a:r>
              <a:rPr kumimoji="1" lang="en-US" altLang="ja-JP" sz="1100" b="1" dirty="0" smtClean="0"/>
              <a:t>M</a:t>
            </a:r>
            <a:endParaRPr kumimoji="1" lang="ja-JP" altLang="en-US" sz="1100" b="1" dirty="0"/>
          </a:p>
        </p:txBody>
      </p:sp>
      <p:sp>
        <p:nvSpPr>
          <p:cNvPr id="16" name="テキスト ボックス 15"/>
          <p:cNvSpPr txBox="1"/>
          <p:nvPr/>
        </p:nvSpPr>
        <p:spPr>
          <a:xfrm>
            <a:off x="5126725" y="5077251"/>
            <a:ext cx="503548" cy="261610"/>
          </a:xfrm>
          <a:prstGeom prst="rect">
            <a:avLst/>
          </a:prstGeom>
          <a:noFill/>
        </p:spPr>
        <p:txBody>
          <a:bodyPr wrap="square" rtlCol="0">
            <a:spAutoFit/>
          </a:bodyPr>
          <a:lstStyle/>
          <a:p>
            <a:pPr algn="ctr"/>
            <a:r>
              <a:rPr lang="en-US" altLang="ja-JP" sz="1100" b="1" dirty="0" smtClean="0"/>
              <a:t>15</a:t>
            </a:r>
            <a:r>
              <a:rPr kumimoji="1" lang="en-US" altLang="ja-JP" sz="1100" b="1" dirty="0" smtClean="0"/>
              <a:t>M</a:t>
            </a:r>
            <a:endParaRPr kumimoji="1" lang="ja-JP" altLang="en-US" sz="1100" b="1" dirty="0"/>
          </a:p>
        </p:txBody>
      </p:sp>
      <p:sp>
        <p:nvSpPr>
          <p:cNvPr id="17" name="テキスト ボックス 16"/>
          <p:cNvSpPr txBox="1"/>
          <p:nvPr/>
        </p:nvSpPr>
        <p:spPr>
          <a:xfrm>
            <a:off x="5770608" y="5077251"/>
            <a:ext cx="503548" cy="261610"/>
          </a:xfrm>
          <a:prstGeom prst="rect">
            <a:avLst/>
          </a:prstGeom>
          <a:noFill/>
        </p:spPr>
        <p:txBody>
          <a:bodyPr wrap="square" rtlCol="0">
            <a:spAutoFit/>
          </a:bodyPr>
          <a:lstStyle/>
          <a:p>
            <a:pPr algn="ctr"/>
            <a:r>
              <a:rPr lang="en-US" altLang="ja-JP" sz="1100" b="1" dirty="0" smtClean="0"/>
              <a:t>18</a:t>
            </a:r>
            <a:r>
              <a:rPr kumimoji="1" lang="en-US" altLang="ja-JP" sz="1100" b="1" dirty="0" smtClean="0"/>
              <a:t>M</a:t>
            </a:r>
            <a:endParaRPr kumimoji="1" lang="ja-JP" altLang="en-US" sz="1100" b="1" dirty="0"/>
          </a:p>
        </p:txBody>
      </p:sp>
      <p:sp>
        <p:nvSpPr>
          <p:cNvPr id="18" name="テキスト ボックス 17"/>
          <p:cNvSpPr txBox="1"/>
          <p:nvPr/>
        </p:nvSpPr>
        <p:spPr>
          <a:xfrm>
            <a:off x="6425607" y="5077251"/>
            <a:ext cx="503548" cy="261610"/>
          </a:xfrm>
          <a:prstGeom prst="rect">
            <a:avLst/>
          </a:prstGeom>
          <a:noFill/>
        </p:spPr>
        <p:txBody>
          <a:bodyPr wrap="square" rtlCol="0">
            <a:spAutoFit/>
          </a:bodyPr>
          <a:lstStyle/>
          <a:p>
            <a:pPr algn="ctr"/>
            <a:r>
              <a:rPr lang="en-US" altLang="ja-JP" sz="1100" b="1" dirty="0" smtClean="0"/>
              <a:t>21</a:t>
            </a:r>
            <a:r>
              <a:rPr kumimoji="1" lang="en-US" altLang="ja-JP" sz="1100" b="1" dirty="0" smtClean="0"/>
              <a:t>M</a:t>
            </a:r>
            <a:endParaRPr kumimoji="1" lang="ja-JP" altLang="en-US" sz="1100" b="1" dirty="0"/>
          </a:p>
        </p:txBody>
      </p:sp>
      <p:sp>
        <p:nvSpPr>
          <p:cNvPr id="19" name="テキスト ボックス 18"/>
          <p:cNvSpPr txBox="1"/>
          <p:nvPr/>
        </p:nvSpPr>
        <p:spPr>
          <a:xfrm>
            <a:off x="7073679" y="5077251"/>
            <a:ext cx="503548" cy="261610"/>
          </a:xfrm>
          <a:prstGeom prst="rect">
            <a:avLst/>
          </a:prstGeom>
          <a:noFill/>
        </p:spPr>
        <p:txBody>
          <a:bodyPr wrap="square" rtlCol="0">
            <a:spAutoFit/>
          </a:bodyPr>
          <a:lstStyle/>
          <a:p>
            <a:pPr algn="ctr"/>
            <a:r>
              <a:rPr lang="en-US" altLang="ja-JP" sz="1100" b="1" dirty="0" smtClean="0"/>
              <a:t>24</a:t>
            </a:r>
            <a:r>
              <a:rPr kumimoji="1" lang="en-US" altLang="ja-JP" sz="1100" b="1" dirty="0" smtClean="0"/>
              <a:t>M</a:t>
            </a:r>
            <a:endParaRPr kumimoji="1" lang="ja-JP" altLang="en-US" sz="1100" b="1" dirty="0"/>
          </a:p>
        </p:txBody>
      </p:sp>
      <p:sp>
        <p:nvSpPr>
          <p:cNvPr id="20" name="タイトル 1"/>
          <p:cNvSpPr>
            <a:spLocks noGrp="1"/>
          </p:cNvSpPr>
          <p:nvPr>
            <p:ph type="title"/>
          </p:nvPr>
        </p:nvSpPr>
        <p:spPr>
          <a:xfrm>
            <a:off x="457200" y="274638"/>
            <a:ext cx="8229600" cy="1143000"/>
          </a:xfrm>
        </p:spPr>
        <p:txBody>
          <a:bodyPr>
            <a:normAutofit/>
          </a:bodyPr>
          <a:lstStyle/>
          <a:p>
            <a:r>
              <a:rPr lang="ja-JP" altLang="en-US" sz="3600" dirty="0"/>
              <a:t>治療</a:t>
            </a:r>
            <a:r>
              <a:rPr lang="ja-JP" altLang="en-US" sz="3600" dirty="0" smtClean="0"/>
              <a:t>経過</a:t>
            </a:r>
            <a:endParaRPr kumimoji="1" lang="ja-JP" altLang="en-US" sz="3600" dirty="0"/>
          </a:p>
        </p:txBody>
      </p:sp>
      <p:sp>
        <p:nvSpPr>
          <p:cNvPr id="21" name="テキスト ボックス 20"/>
          <p:cNvSpPr txBox="1"/>
          <p:nvPr/>
        </p:nvSpPr>
        <p:spPr>
          <a:xfrm>
            <a:off x="1168465" y="1916832"/>
            <a:ext cx="6156988" cy="305233"/>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p:spPr>
        <p:txBody>
          <a:bodyPr wrap="square" rtlCol="0" anchor="ctr">
            <a:spAutoFit/>
          </a:bodyPr>
          <a:lstStyle/>
          <a:p>
            <a:r>
              <a:rPr lang="en-US" altLang="ja-JP" b="1" dirty="0" err="1" smtClean="0"/>
              <a:t>Entecavir</a:t>
            </a:r>
            <a:r>
              <a:rPr lang="en-US" altLang="ja-JP" b="1" dirty="0" smtClean="0"/>
              <a:t> 0.5mg</a:t>
            </a:r>
            <a:endParaRPr kumimoji="1" lang="ja-JP" altLang="en-US" b="1" dirty="0"/>
          </a:p>
        </p:txBody>
      </p:sp>
      <p:sp>
        <p:nvSpPr>
          <p:cNvPr id="22" name="テキスト ボックス 21"/>
          <p:cNvSpPr txBox="1"/>
          <p:nvPr/>
        </p:nvSpPr>
        <p:spPr>
          <a:xfrm>
            <a:off x="1168515" y="2210570"/>
            <a:ext cx="6156988" cy="277485"/>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p:spPr>
        <p:txBody>
          <a:bodyPr wrap="square" rtlCol="0" anchor="ctr">
            <a:spAutoFit/>
          </a:bodyPr>
          <a:lstStyle/>
          <a:p>
            <a:r>
              <a:rPr lang="en-US" altLang="ja-JP" b="1" dirty="0" err="1" smtClean="0"/>
              <a:t>Adefovir</a:t>
            </a:r>
            <a:r>
              <a:rPr lang="en-US" altLang="ja-JP" b="1" dirty="0" smtClean="0"/>
              <a:t> 10mg</a:t>
            </a:r>
            <a:endParaRPr kumimoji="1" lang="ja-JP" altLang="en-US" b="1" dirty="0"/>
          </a:p>
        </p:txBody>
      </p:sp>
      <p:sp>
        <p:nvSpPr>
          <p:cNvPr id="23" name="下矢印 22"/>
          <p:cNvSpPr/>
          <p:nvPr/>
        </p:nvSpPr>
        <p:spPr>
          <a:xfrm rot="10800000">
            <a:off x="7469469" y="5229200"/>
            <a:ext cx="323782" cy="46640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6257196" y="5775036"/>
            <a:ext cx="2779300" cy="369332"/>
          </a:xfrm>
          <a:prstGeom prst="rect">
            <a:avLst/>
          </a:prstGeom>
          <a:noFill/>
        </p:spPr>
        <p:txBody>
          <a:bodyPr wrap="square" rtlCol="0">
            <a:spAutoFit/>
          </a:bodyPr>
          <a:lstStyle/>
          <a:p>
            <a:r>
              <a:rPr lang="en-US" altLang="ja-JP" b="1" dirty="0" smtClean="0"/>
              <a:t>Switch</a:t>
            </a:r>
            <a:r>
              <a:rPr lang="ja-JP" altLang="en-US" b="1" dirty="0"/>
              <a:t> </a:t>
            </a:r>
            <a:r>
              <a:rPr lang="en-US" altLang="ja-JP" b="1" dirty="0" smtClean="0"/>
              <a:t>to </a:t>
            </a:r>
            <a:r>
              <a:rPr lang="en-US" altLang="ja-JP" b="1" dirty="0" err="1" smtClean="0"/>
              <a:t>Tenofovir</a:t>
            </a:r>
            <a:endParaRPr kumimoji="1" lang="ja-JP" altLang="en-US" dirty="0"/>
          </a:p>
        </p:txBody>
      </p:sp>
      <p:sp>
        <p:nvSpPr>
          <p:cNvPr id="25" name="下矢印 24"/>
          <p:cNvSpPr/>
          <p:nvPr/>
        </p:nvSpPr>
        <p:spPr>
          <a:xfrm>
            <a:off x="2038353" y="2616364"/>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下矢印 25"/>
          <p:cNvSpPr/>
          <p:nvPr/>
        </p:nvSpPr>
        <p:spPr>
          <a:xfrm>
            <a:off x="3328755" y="2616364"/>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下矢印 26"/>
          <p:cNvSpPr/>
          <p:nvPr/>
        </p:nvSpPr>
        <p:spPr>
          <a:xfrm>
            <a:off x="4624899" y="2616364"/>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5921043" y="2616364"/>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a:off x="7224114" y="2616364"/>
            <a:ext cx="216024" cy="36004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1116985" y="2610293"/>
            <a:ext cx="947201" cy="216206"/>
          </a:xfrm>
          <a:prstGeom prst="rect">
            <a:avLst/>
          </a:prstGeom>
          <a:solidFill>
            <a:schemeClr val="bg2">
              <a:lumMod val="40000"/>
              <a:lumOff val="60000"/>
            </a:schemeClr>
          </a:solidFill>
        </p:spPr>
        <p:txBody>
          <a:bodyPr wrap="square" rtlCol="0">
            <a:spAutoFit/>
          </a:bodyPr>
          <a:lstStyle/>
          <a:p>
            <a:r>
              <a:rPr lang="en-US" altLang="ja-JP" sz="1100" b="1" dirty="0"/>
              <a:t>denosumab</a:t>
            </a:r>
            <a:endParaRPr kumimoji="1" lang="ja-JP" altLang="en-US" sz="1100" dirty="0"/>
          </a:p>
        </p:txBody>
      </p:sp>
    </p:spTree>
    <p:extLst>
      <p:ext uri="{BB962C8B-B14F-4D97-AF65-F5344CB8AC3E}">
        <p14:creationId xmlns:p14="http://schemas.microsoft.com/office/powerpoint/2010/main" val="27623070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Denosumab</a:t>
            </a:r>
            <a:r>
              <a:rPr lang="ja-JP" altLang="en-US" dirty="0"/>
              <a:t>投</a:t>
            </a:r>
            <a:r>
              <a:rPr lang="ja-JP" altLang="en-US" dirty="0" smtClean="0"/>
              <a:t>与</a:t>
            </a:r>
            <a:r>
              <a:rPr lang="en-US" altLang="ja-JP" dirty="0" smtClean="0"/>
              <a:t>24M</a:t>
            </a:r>
            <a:r>
              <a:rPr lang="ja-JP" altLang="en-US" dirty="0" smtClean="0"/>
              <a:t>の結果</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211958493"/>
              </p:ext>
            </p:extLst>
          </p:nvPr>
        </p:nvGraphicFramePr>
        <p:xfrm>
          <a:off x="467544" y="2348880"/>
          <a:ext cx="8229600" cy="3166864"/>
        </p:xfrm>
        <a:graphic>
          <a:graphicData uri="http://schemas.openxmlformats.org/drawingml/2006/table">
            <a:tbl>
              <a:tblPr firstRow="1" bandRow="1">
                <a:tableStyleId>{5C22544A-7EE6-4342-B048-85BDC9FD1C3A}</a:tableStyleId>
              </a:tblPr>
              <a:tblGrid>
                <a:gridCol w="2057400"/>
                <a:gridCol w="2057400"/>
                <a:gridCol w="2057400"/>
                <a:gridCol w="2057400"/>
              </a:tblGrid>
              <a:tr h="576064">
                <a:tc>
                  <a:txBody>
                    <a:bodyPr/>
                    <a:lstStyle/>
                    <a:p>
                      <a:pPr algn="ctr"/>
                      <a:r>
                        <a:rPr kumimoji="1" lang="en-US" altLang="ja-JP" sz="2800" b="1" dirty="0" smtClean="0">
                          <a:solidFill>
                            <a:schemeClr val="tx1"/>
                          </a:solidFill>
                          <a:latin typeface="+mj-ea"/>
                          <a:ea typeface="+mj-ea"/>
                        </a:rPr>
                        <a:t>YAM</a:t>
                      </a:r>
                      <a:endParaRPr kumimoji="1" lang="ja-JP" altLang="en-US" sz="2800" b="1" dirty="0">
                        <a:solidFill>
                          <a:schemeClr val="tx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2800" b="1" dirty="0" smtClean="0">
                          <a:solidFill>
                            <a:schemeClr val="tx1"/>
                          </a:solidFill>
                          <a:latin typeface="+mj-ea"/>
                          <a:ea typeface="+mj-ea"/>
                        </a:rPr>
                        <a:t>腰椎</a:t>
                      </a:r>
                      <a:endParaRPr kumimoji="1" lang="ja-JP" altLang="en-US" sz="2800" b="1" dirty="0">
                        <a:solidFill>
                          <a:schemeClr val="tx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2800" b="1" dirty="0" smtClean="0">
                          <a:solidFill>
                            <a:schemeClr val="tx1"/>
                          </a:solidFill>
                          <a:latin typeface="+mj-ea"/>
                          <a:ea typeface="+mj-ea"/>
                        </a:rPr>
                        <a:t>右股</a:t>
                      </a:r>
                      <a:endParaRPr kumimoji="1" lang="ja-JP" altLang="en-US" sz="2800" b="1" dirty="0">
                        <a:solidFill>
                          <a:schemeClr val="tx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2800" b="1" dirty="0" smtClean="0">
                          <a:solidFill>
                            <a:schemeClr val="tx1"/>
                          </a:solidFill>
                          <a:latin typeface="+mj-ea"/>
                          <a:ea typeface="+mj-ea"/>
                        </a:rPr>
                        <a:t>左股</a:t>
                      </a:r>
                      <a:endParaRPr kumimoji="1" lang="ja-JP" altLang="en-US" sz="2800" b="1" dirty="0">
                        <a:solidFill>
                          <a:schemeClr val="tx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04056">
                <a:tc>
                  <a:txBody>
                    <a:bodyPr/>
                    <a:lstStyle/>
                    <a:p>
                      <a:pPr algn="ctr"/>
                      <a:r>
                        <a:rPr kumimoji="1" lang="en-US" altLang="ja-JP" sz="2800" b="1" dirty="0" smtClean="0">
                          <a:solidFill>
                            <a:schemeClr val="tx1"/>
                          </a:solidFill>
                          <a:latin typeface="+mj-ea"/>
                          <a:ea typeface="+mj-ea"/>
                        </a:rPr>
                        <a:t>0M</a:t>
                      </a:r>
                      <a:endParaRPr kumimoji="1" lang="ja-JP" altLang="en-US" sz="2800" b="1" dirty="0">
                        <a:solidFill>
                          <a:schemeClr val="tx1"/>
                        </a:solidFill>
                        <a:latin typeface="+mj-ea"/>
                        <a:ea typeface="+mj-ea"/>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57%</a:t>
                      </a:r>
                      <a:endParaRPr kumimoji="1" lang="ja-JP" altLang="en-US" sz="2800" b="1" dirty="0">
                        <a:solidFill>
                          <a:schemeClr val="tx1"/>
                        </a:solidFill>
                        <a:latin typeface="+mj-ea"/>
                        <a:ea typeface="+mj-ea"/>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72%</a:t>
                      </a:r>
                      <a:endParaRPr kumimoji="1" lang="ja-JP" altLang="en-US" sz="2800" b="1" dirty="0">
                        <a:solidFill>
                          <a:schemeClr val="tx1"/>
                        </a:solidFill>
                        <a:latin typeface="+mj-ea"/>
                        <a:ea typeface="+mj-ea"/>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62%</a:t>
                      </a:r>
                      <a:endParaRPr kumimoji="1" lang="ja-JP" altLang="en-US" sz="2800" b="1" dirty="0">
                        <a:solidFill>
                          <a:schemeClr val="tx1"/>
                        </a:solidFill>
                        <a:latin typeface="+mj-ea"/>
                        <a:ea typeface="+mj-ea"/>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rgbClr val="FF0000"/>
                          </a:solidFill>
                          <a:latin typeface="+mj-ea"/>
                          <a:ea typeface="+mj-ea"/>
                        </a:rPr>
                        <a:t>6M</a:t>
                      </a:r>
                      <a:endParaRPr kumimoji="1" lang="ja-JP" altLang="en-US" sz="2800" b="1" dirty="0">
                        <a:solidFill>
                          <a:srgbClr val="FF0000"/>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0000"/>
                          </a:solidFill>
                          <a:latin typeface="+mj-ea"/>
                          <a:ea typeface="+mj-ea"/>
                        </a:rPr>
                        <a:t>65%</a:t>
                      </a:r>
                      <a:endParaRPr kumimoji="1" lang="ja-JP" altLang="en-US" sz="2800" b="1" dirty="0">
                        <a:solidFill>
                          <a:srgbClr val="FF0000"/>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0000"/>
                          </a:solidFill>
                          <a:latin typeface="+mj-ea"/>
                          <a:ea typeface="+mj-ea"/>
                        </a:rPr>
                        <a:t>76%</a:t>
                      </a:r>
                      <a:endParaRPr kumimoji="1" lang="ja-JP" altLang="en-US" sz="2800" b="1" dirty="0">
                        <a:solidFill>
                          <a:srgbClr val="FF0000"/>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rgbClr val="FF0000"/>
                          </a:solidFill>
                          <a:latin typeface="+mj-ea"/>
                          <a:ea typeface="+mj-ea"/>
                        </a:rPr>
                        <a:t>72%</a:t>
                      </a:r>
                      <a:endParaRPr kumimoji="1" lang="ja-JP" altLang="en-US" sz="2800" b="1" dirty="0">
                        <a:solidFill>
                          <a:srgbClr val="FF0000"/>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chemeClr val="tx1"/>
                          </a:solidFill>
                          <a:latin typeface="+mj-ea"/>
                          <a:ea typeface="+mj-ea"/>
                        </a:rPr>
                        <a:t>12M</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67%</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77%</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75%</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chemeClr val="tx1"/>
                          </a:solidFill>
                          <a:latin typeface="+mj-ea"/>
                          <a:ea typeface="+mj-ea"/>
                        </a:rPr>
                        <a:t>18M</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dirty="0" smtClean="0">
                          <a:solidFill>
                            <a:schemeClr val="tx1"/>
                          </a:solidFill>
                          <a:latin typeface="+mj-ea"/>
                          <a:ea typeface="+mj-ea"/>
                        </a:rPr>
                        <a:t>69%</a:t>
                      </a:r>
                      <a:endParaRPr kumimoji="1" lang="ja-JP" altLang="en-US" sz="2800" b="1" dirty="0" smtClean="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77%</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73%</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en-US" altLang="ja-JP" sz="2800" b="1" dirty="0" smtClean="0">
                          <a:solidFill>
                            <a:schemeClr val="tx1"/>
                          </a:solidFill>
                          <a:latin typeface="+mj-ea"/>
                          <a:ea typeface="+mj-ea"/>
                        </a:rPr>
                        <a:t>24M</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66%</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77%</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800" b="1" dirty="0" smtClean="0">
                          <a:solidFill>
                            <a:schemeClr val="tx1"/>
                          </a:solidFill>
                          <a:latin typeface="+mj-ea"/>
                          <a:ea typeface="+mj-ea"/>
                        </a:rPr>
                        <a:t>75%</a:t>
                      </a:r>
                      <a:endParaRPr kumimoji="1" lang="ja-JP" altLang="en-US" sz="2800" b="1"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2782900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7504" y="2132856"/>
            <a:ext cx="8928992" cy="3672408"/>
          </a:xfrm>
        </p:spPr>
        <p:txBody>
          <a:bodyPr/>
          <a:lstStyle/>
          <a:p>
            <a:r>
              <a:rPr lang="en-US" altLang="ja-JP" dirty="0" err="1" smtClean="0"/>
              <a:t>Denosumab</a:t>
            </a:r>
            <a:r>
              <a:rPr lang="ja-JP" altLang="en-US" dirty="0" smtClean="0"/>
              <a:t>の投与により、</a:t>
            </a:r>
            <a:r>
              <a:rPr lang="en-US" altLang="ja-JP" dirty="0" smtClean="0"/>
              <a:t>24w</a:t>
            </a:r>
            <a:r>
              <a:rPr lang="ja-JP" altLang="en-US" dirty="0" smtClean="0"/>
              <a:t>までは骨密度の改善が認められた</a:t>
            </a:r>
            <a:r>
              <a:rPr lang="en-US" altLang="ja-JP" dirty="0" smtClean="0"/>
              <a:t>.</a:t>
            </a:r>
          </a:p>
          <a:p>
            <a:r>
              <a:rPr lang="ja-JP" altLang="en-US" dirty="0" smtClean="0"/>
              <a:t>初回投与により劇的な改善が認められた</a:t>
            </a:r>
            <a:r>
              <a:rPr lang="en-US" altLang="ja-JP" dirty="0" smtClean="0"/>
              <a:t>.</a:t>
            </a:r>
          </a:p>
          <a:p>
            <a:r>
              <a:rPr lang="ja-JP" altLang="en-US" dirty="0" smtClean="0"/>
              <a:t>投与開始２４</a:t>
            </a:r>
            <a:r>
              <a:rPr lang="en-US" altLang="ja-JP" dirty="0" smtClean="0"/>
              <a:t>M</a:t>
            </a:r>
            <a:r>
              <a:rPr lang="ja-JP" altLang="en-US" dirty="0" smtClean="0"/>
              <a:t>の経過において骨密度は維持しているが</a:t>
            </a:r>
            <a:r>
              <a:rPr lang="en-US" altLang="ja-JP" dirty="0" smtClean="0"/>
              <a:t>,</a:t>
            </a:r>
            <a:r>
              <a:rPr lang="ja-JP" altLang="en-US" dirty="0" smtClean="0"/>
              <a:t>改善は乏しい</a:t>
            </a:r>
            <a:r>
              <a:rPr lang="en-US" altLang="ja-JP" dirty="0" smtClean="0"/>
              <a:t>.</a:t>
            </a:r>
          </a:p>
        </p:txBody>
      </p:sp>
    </p:spTree>
    <p:extLst>
      <p:ext uri="{BB962C8B-B14F-4D97-AF65-F5344CB8AC3E}">
        <p14:creationId xmlns:p14="http://schemas.microsoft.com/office/powerpoint/2010/main" val="126229623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6016"/>
            <a:ext cx="7236295" cy="316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810538" y="3164656"/>
            <a:ext cx="2851517" cy="369332"/>
          </a:xfrm>
          <a:prstGeom prst="rect">
            <a:avLst/>
          </a:prstGeom>
          <a:noFill/>
        </p:spPr>
        <p:txBody>
          <a:bodyPr wrap="square" rtlCol="0">
            <a:spAutoFit/>
          </a:bodyPr>
          <a:lstStyle/>
          <a:p>
            <a:r>
              <a:rPr kumimoji="1" lang="en-US" altLang="ja-JP" dirty="0" smtClean="0"/>
              <a:t>Lancet 2015;386:433-43</a:t>
            </a:r>
            <a:endParaRPr kumimoji="1" lang="ja-JP" altLang="en-US" dirty="0"/>
          </a:p>
        </p:txBody>
      </p:sp>
      <p:sp>
        <p:nvSpPr>
          <p:cNvPr id="5" name="テキスト ボックス 4"/>
          <p:cNvSpPr txBox="1"/>
          <p:nvPr/>
        </p:nvSpPr>
        <p:spPr>
          <a:xfrm>
            <a:off x="1008112" y="3501008"/>
            <a:ext cx="3491880" cy="3293209"/>
          </a:xfrm>
          <a:prstGeom prst="rect">
            <a:avLst/>
          </a:prstGeom>
          <a:noFill/>
        </p:spPr>
        <p:txBody>
          <a:bodyPr wrap="square" rtlCol="0">
            <a:spAutoFit/>
          </a:bodyPr>
          <a:lstStyle/>
          <a:p>
            <a:r>
              <a:rPr lang="en-US" altLang="ja-JP" sz="1600" dirty="0" smtClean="0"/>
              <a:t>Prospective </a:t>
            </a:r>
          </a:p>
          <a:p>
            <a:r>
              <a:rPr kumimoji="1" lang="en-US" altLang="ja-JP" sz="1600" dirty="0" smtClean="0"/>
              <a:t>Double-blind </a:t>
            </a:r>
          </a:p>
          <a:p>
            <a:r>
              <a:rPr kumimoji="1" lang="en-US" altLang="ja-JP" sz="1600" dirty="0" smtClean="0"/>
              <a:t>placebo-controlled</a:t>
            </a:r>
          </a:p>
          <a:p>
            <a:r>
              <a:rPr lang="en-US" altLang="ja-JP" sz="1600" dirty="0" err="1"/>
              <a:t>Randomised</a:t>
            </a:r>
            <a:endParaRPr kumimoji="1" lang="en-US" altLang="ja-JP" sz="1600" dirty="0" smtClean="0"/>
          </a:p>
          <a:p>
            <a:r>
              <a:rPr lang="en-US" altLang="ja-JP" sz="1600" dirty="0" err="1" smtClean="0"/>
              <a:t>Mluticentres</a:t>
            </a:r>
            <a:endParaRPr lang="en-US" altLang="ja-JP" sz="1600" dirty="0" smtClean="0"/>
          </a:p>
          <a:p>
            <a:r>
              <a:rPr lang="en-US" altLang="ja-JP" sz="1600" dirty="0"/>
              <a:t> </a:t>
            </a:r>
            <a:r>
              <a:rPr lang="en-US" altLang="ja-JP" sz="1600" dirty="0" smtClean="0"/>
              <a:t>             in Austria and Sweden.</a:t>
            </a:r>
          </a:p>
          <a:p>
            <a:endParaRPr lang="en-US" altLang="ja-JP" sz="1600" dirty="0"/>
          </a:p>
          <a:p>
            <a:r>
              <a:rPr lang="ja-JP" altLang="en-US" sz="1600" dirty="0"/>
              <a:t>乳癌</a:t>
            </a:r>
            <a:r>
              <a:rPr lang="ja-JP" altLang="en-US" sz="1600" dirty="0" smtClean="0"/>
              <a:t>患者　</a:t>
            </a:r>
            <a:r>
              <a:rPr lang="en-US" altLang="ja-JP" sz="1600" dirty="0" smtClean="0"/>
              <a:t>3425</a:t>
            </a:r>
            <a:r>
              <a:rPr lang="ja-JP" altLang="en-US" sz="1600" dirty="0" smtClean="0"/>
              <a:t>人　</a:t>
            </a:r>
            <a:endParaRPr lang="en-US" altLang="ja-JP" sz="1600" dirty="0" smtClean="0"/>
          </a:p>
          <a:p>
            <a:r>
              <a:rPr lang="en-US" altLang="ja-JP" sz="1600" dirty="0"/>
              <a:t> </a:t>
            </a:r>
            <a:r>
              <a:rPr lang="en-US" altLang="ja-JP" sz="1600" dirty="0" smtClean="0"/>
              <a:t>(</a:t>
            </a:r>
            <a:r>
              <a:rPr lang="ja-JP" altLang="en-US" sz="1600" dirty="0" smtClean="0"/>
              <a:t>ホルモンレセプター陽性患者のみ</a:t>
            </a:r>
            <a:r>
              <a:rPr lang="en-US" altLang="ja-JP" sz="1600" dirty="0" smtClean="0"/>
              <a:t>)</a:t>
            </a:r>
          </a:p>
          <a:p>
            <a:endParaRPr lang="en-US" altLang="ja-JP" sz="1600" dirty="0"/>
          </a:p>
          <a:p>
            <a:r>
              <a:rPr lang="en-US" altLang="ja-JP" sz="1600" dirty="0" smtClean="0"/>
              <a:t>Adjuvant endocrine therapy</a:t>
            </a:r>
            <a:endParaRPr kumimoji="1" lang="en-US" altLang="ja-JP" sz="1600" dirty="0"/>
          </a:p>
          <a:p>
            <a:r>
              <a:rPr kumimoji="1" lang="en-US" altLang="ja-JP" sz="1600" dirty="0" smtClean="0"/>
              <a:t> (Receiving treatment with </a:t>
            </a:r>
          </a:p>
          <a:p>
            <a:r>
              <a:rPr lang="en-US" altLang="ja-JP" sz="1600" dirty="0"/>
              <a:t> </a:t>
            </a:r>
            <a:r>
              <a:rPr lang="en-US" altLang="ja-JP" sz="1600" dirty="0" smtClean="0"/>
              <a:t>         aromatase inhibitors</a:t>
            </a:r>
            <a:r>
              <a:rPr kumimoji="1" lang="en-US" altLang="ja-JP" sz="1600" dirty="0" smtClean="0"/>
              <a:t>)</a:t>
            </a:r>
            <a:endParaRPr kumimoji="1" lang="ja-JP" altLang="en-US" sz="1600" dirty="0"/>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921" y="3482960"/>
            <a:ext cx="4488935" cy="3343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18831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4662"/>
          <a:stretch/>
        </p:blipFill>
        <p:spPr bwMode="auto">
          <a:xfrm>
            <a:off x="2122654" y="116633"/>
            <a:ext cx="4600575" cy="296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305"/>
          <a:stretch/>
        </p:blipFill>
        <p:spPr bwMode="auto">
          <a:xfrm>
            <a:off x="17448" y="3429000"/>
            <a:ext cx="4524375" cy="3052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b="6304"/>
          <a:stretch/>
        </p:blipFill>
        <p:spPr bwMode="auto">
          <a:xfrm>
            <a:off x="4559968" y="3429000"/>
            <a:ext cx="4581525" cy="3052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2975792" y="3050912"/>
            <a:ext cx="792088" cy="261610"/>
          </a:xfrm>
          <a:prstGeom prst="rect">
            <a:avLst/>
          </a:prstGeom>
          <a:noFill/>
        </p:spPr>
        <p:txBody>
          <a:bodyPr wrap="square" rtlCol="0">
            <a:spAutoFit/>
          </a:bodyPr>
          <a:lstStyle/>
          <a:p>
            <a:pPr algn="ctr"/>
            <a:r>
              <a:rPr lang="en-US" altLang="ja-JP" sz="1050" b="1" dirty="0" smtClean="0"/>
              <a:t>12</a:t>
            </a:r>
            <a:r>
              <a:rPr kumimoji="1" lang="en-US" altLang="ja-JP" sz="1050" b="1" dirty="0" smtClean="0"/>
              <a:t>M</a:t>
            </a:r>
            <a:endParaRPr kumimoji="1" lang="ja-JP" altLang="en-US" sz="1050" b="1" dirty="0"/>
          </a:p>
        </p:txBody>
      </p:sp>
      <p:sp>
        <p:nvSpPr>
          <p:cNvPr id="9" name="テキスト ボックス 8"/>
          <p:cNvSpPr txBox="1"/>
          <p:nvPr/>
        </p:nvSpPr>
        <p:spPr>
          <a:xfrm>
            <a:off x="4277952" y="3050912"/>
            <a:ext cx="792088" cy="261610"/>
          </a:xfrm>
          <a:prstGeom prst="rect">
            <a:avLst/>
          </a:prstGeom>
          <a:noFill/>
        </p:spPr>
        <p:txBody>
          <a:bodyPr wrap="square" rtlCol="0">
            <a:spAutoFit/>
          </a:bodyPr>
          <a:lstStyle/>
          <a:p>
            <a:pPr algn="ctr"/>
            <a:r>
              <a:rPr lang="en-US" altLang="ja-JP" sz="1050" b="1" dirty="0" smtClean="0"/>
              <a:t>24</a:t>
            </a:r>
            <a:r>
              <a:rPr kumimoji="1" lang="en-US" altLang="ja-JP" sz="1050" b="1" dirty="0" smtClean="0"/>
              <a:t>M</a:t>
            </a:r>
            <a:endParaRPr kumimoji="1" lang="ja-JP" altLang="en-US" sz="1050" b="1" dirty="0"/>
          </a:p>
        </p:txBody>
      </p:sp>
      <p:sp>
        <p:nvSpPr>
          <p:cNvPr id="10" name="テキスト ボックス 9"/>
          <p:cNvSpPr txBox="1"/>
          <p:nvPr/>
        </p:nvSpPr>
        <p:spPr>
          <a:xfrm>
            <a:off x="5624783" y="3050912"/>
            <a:ext cx="654618" cy="261610"/>
          </a:xfrm>
          <a:prstGeom prst="rect">
            <a:avLst/>
          </a:prstGeom>
          <a:noFill/>
        </p:spPr>
        <p:txBody>
          <a:bodyPr wrap="square" rtlCol="0">
            <a:spAutoFit/>
          </a:bodyPr>
          <a:lstStyle/>
          <a:p>
            <a:pPr algn="ctr"/>
            <a:r>
              <a:rPr lang="en-US" altLang="ja-JP" sz="1050" b="1" dirty="0" smtClean="0"/>
              <a:t>36</a:t>
            </a:r>
            <a:r>
              <a:rPr kumimoji="1" lang="en-US" altLang="ja-JP" sz="1050" b="1" dirty="0" smtClean="0"/>
              <a:t>M</a:t>
            </a:r>
            <a:endParaRPr kumimoji="1" lang="ja-JP" altLang="en-US" sz="1050" b="1" dirty="0"/>
          </a:p>
        </p:txBody>
      </p:sp>
      <p:sp>
        <p:nvSpPr>
          <p:cNvPr id="11" name="テキスト ボックス 10"/>
          <p:cNvSpPr txBox="1"/>
          <p:nvPr/>
        </p:nvSpPr>
        <p:spPr>
          <a:xfrm>
            <a:off x="971600" y="6435606"/>
            <a:ext cx="792088" cy="261610"/>
          </a:xfrm>
          <a:prstGeom prst="rect">
            <a:avLst/>
          </a:prstGeom>
          <a:noFill/>
        </p:spPr>
        <p:txBody>
          <a:bodyPr wrap="square" rtlCol="0">
            <a:spAutoFit/>
          </a:bodyPr>
          <a:lstStyle/>
          <a:p>
            <a:pPr algn="ctr"/>
            <a:r>
              <a:rPr lang="en-US" altLang="ja-JP" sz="1050" b="1" dirty="0" smtClean="0"/>
              <a:t>12</a:t>
            </a:r>
            <a:r>
              <a:rPr kumimoji="1" lang="en-US" altLang="ja-JP" sz="1050" b="1" dirty="0" smtClean="0"/>
              <a:t>M</a:t>
            </a:r>
            <a:endParaRPr kumimoji="1" lang="ja-JP" altLang="en-US" sz="1050" b="1" dirty="0"/>
          </a:p>
        </p:txBody>
      </p:sp>
      <p:sp>
        <p:nvSpPr>
          <p:cNvPr id="12" name="テキスト ボックス 11"/>
          <p:cNvSpPr txBox="1"/>
          <p:nvPr/>
        </p:nvSpPr>
        <p:spPr>
          <a:xfrm>
            <a:off x="2273760" y="6435606"/>
            <a:ext cx="792088" cy="261610"/>
          </a:xfrm>
          <a:prstGeom prst="rect">
            <a:avLst/>
          </a:prstGeom>
          <a:noFill/>
        </p:spPr>
        <p:txBody>
          <a:bodyPr wrap="square" rtlCol="0">
            <a:spAutoFit/>
          </a:bodyPr>
          <a:lstStyle/>
          <a:p>
            <a:pPr algn="ctr"/>
            <a:r>
              <a:rPr lang="en-US" altLang="ja-JP" sz="1050" b="1" dirty="0" smtClean="0"/>
              <a:t>24</a:t>
            </a:r>
            <a:r>
              <a:rPr kumimoji="1" lang="en-US" altLang="ja-JP" sz="1050" b="1" dirty="0" smtClean="0"/>
              <a:t>M</a:t>
            </a:r>
            <a:endParaRPr kumimoji="1" lang="ja-JP" altLang="en-US" sz="1050" b="1" dirty="0"/>
          </a:p>
        </p:txBody>
      </p:sp>
      <p:sp>
        <p:nvSpPr>
          <p:cNvPr id="13" name="テキスト ボックス 12"/>
          <p:cNvSpPr txBox="1"/>
          <p:nvPr/>
        </p:nvSpPr>
        <p:spPr>
          <a:xfrm>
            <a:off x="3620591" y="6435606"/>
            <a:ext cx="654618" cy="261610"/>
          </a:xfrm>
          <a:prstGeom prst="rect">
            <a:avLst/>
          </a:prstGeom>
          <a:noFill/>
        </p:spPr>
        <p:txBody>
          <a:bodyPr wrap="square" rtlCol="0">
            <a:spAutoFit/>
          </a:bodyPr>
          <a:lstStyle/>
          <a:p>
            <a:pPr algn="ctr"/>
            <a:r>
              <a:rPr lang="en-US" altLang="ja-JP" sz="1050" b="1" dirty="0" smtClean="0"/>
              <a:t>36</a:t>
            </a:r>
            <a:r>
              <a:rPr kumimoji="1" lang="en-US" altLang="ja-JP" sz="1050" b="1" dirty="0" smtClean="0"/>
              <a:t>M</a:t>
            </a:r>
            <a:endParaRPr kumimoji="1" lang="ja-JP" altLang="en-US" sz="1050" b="1" dirty="0"/>
          </a:p>
        </p:txBody>
      </p:sp>
      <p:sp>
        <p:nvSpPr>
          <p:cNvPr id="14" name="テキスト ボックス 13"/>
          <p:cNvSpPr txBox="1"/>
          <p:nvPr/>
        </p:nvSpPr>
        <p:spPr>
          <a:xfrm>
            <a:off x="5588871" y="6439264"/>
            <a:ext cx="792088" cy="261610"/>
          </a:xfrm>
          <a:prstGeom prst="rect">
            <a:avLst/>
          </a:prstGeom>
          <a:noFill/>
        </p:spPr>
        <p:txBody>
          <a:bodyPr wrap="square" rtlCol="0">
            <a:spAutoFit/>
          </a:bodyPr>
          <a:lstStyle/>
          <a:p>
            <a:pPr algn="ctr"/>
            <a:r>
              <a:rPr lang="en-US" altLang="ja-JP" sz="1050" b="1" dirty="0" smtClean="0"/>
              <a:t>12</a:t>
            </a:r>
            <a:r>
              <a:rPr kumimoji="1" lang="en-US" altLang="ja-JP" sz="1050" b="1" dirty="0" smtClean="0"/>
              <a:t>M</a:t>
            </a:r>
            <a:endParaRPr kumimoji="1" lang="ja-JP" altLang="en-US" sz="1050" b="1" dirty="0"/>
          </a:p>
        </p:txBody>
      </p:sp>
      <p:sp>
        <p:nvSpPr>
          <p:cNvPr id="15" name="テキスト ボックス 14"/>
          <p:cNvSpPr txBox="1"/>
          <p:nvPr/>
        </p:nvSpPr>
        <p:spPr>
          <a:xfrm>
            <a:off x="6891031" y="6439264"/>
            <a:ext cx="792088" cy="261610"/>
          </a:xfrm>
          <a:prstGeom prst="rect">
            <a:avLst/>
          </a:prstGeom>
          <a:noFill/>
        </p:spPr>
        <p:txBody>
          <a:bodyPr wrap="square" rtlCol="0">
            <a:spAutoFit/>
          </a:bodyPr>
          <a:lstStyle/>
          <a:p>
            <a:pPr algn="ctr"/>
            <a:r>
              <a:rPr lang="en-US" altLang="ja-JP" sz="1050" b="1" dirty="0" smtClean="0"/>
              <a:t>24</a:t>
            </a:r>
            <a:r>
              <a:rPr kumimoji="1" lang="en-US" altLang="ja-JP" sz="1050" b="1" dirty="0" smtClean="0"/>
              <a:t>M</a:t>
            </a:r>
            <a:endParaRPr kumimoji="1" lang="ja-JP" altLang="en-US" sz="1050" b="1" dirty="0"/>
          </a:p>
        </p:txBody>
      </p:sp>
      <p:sp>
        <p:nvSpPr>
          <p:cNvPr id="16" name="テキスト ボックス 15"/>
          <p:cNvSpPr txBox="1"/>
          <p:nvPr/>
        </p:nvSpPr>
        <p:spPr>
          <a:xfrm>
            <a:off x="8237862" y="6439264"/>
            <a:ext cx="654618" cy="261610"/>
          </a:xfrm>
          <a:prstGeom prst="rect">
            <a:avLst/>
          </a:prstGeom>
          <a:noFill/>
        </p:spPr>
        <p:txBody>
          <a:bodyPr wrap="square" rtlCol="0">
            <a:spAutoFit/>
          </a:bodyPr>
          <a:lstStyle/>
          <a:p>
            <a:pPr algn="ctr"/>
            <a:r>
              <a:rPr lang="en-US" altLang="ja-JP" sz="1050" b="1" dirty="0" smtClean="0"/>
              <a:t>36</a:t>
            </a:r>
            <a:r>
              <a:rPr kumimoji="1" lang="en-US" altLang="ja-JP" sz="1050" b="1" dirty="0" smtClean="0"/>
              <a:t>M</a:t>
            </a:r>
            <a:endParaRPr kumimoji="1" lang="ja-JP" altLang="en-US" sz="1050" b="1" dirty="0"/>
          </a:p>
        </p:txBody>
      </p:sp>
    </p:spTree>
    <p:extLst>
      <p:ext uri="{BB962C8B-B14F-4D97-AF65-F5344CB8AC3E}">
        <p14:creationId xmlns:p14="http://schemas.microsoft.com/office/powerpoint/2010/main" val="23886500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6563"/>
            <a:ext cx="5903523" cy="3618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07504" y="3959185"/>
            <a:ext cx="3491880" cy="2062103"/>
          </a:xfrm>
          <a:prstGeom prst="rect">
            <a:avLst/>
          </a:prstGeom>
          <a:noFill/>
        </p:spPr>
        <p:txBody>
          <a:bodyPr wrap="square" rtlCol="0">
            <a:spAutoFit/>
          </a:bodyPr>
          <a:lstStyle/>
          <a:p>
            <a:r>
              <a:rPr lang="en-US" altLang="ja-JP" sz="1600" dirty="0" smtClean="0"/>
              <a:t>Prospective </a:t>
            </a:r>
          </a:p>
          <a:p>
            <a:r>
              <a:rPr kumimoji="1" lang="en-US" altLang="ja-JP" sz="1600" dirty="0" smtClean="0"/>
              <a:t>Double-blind </a:t>
            </a:r>
          </a:p>
          <a:p>
            <a:r>
              <a:rPr kumimoji="1" lang="en-US" altLang="ja-JP" sz="1600" dirty="0" smtClean="0"/>
              <a:t>placebo-controlled</a:t>
            </a:r>
          </a:p>
          <a:p>
            <a:r>
              <a:rPr lang="en-US" altLang="ja-JP" sz="1600" dirty="0" err="1"/>
              <a:t>Randomised</a:t>
            </a:r>
            <a:endParaRPr kumimoji="1" lang="en-US" altLang="ja-JP" sz="1600" dirty="0" smtClean="0"/>
          </a:p>
          <a:p>
            <a:r>
              <a:rPr lang="en-US" altLang="ja-JP" sz="1600" dirty="0" err="1" smtClean="0"/>
              <a:t>Mluticentres</a:t>
            </a:r>
            <a:r>
              <a:rPr lang="ja-JP" altLang="en-US" sz="1600" dirty="0" smtClean="0"/>
              <a:t>　</a:t>
            </a:r>
            <a:r>
              <a:rPr lang="en-US" altLang="ja-JP" sz="1600" dirty="0" smtClean="0"/>
              <a:t>in Japan.</a:t>
            </a:r>
          </a:p>
          <a:p>
            <a:endParaRPr lang="en-US" altLang="ja-JP" sz="1600" dirty="0"/>
          </a:p>
          <a:p>
            <a:r>
              <a:rPr lang="en-US" altLang="ja-JP" sz="1600" dirty="0" smtClean="0"/>
              <a:t>RA</a:t>
            </a:r>
            <a:r>
              <a:rPr lang="ja-JP" altLang="en-US" sz="1600" dirty="0" smtClean="0"/>
              <a:t>患者　</a:t>
            </a:r>
            <a:r>
              <a:rPr lang="en-US" altLang="ja-JP" sz="1600" dirty="0" smtClean="0"/>
              <a:t>350</a:t>
            </a:r>
            <a:r>
              <a:rPr lang="ja-JP" altLang="en-US" sz="1600" dirty="0" smtClean="0"/>
              <a:t>人</a:t>
            </a:r>
            <a:endParaRPr lang="en-US" altLang="ja-JP" sz="1600" dirty="0" smtClean="0"/>
          </a:p>
          <a:p>
            <a:r>
              <a:rPr lang="ja-JP" altLang="en-US" sz="1600" dirty="0"/>
              <a:t>関節</a:t>
            </a:r>
            <a:r>
              <a:rPr lang="ja-JP" altLang="en-US" sz="1600" dirty="0" smtClean="0"/>
              <a:t>リウマチ罹病期間　</a:t>
            </a:r>
            <a:r>
              <a:rPr lang="en-US" altLang="ja-JP" sz="1600" dirty="0"/>
              <a:t>0.5</a:t>
            </a:r>
            <a:r>
              <a:rPr lang="ja-JP" altLang="en-US" sz="1600" dirty="0"/>
              <a:t>年</a:t>
            </a:r>
            <a:r>
              <a:rPr lang="en-US" altLang="ja-JP" sz="1600" dirty="0" smtClean="0"/>
              <a:t>‐5</a:t>
            </a:r>
            <a:r>
              <a:rPr lang="ja-JP" altLang="en-US" sz="1600" dirty="0" smtClean="0"/>
              <a:t>年</a:t>
            </a:r>
            <a:endParaRPr lang="en-US" altLang="ja-JP" sz="1600" dirty="0" smtClean="0"/>
          </a:p>
        </p:txBody>
      </p:sp>
      <p:sp>
        <p:nvSpPr>
          <p:cNvPr id="4" name="テキスト ボックス 3"/>
          <p:cNvSpPr txBox="1"/>
          <p:nvPr/>
        </p:nvSpPr>
        <p:spPr>
          <a:xfrm>
            <a:off x="2699792" y="3607132"/>
            <a:ext cx="3528392" cy="253916"/>
          </a:xfrm>
          <a:prstGeom prst="rect">
            <a:avLst/>
          </a:prstGeom>
          <a:noFill/>
        </p:spPr>
        <p:txBody>
          <a:bodyPr wrap="square" rtlCol="0">
            <a:spAutoFit/>
          </a:bodyPr>
          <a:lstStyle/>
          <a:p>
            <a:r>
              <a:rPr lang="en-US" altLang="ja-JP" sz="1050" dirty="0"/>
              <a:t>Takeuchi T, et al. Ann Rheum Dis </a:t>
            </a:r>
            <a:r>
              <a:rPr lang="en-US" altLang="ja-JP" sz="1050" dirty="0" smtClean="0"/>
              <a:t>2016;75:983–990.</a:t>
            </a:r>
            <a:endParaRPr kumimoji="1" lang="ja-JP" altLang="en-US" sz="1050"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240" b="2475"/>
          <a:stretch/>
        </p:blipFill>
        <p:spPr bwMode="auto">
          <a:xfrm>
            <a:off x="3929964" y="3927040"/>
            <a:ext cx="5178540" cy="287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72375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6" y="3540732"/>
            <a:ext cx="4463368" cy="2912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7934" r="3406" b="2477"/>
          <a:stretch/>
        </p:blipFill>
        <p:spPr bwMode="auto">
          <a:xfrm>
            <a:off x="4596699" y="3540731"/>
            <a:ext cx="4463445" cy="2912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r="277" b="65495"/>
          <a:stretch/>
        </p:blipFill>
        <p:spPr bwMode="auto">
          <a:xfrm>
            <a:off x="382002" y="276831"/>
            <a:ext cx="8328861" cy="1454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71723" r="610"/>
          <a:stretch/>
        </p:blipFill>
        <p:spPr bwMode="auto">
          <a:xfrm>
            <a:off x="382002" y="1729023"/>
            <a:ext cx="8328861" cy="1195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84303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18048"/>
            <a:ext cx="8229600" cy="1143000"/>
          </a:xfrm>
        </p:spPr>
        <p:txBody>
          <a:bodyPr/>
          <a:lstStyle/>
          <a:p>
            <a:r>
              <a:rPr lang="ja-JP" altLang="en-US" dirty="0"/>
              <a:t>ご清聴ありがとう</a:t>
            </a:r>
            <a:r>
              <a:rPr lang="ja-JP" altLang="en-US" dirty="0" smtClean="0"/>
              <a:t>ございました。</a:t>
            </a:r>
            <a:endParaRPr kumimoji="1" lang="ja-JP" altLang="en-US" dirty="0"/>
          </a:p>
        </p:txBody>
      </p:sp>
    </p:spTree>
    <p:extLst>
      <p:ext uri="{BB962C8B-B14F-4D97-AF65-F5344CB8AC3E}">
        <p14:creationId xmlns:p14="http://schemas.microsoft.com/office/powerpoint/2010/main" val="2213302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1143000"/>
          </a:xfrm>
        </p:spPr>
        <p:txBody>
          <a:bodyPr/>
          <a:lstStyle/>
          <a:p>
            <a:r>
              <a:rPr lang="ja-JP" altLang="en-US" dirty="0"/>
              <a:t>関</a:t>
            </a:r>
            <a:r>
              <a:rPr lang="ja-JP" altLang="en-US" dirty="0" smtClean="0"/>
              <a:t>節リウマチの</a:t>
            </a:r>
            <a:r>
              <a:rPr lang="ja-JP" altLang="en-US" dirty="0"/>
              <a:t>臨</a:t>
            </a:r>
            <a:r>
              <a:rPr lang="ja-JP" altLang="en-US" dirty="0" smtClean="0"/>
              <a:t>床像</a:t>
            </a:r>
            <a:endParaRPr kumimoji="1" lang="ja-JP" altLang="en-US" dirty="0"/>
          </a:p>
        </p:txBody>
      </p:sp>
      <p:sp>
        <p:nvSpPr>
          <p:cNvPr id="5" name="テキスト ボックス 4"/>
          <p:cNvSpPr txBox="1"/>
          <p:nvPr/>
        </p:nvSpPr>
        <p:spPr>
          <a:xfrm>
            <a:off x="2771800" y="1268760"/>
            <a:ext cx="3600400" cy="584775"/>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latin typeface="+mn-ea"/>
              </a:rPr>
              <a:t>症例</a:t>
            </a:r>
            <a:r>
              <a:rPr lang="en-US" altLang="ja-JP" sz="3200" b="1" dirty="0">
                <a:effectLst>
                  <a:outerShdw blurRad="38100" dist="38100" dir="2700000" algn="tl">
                    <a:srgbClr val="000000">
                      <a:alpha val="43137"/>
                    </a:srgbClr>
                  </a:outerShdw>
                </a:effectLst>
                <a:latin typeface="+mn-ea"/>
              </a:rPr>
              <a:t>2</a:t>
            </a:r>
            <a:r>
              <a:rPr kumimoji="1" lang="ja-JP" altLang="en-US" sz="3200" b="1" dirty="0" smtClean="0">
                <a:effectLst>
                  <a:outerShdw blurRad="38100" dist="38100" dir="2700000" algn="tl">
                    <a:srgbClr val="000000">
                      <a:alpha val="43137"/>
                    </a:srgbClr>
                  </a:outerShdw>
                </a:effectLst>
                <a:latin typeface="+mn-ea"/>
              </a:rPr>
              <a:t>　</a:t>
            </a:r>
            <a:r>
              <a:rPr lang="en-US" altLang="ja-JP" sz="3200" b="1" dirty="0">
                <a:effectLst>
                  <a:outerShdw blurRad="38100" dist="38100" dir="2700000" algn="tl">
                    <a:srgbClr val="000000">
                      <a:alpha val="43137"/>
                    </a:srgbClr>
                  </a:outerShdw>
                </a:effectLst>
                <a:latin typeface="+mn-ea"/>
              </a:rPr>
              <a:t>23</a:t>
            </a:r>
            <a:r>
              <a:rPr lang="ja-JP" altLang="en-US" sz="3200" b="1" dirty="0" smtClean="0">
                <a:effectLst>
                  <a:outerShdw blurRad="38100" dist="38100" dir="2700000" algn="tl">
                    <a:srgbClr val="000000">
                      <a:alpha val="43137"/>
                    </a:srgbClr>
                  </a:outerShdw>
                </a:effectLst>
                <a:latin typeface="+mn-ea"/>
              </a:rPr>
              <a:t>歳</a:t>
            </a:r>
            <a:r>
              <a:rPr kumimoji="1" lang="ja-JP" altLang="en-US" sz="3200" b="1" dirty="0" smtClean="0">
                <a:effectLst>
                  <a:outerShdw blurRad="38100" dist="38100" dir="2700000" algn="tl">
                    <a:srgbClr val="000000">
                      <a:alpha val="43137"/>
                    </a:srgbClr>
                  </a:outerShdw>
                </a:effectLst>
                <a:latin typeface="+mn-ea"/>
              </a:rPr>
              <a:t>　女性</a:t>
            </a:r>
            <a:endParaRPr kumimoji="1" lang="ja-JP" altLang="en-US" sz="3200" b="1" dirty="0">
              <a:effectLst>
                <a:outerShdw blurRad="38100" dist="38100" dir="2700000" algn="tl">
                  <a:srgbClr val="000000">
                    <a:alpha val="43137"/>
                  </a:srgbClr>
                </a:outerShdw>
              </a:effectLst>
              <a:latin typeface="+mn-ea"/>
            </a:endParaRPr>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 contrast="14000"/>
                    </a14:imgEffect>
                  </a14:imgLayer>
                </a14:imgProps>
              </a:ext>
              <a:ext uri="{28A0092B-C50C-407E-A947-70E740481C1C}">
                <a14:useLocalDpi xmlns:a14="http://schemas.microsoft.com/office/drawing/2010/main" val="0"/>
              </a:ext>
            </a:extLst>
          </a:blip>
          <a:srcRect l="15993" t="19154" r="9117"/>
          <a:stretch/>
        </p:blipFill>
        <p:spPr bwMode="auto">
          <a:xfrm rot="10800000">
            <a:off x="4860033" y="1983363"/>
            <a:ext cx="3018170" cy="4436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3564" t="1" r="20633" b="35269"/>
          <a:stretch/>
        </p:blipFill>
        <p:spPr bwMode="auto">
          <a:xfrm rot="10800000">
            <a:off x="1043609" y="1972048"/>
            <a:ext cx="2654505" cy="444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430008" y="6076095"/>
            <a:ext cx="1800200" cy="369332"/>
          </a:xfrm>
          <a:prstGeom prst="rect">
            <a:avLst/>
          </a:prstGeom>
          <a:noFill/>
        </p:spPr>
        <p:txBody>
          <a:bodyPr wrap="square" rtlCol="0">
            <a:spAutoFit/>
          </a:bodyPr>
          <a:lstStyle/>
          <a:p>
            <a:r>
              <a:rPr lang="ja-JP" altLang="en-US" b="1" dirty="0">
                <a:solidFill>
                  <a:schemeClr val="bg1"/>
                </a:solidFill>
                <a:effectLst>
                  <a:outerShdw blurRad="38100" dist="38100" dir="2700000" algn="tl">
                    <a:srgbClr val="000000">
                      <a:alpha val="43137"/>
                    </a:srgbClr>
                  </a:outerShdw>
                </a:effectLst>
                <a:latin typeface="+mn-ea"/>
              </a:rPr>
              <a:t>２５</a:t>
            </a:r>
            <a:r>
              <a:rPr kumimoji="1" lang="ja-JP" altLang="en-US" b="1" dirty="0" smtClean="0">
                <a:solidFill>
                  <a:schemeClr val="bg1"/>
                </a:solidFill>
                <a:effectLst>
                  <a:outerShdw blurRad="38100" dist="38100" dir="2700000" algn="tl">
                    <a:srgbClr val="000000">
                      <a:alpha val="43137"/>
                    </a:srgbClr>
                  </a:outerShdw>
                </a:effectLst>
                <a:latin typeface="+mn-ea"/>
              </a:rPr>
              <a:t>歳　</a:t>
            </a:r>
            <a:r>
              <a:rPr lang="en-US" altLang="ja-JP" b="1" dirty="0">
                <a:solidFill>
                  <a:schemeClr val="bg1"/>
                </a:solidFill>
                <a:effectLst>
                  <a:outerShdw blurRad="38100" dist="38100" dir="2700000" algn="tl">
                    <a:srgbClr val="000000">
                      <a:alpha val="43137"/>
                    </a:srgbClr>
                  </a:outerShdw>
                </a:effectLst>
                <a:latin typeface="+mn-ea"/>
              </a:rPr>
              <a:t>5</a:t>
            </a:r>
            <a:r>
              <a:rPr kumimoji="1" lang="ja-JP" altLang="en-US" b="1" dirty="0" smtClean="0">
                <a:solidFill>
                  <a:schemeClr val="bg1"/>
                </a:solidFill>
                <a:effectLst>
                  <a:outerShdw blurRad="38100" dist="38100" dir="2700000" algn="tl">
                    <a:srgbClr val="000000">
                      <a:alpha val="43137"/>
                    </a:srgbClr>
                  </a:outerShdw>
                </a:effectLst>
                <a:latin typeface="+mn-ea"/>
              </a:rPr>
              <a:t>ヵ月</a:t>
            </a:r>
            <a:endParaRPr kumimoji="1" lang="ja-JP" altLang="en-US" b="1" dirty="0">
              <a:solidFill>
                <a:schemeClr val="bg1"/>
              </a:solidFill>
              <a:effectLst>
                <a:outerShdw blurRad="38100" dist="38100" dir="2700000" algn="tl">
                  <a:srgbClr val="000000">
                    <a:alpha val="43137"/>
                  </a:srgbClr>
                </a:outerShdw>
              </a:effectLst>
              <a:latin typeface="+mn-ea"/>
            </a:endParaRPr>
          </a:p>
        </p:txBody>
      </p:sp>
      <p:sp>
        <p:nvSpPr>
          <p:cNvPr id="11" name="テキスト ボックス 10"/>
          <p:cNvSpPr txBox="1"/>
          <p:nvPr/>
        </p:nvSpPr>
        <p:spPr>
          <a:xfrm>
            <a:off x="5508104" y="6093296"/>
            <a:ext cx="1800200" cy="369332"/>
          </a:xfrm>
          <a:prstGeom prst="rect">
            <a:avLst/>
          </a:prstGeom>
          <a:noFill/>
        </p:spPr>
        <p:txBody>
          <a:bodyPr wrap="square" rtlCol="0">
            <a:spAutoFit/>
          </a:bodyPr>
          <a:lstStyle/>
          <a:p>
            <a:r>
              <a:rPr lang="ja-JP" altLang="en-US" b="1" dirty="0">
                <a:solidFill>
                  <a:schemeClr val="bg1"/>
                </a:solidFill>
                <a:effectLst>
                  <a:outerShdw blurRad="38100" dist="38100" dir="2700000" algn="tl">
                    <a:srgbClr val="000000">
                      <a:alpha val="43137"/>
                    </a:srgbClr>
                  </a:outerShdw>
                </a:effectLst>
                <a:latin typeface="+mn-ea"/>
              </a:rPr>
              <a:t>２５</a:t>
            </a:r>
            <a:r>
              <a:rPr kumimoji="1" lang="ja-JP" altLang="en-US" b="1" dirty="0" smtClean="0">
                <a:solidFill>
                  <a:schemeClr val="bg1"/>
                </a:solidFill>
                <a:effectLst>
                  <a:outerShdw blurRad="38100" dist="38100" dir="2700000" algn="tl">
                    <a:srgbClr val="000000">
                      <a:alpha val="43137"/>
                    </a:srgbClr>
                  </a:outerShdw>
                </a:effectLst>
                <a:latin typeface="+mn-ea"/>
              </a:rPr>
              <a:t>歳　</a:t>
            </a:r>
            <a:r>
              <a:rPr lang="en-US" altLang="ja-JP" b="1" dirty="0" smtClean="0">
                <a:solidFill>
                  <a:schemeClr val="bg1"/>
                </a:solidFill>
                <a:effectLst>
                  <a:outerShdw blurRad="38100" dist="38100" dir="2700000" algn="tl">
                    <a:srgbClr val="000000">
                      <a:alpha val="43137"/>
                    </a:srgbClr>
                  </a:outerShdw>
                </a:effectLst>
                <a:latin typeface="+mn-ea"/>
              </a:rPr>
              <a:t>11</a:t>
            </a:r>
            <a:r>
              <a:rPr kumimoji="1" lang="ja-JP" altLang="en-US" b="1" dirty="0" smtClean="0">
                <a:solidFill>
                  <a:schemeClr val="bg1"/>
                </a:solidFill>
                <a:effectLst>
                  <a:outerShdw blurRad="38100" dist="38100" dir="2700000" algn="tl">
                    <a:srgbClr val="000000">
                      <a:alpha val="43137"/>
                    </a:srgbClr>
                  </a:outerShdw>
                </a:effectLst>
                <a:latin typeface="+mn-ea"/>
              </a:rPr>
              <a:t>ヵ月</a:t>
            </a:r>
            <a:endParaRPr kumimoji="1" lang="ja-JP" altLang="en-US" b="1" dirty="0">
              <a:solidFill>
                <a:schemeClr val="bg1"/>
              </a:solidFill>
              <a:effectLst>
                <a:outerShdw blurRad="38100" dist="38100" dir="2700000" algn="tl">
                  <a:srgbClr val="000000">
                    <a:alpha val="43137"/>
                  </a:srgbClr>
                </a:outerShdw>
              </a:effectLst>
              <a:latin typeface="+mn-ea"/>
            </a:endParaRPr>
          </a:p>
        </p:txBody>
      </p:sp>
      <p:sp>
        <p:nvSpPr>
          <p:cNvPr id="12" name="テキスト ボックス 11"/>
          <p:cNvSpPr txBox="1"/>
          <p:nvPr/>
        </p:nvSpPr>
        <p:spPr>
          <a:xfrm>
            <a:off x="1394004" y="6372036"/>
            <a:ext cx="2016224" cy="369332"/>
          </a:xfrm>
          <a:prstGeom prst="rect">
            <a:avLst/>
          </a:prstGeom>
          <a:noFill/>
        </p:spPr>
        <p:txBody>
          <a:bodyPr wrap="square" rtlCol="0">
            <a:spAutoFit/>
          </a:bodyPr>
          <a:lstStyle/>
          <a:p>
            <a:r>
              <a:rPr kumimoji="1" lang="en-US" altLang="ja-JP" dirty="0" smtClean="0">
                <a:solidFill>
                  <a:srgbClr val="FF0000"/>
                </a:solidFill>
              </a:rPr>
              <a:t>MTX</a:t>
            </a:r>
            <a:r>
              <a:rPr lang="ja-JP" altLang="en-US" dirty="0" smtClean="0">
                <a:solidFill>
                  <a:srgbClr val="FF0000"/>
                </a:solidFill>
              </a:rPr>
              <a:t>＋</a:t>
            </a:r>
            <a:r>
              <a:rPr lang="en-US" altLang="ja-JP" dirty="0" smtClean="0">
                <a:solidFill>
                  <a:srgbClr val="FF0000"/>
                </a:solidFill>
              </a:rPr>
              <a:t>TOC </a:t>
            </a:r>
            <a:r>
              <a:rPr lang="ja-JP" altLang="en-US" dirty="0" smtClean="0">
                <a:solidFill>
                  <a:srgbClr val="FF0000"/>
                </a:solidFill>
              </a:rPr>
              <a:t>開始</a:t>
            </a:r>
            <a:endParaRPr kumimoji="1" lang="ja-JP" altLang="en-US" dirty="0">
              <a:solidFill>
                <a:srgbClr val="FF0000"/>
              </a:solidFill>
            </a:endParaRPr>
          </a:p>
        </p:txBody>
      </p:sp>
      <p:sp>
        <p:nvSpPr>
          <p:cNvPr id="13" name="二等辺三角形 12"/>
          <p:cNvSpPr/>
          <p:nvPr/>
        </p:nvSpPr>
        <p:spPr>
          <a:xfrm rot="6300000">
            <a:off x="4951310" y="3633464"/>
            <a:ext cx="130924" cy="833150"/>
          </a:xfrm>
          <a:prstGeom prst="triangle">
            <a:avLst/>
          </a:prstGeom>
          <a:solidFill>
            <a:srgbClr val="FF0000"/>
          </a:solidFill>
          <a:ln>
            <a:solidFill>
              <a:srgbClr val="B9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6611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123728" y="2136804"/>
            <a:ext cx="5256583" cy="3740468"/>
          </a:xfrm>
        </p:spPr>
        <p:txBody>
          <a:bodyPr>
            <a:noAutofit/>
          </a:bodyPr>
          <a:lstStyle/>
          <a:p>
            <a:endParaRPr kumimoji="1" lang="en-US" altLang="ja-JP" sz="4000" b="1" dirty="0" smtClean="0">
              <a:latin typeface="+mn-ea"/>
            </a:endParaRPr>
          </a:p>
          <a:p>
            <a:r>
              <a:rPr lang="ja-JP" altLang="en-US" sz="4000" b="1" dirty="0">
                <a:latin typeface="+mn-ea"/>
              </a:rPr>
              <a:t>疼</a:t>
            </a:r>
            <a:r>
              <a:rPr lang="ja-JP" altLang="en-US" sz="4000" b="1" dirty="0" smtClean="0">
                <a:latin typeface="+mn-ea"/>
              </a:rPr>
              <a:t>痛・関節腫脹</a:t>
            </a:r>
            <a:endParaRPr kumimoji="1" lang="en-US" altLang="ja-JP" sz="4000" b="1" dirty="0" smtClean="0">
              <a:latin typeface="+mn-ea"/>
            </a:endParaRPr>
          </a:p>
          <a:p>
            <a:r>
              <a:rPr lang="ja-JP" altLang="en-US" sz="4000" b="1" dirty="0" smtClean="0">
                <a:latin typeface="+mn-ea"/>
              </a:rPr>
              <a:t>関節裂隙の狭小化</a:t>
            </a:r>
            <a:endParaRPr lang="en-US" altLang="ja-JP" sz="4000" b="1" dirty="0" smtClean="0">
              <a:latin typeface="+mn-ea"/>
            </a:endParaRPr>
          </a:p>
          <a:p>
            <a:r>
              <a:rPr lang="ja-JP" altLang="en-US" sz="4000" b="1" dirty="0" smtClean="0">
                <a:latin typeface="+mn-ea"/>
              </a:rPr>
              <a:t>骨</a:t>
            </a:r>
            <a:r>
              <a:rPr lang="ja-JP" altLang="en-US" sz="4000" b="1" dirty="0">
                <a:latin typeface="+mn-ea"/>
              </a:rPr>
              <a:t>びらん</a:t>
            </a:r>
            <a:endParaRPr lang="en-US" altLang="ja-JP" sz="4000" b="1" dirty="0" smtClean="0">
              <a:latin typeface="+mn-ea"/>
            </a:endParaRPr>
          </a:p>
        </p:txBody>
      </p:sp>
      <p:sp>
        <p:nvSpPr>
          <p:cNvPr id="4" name="タイトル 1"/>
          <p:cNvSpPr>
            <a:spLocks noGrp="1"/>
          </p:cNvSpPr>
          <p:nvPr>
            <p:ph type="title"/>
          </p:nvPr>
        </p:nvSpPr>
        <p:spPr>
          <a:xfrm>
            <a:off x="457200" y="274638"/>
            <a:ext cx="8229600" cy="1143000"/>
          </a:xfrm>
        </p:spPr>
        <p:txBody>
          <a:bodyPr/>
          <a:lstStyle/>
          <a:p>
            <a:r>
              <a:rPr lang="en-US" altLang="ja-JP" dirty="0" smtClean="0"/>
              <a:t>RA</a:t>
            </a:r>
            <a:r>
              <a:rPr lang="ja-JP" altLang="en-US" dirty="0" smtClean="0"/>
              <a:t>の問題点</a:t>
            </a:r>
            <a:endParaRPr kumimoji="1" lang="ja-JP" altLang="en-US" dirty="0"/>
          </a:p>
        </p:txBody>
      </p:sp>
    </p:spTree>
    <p:extLst>
      <p:ext uri="{BB962C8B-B14F-4D97-AF65-F5344CB8AC3E}">
        <p14:creationId xmlns:p14="http://schemas.microsoft.com/office/powerpoint/2010/main" val="4039823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55777" y="2132856"/>
            <a:ext cx="5256583" cy="3740468"/>
          </a:xfrm>
        </p:spPr>
        <p:txBody>
          <a:bodyPr>
            <a:noAutofit/>
          </a:bodyPr>
          <a:lstStyle/>
          <a:p>
            <a:endParaRPr kumimoji="1" lang="en-US" altLang="ja-JP" sz="4000" b="1" dirty="0" smtClean="0">
              <a:latin typeface="+mn-ea"/>
            </a:endParaRPr>
          </a:p>
          <a:p>
            <a:r>
              <a:rPr lang="ja-JP" altLang="en-US" sz="4000" b="1" dirty="0">
                <a:latin typeface="+mn-ea"/>
              </a:rPr>
              <a:t>炎</a:t>
            </a:r>
            <a:r>
              <a:rPr lang="ja-JP" altLang="en-US" sz="4000" b="1" dirty="0" smtClean="0">
                <a:latin typeface="+mn-ea"/>
              </a:rPr>
              <a:t>症の持続</a:t>
            </a:r>
            <a:endParaRPr kumimoji="1" lang="en-US" altLang="ja-JP" sz="4000" b="1" dirty="0" smtClean="0">
              <a:latin typeface="+mn-ea"/>
            </a:endParaRPr>
          </a:p>
          <a:p>
            <a:r>
              <a:rPr lang="ja-JP" altLang="en-US" sz="4000" b="1" dirty="0" smtClean="0">
                <a:latin typeface="+mn-ea"/>
              </a:rPr>
              <a:t>軟骨破壊</a:t>
            </a:r>
            <a:endParaRPr lang="en-US" altLang="ja-JP" sz="4000" b="1" dirty="0" smtClean="0">
              <a:latin typeface="+mn-ea"/>
            </a:endParaRPr>
          </a:p>
          <a:p>
            <a:r>
              <a:rPr lang="ja-JP" altLang="en-US" sz="4000" b="1" dirty="0">
                <a:latin typeface="+mn-ea"/>
              </a:rPr>
              <a:t>骨融解</a:t>
            </a:r>
            <a:endParaRPr lang="en-US" altLang="ja-JP" sz="4000" b="1" dirty="0" smtClean="0">
              <a:latin typeface="+mn-ea"/>
            </a:endParaRPr>
          </a:p>
        </p:txBody>
      </p:sp>
      <p:sp>
        <p:nvSpPr>
          <p:cNvPr id="4" name="タイトル 1"/>
          <p:cNvSpPr>
            <a:spLocks noGrp="1"/>
          </p:cNvSpPr>
          <p:nvPr>
            <p:ph type="title"/>
          </p:nvPr>
        </p:nvSpPr>
        <p:spPr>
          <a:xfrm>
            <a:off x="1403648" y="1196752"/>
            <a:ext cx="6183021" cy="1143000"/>
          </a:xfrm>
        </p:spPr>
        <p:txBody>
          <a:bodyPr/>
          <a:lstStyle/>
          <a:p>
            <a:pPr algn="l"/>
            <a:r>
              <a:rPr lang="ja-JP" altLang="en-US" dirty="0"/>
              <a:t>それ</a:t>
            </a:r>
            <a:r>
              <a:rPr lang="ja-JP" altLang="en-US" dirty="0" smtClean="0"/>
              <a:t>は</a:t>
            </a:r>
            <a:r>
              <a:rPr lang="en-US" altLang="ja-JP" dirty="0" smtClean="0"/>
              <a:t>,</a:t>
            </a:r>
            <a:endParaRPr kumimoji="1" lang="ja-JP" altLang="en-US" dirty="0"/>
          </a:p>
        </p:txBody>
      </p:sp>
      <p:sp>
        <p:nvSpPr>
          <p:cNvPr id="5" name="タイトル 1"/>
          <p:cNvSpPr txBox="1">
            <a:spLocks/>
          </p:cNvSpPr>
          <p:nvPr/>
        </p:nvSpPr>
        <p:spPr>
          <a:xfrm>
            <a:off x="2709459" y="5670376"/>
            <a:ext cx="6183021"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b="1" kern="1200">
                <a:solidFill>
                  <a:srgbClr val="FFC000"/>
                </a:solidFill>
                <a:latin typeface="+mj-lt"/>
                <a:ea typeface="+mj-ea"/>
                <a:cs typeface="+mj-cs"/>
              </a:defRPr>
            </a:lvl1pPr>
          </a:lstStyle>
          <a:p>
            <a:pPr algn="r"/>
            <a:r>
              <a:rPr lang="ja-JP" altLang="en-US" dirty="0" smtClean="0"/>
              <a:t>の結果です</a:t>
            </a:r>
            <a:r>
              <a:rPr lang="en-US" altLang="ja-JP" dirty="0" smtClean="0"/>
              <a:t>.</a:t>
            </a:r>
            <a:endParaRPr lang="ja-JP" altLang="en-US" dirty="0"/>
          </a:p>
        </p:txBody>
      </p:sp>
    </p:spTree>
    <p:extLst>
      <p:ext uri="{BB962C8B-B14F-4D97-AF65-F5344CB8AC3E}">
        <p14:creationId xmlns:p14="http://schemas.microsoft.com/office/powerpoint/2010/main" val="185427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関節リウマチの原因？</a:t>
            </a:r>
            <a:endParaRPr kumimoji="1" lang="ja-JP" altLang="en-US" dirty="0"/>
          </a:p>
        </p:txBody>
      </p:sp>
      <p:sp>
        <p:nvSpPr>
          <p:cNvPr id="3" name="テキスト ボックス 2"/>
          <p:cNvSpPr txBox="1"/>
          <p:nvPr/>
        </p:nvSpPr>
        <p:spPr>
          <a:xfrm>
            <a:off x="1173044" y="2420888"/>
            <a:ext cx="6378328" cy="769441"/>
          </a:xfrm>
          <a:prstGeom prst="rect">
            <a:avLst/>
          </a:prstGeom>
          <a:noFill/>
        </p:spPr>
        <p:txBody>
          <a:bodyPr wrap="square" rtlCol="0">
            <a:spAutoFit/>
          </a:bodyPr>
          <a:lstStyle/>
          <a:p>
            <a:pPr algn="ctr"/>
            <a:r>
              <a:rPr kumimoji="1" lang="en-US" altLang="ja-JP" sz="4400" b="1" dirty="0" smtClean="0">
                <a:latin typeface="+mn-ea"/>
              </a:rPr>
              <a:t>B</a:t>
            </a:r>
            <a:r>
              <a:rPr kumimoji="1" lang="ja-JP" altLang="en-US" sz="4400" b="1" dirty="0" smtClean="0">
                <a:latin typeface="+mn-ea"/>
              </a:rPr>
              <a:t>細胞説</a:t>
            </a:r>
            <a:endParaRPr kumimoji="1" lang="ja-JP" altLang="en-US" sz="4400" b="1" dirty="0">
              <a:latin typeface="+mn-ea"/>
            </a:endParaRPr>
          </a:p>
        </p:txBody>
      </p:sp>
      <p:sp>
        <p:nvSpPr>
          <p:cNvPr id="16" name="テキスト ボックス 15"/>
          <p:cNvSpPr txBox="1"/>
          <p:nvPr/>
        </p:nvSpPr>
        <p:spPr>
          <a:xfrm>
            <a:off x="1173044" y="3933220"/>
            <a:ext cx="6378328" cy="769441"/>
          </a:xfrm>
          <a:prstGeom prst="rect">
            <a:avLst/>
          </a:prstGeom>
          <a:noFill/>
        </p:spPr>
        <p:txBody>
          <a:bodyPr wrap="square" rtlCol="0">
            <a:spAutoFit/>
          </a:bodyPr>
          <a:lstStyle/>
          <a:p>
            <a:pPr algn="ctr"/>
            <a:r>
              <a:rPr lang="en-US" altLang="ja-JP" sz="4400" b="1" dirty="0" smtClean="0">
                <a:latin typeface="+mn-ea"/>
              </a:rPr>
              <a:t>T</a:t>
            </a:r>
            <a:r>
              <a:rPr lang="ja-JP" altLang="en-US" sz="4400" b="1" dirty="0" smtClean="0">
                <a:latin typeface="+mn-ea"/>
              </a:rPr>
              <a:t>細胞説</a:t>
            </a:r>
            <a:endParaRPr kumimoji="1" lang="ja-JP" altLang="en-US" sz="4400" b="1" dirty="0">
              <a:latin typeface="+mn-ea"/>
            </a:endParaRPr>
          </a:p>
        </p:txBody>
      </p:sp>
    </p:spTree>
    <p:extLst>
      <p:ext uri="{BB962C8B-B14F-4D97-AF65-F5344CB8AC3E}">
        <p14:creationId xmlns:p14="http://schemas.microsoft.com/office/powerpoint/2010/main" val="26840794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関節リウマチの原因？</a:t>
            </a:r>
            <a:endParaRPr kumimoji="1" lang="ja-JP" altLang="en-US" dirty="0"/>
          </a:p>
        </p:txBody>
      </p:sp>
      <p:sp>
        <p:nvSpPr>
          <p:cNvPr id="28" name="円弧 27"/>
          <p:cNvSpPr/>
          <p:nvPr/>
        </p:nvSpPr>
        <p:spPr>
          <a:xfrm>
            <a:off x="236440" y="2120011"/>
            <a:ext cx="5904656" cy="4725144"/>
          </a:xfrm>
          <a:prstGeom prst="arc">
            <a:avLst>
              <a:gd name="adj1" fmla="val 12169521"/>
              <a:gd name="adj2" fmla="val 445136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a:off x="287921" y="2223080"/>
            <a:ext cx="5788311" cy="4540770"/>
          </a:xfrm>
          <a:prstGeom prst="arc">
            <a:avLst>
              <a:gd name="adj1" fmla="val 12169521"/>
              <a:gd name="adj2" fmla="val 4451369"/>
            </a:avLst>
          </a:prstGeom>
          <a:ln w="38100">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月 29"/>
          <p:cNvSpPr/>
          <p:nvPr/>
        </p:nvSpPr>
        <p:spPr>
          <a:xfrm rot="20144509">
            <a:off x="1745470" y="3234565"/>
            <a:ext cx="648072" cy="516901"/>
          </a:xfrm>
          <a:prstGeom prst="moon">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6200000" scaled="1"/>
            <a:tileRect/>
          </a:gradFill>
          <a:ln>
            <a:solidFill>
              <a:schemeClr val="tx1">
                <a:lumMod val="95000"/>
              </a:schemeClr>
            </a:solidFill>
          </a:ln>
          <a:effectLst>
            <a:glow rad="127000">
              <a:schemeClr val="accent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p:cNvSpPr/>
          <p:nvPr/>
        </p:nvSpPr>
        <p:spPr>
          <a:xfrm>
            <a:off x="1043608" y="4293096"/>
            <a:ext cx="2376264" cy="2016795"/>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1157266" y="5213226"/>
            <a:ext cx="2016224" cy="461665"/>
          </a:xfrm>
          <a:prstGeom prst="rect">
            <a:avLst/>
          </a:prstGeom>
          <a:noFill/>
        </p:spPr>
        <p:txBody>
          <a:bodyPr wrap="square" rtlCol="0">
            <a:spAutoFit/>
          </a:bodyPr>
          <a:lstStyle/>
          <a:p>
            <a:pPr algn="ctr"/>
            <a:r>
              <a:rPr kumimoji="1" lang="ja-JP" altLang="en-US" sz="2400" b="1" dirty="0" smtClean="0">
                <a:effectLst>
                  <a:outerShdw blurRad="38100" dist="38100" dir="2700000" algn="tl">
                    <a:srgbClr val="000000">
                      <a:alpha val="43137"/>
                    </a:srgbClr>
                  </a:outerShdw>
                </a:effectLst>
              </a:rPr>
              <a:t>小胞体</a:t>
            </a:r>
            <a:endParaRPr kumimoji="1" lang="ja-JP" altLang="en-US" sz="2400" b="1" dirty="0">
              <a:effectLst>
                <a:outerShdw blurRad="38100" dist="38100" dir="2700000" algn="tl">
                  <a:srgbClr val="000000">
                    <a:alpha val="43137"/>
                  </a:srgbClr>
                </a:outerShdw>
              </a:effectLst>
            </a:endParaRPr>
          </a:p>
        </p:txBody>
      </p:sp>
      <p:sp>
        <p:nvSpPr>
          <p:cNvPr id="33" name="テキスト ボックス 32"/>
          <p:cNvSpPr txBox="1"/>
          <p:nvPr/>
        </p:nvSpPr>
        <p:spPr>
          <a:xfrm>
            <a:off x="1043777" y="3718808"/>
            <a:ext cx="2016224" cy="369332"/>
          </a:xfrm>
          <a:prstGeom prst="rect">
            <a:avLst/>
          </a:prstGeom>
          <a:noFill/>
        </p:spPr>
        <p:txBody>
          <a:bodyPr wrap="square" rtlCol="0">
            <a:spAutoFit/>
          </a:bodyPr>
          <a:lstStyle/>
          <a:p>
            <a:pPr algn="ctr"/>
            <a:r>
              <a:rPr lang="ja-JP" altLang="en-US" b="1" dirty="0" smtClean="0">
                <a:effectLst>
                  <a:outerShdw blurRad="38100" dist="38100" dir="2700000" algn="tl">
                    <a:srgbClr val="000000">
                      <a:alpha val="43137"/>
                    </a:srgbClr>
                  </a:outerShdw>
                </a:effectLst>
              </a:rPr>
              <a:t>変性たんぱく質</a:t>
            </a:r>
            <a:endParaRPr kumimoji="1" lang="ja-JP" altLang="en-US" b="1" dirty="0">
              <a:effectLst>
                <a:outerShdw blurRad="38100" dist="38100" dir="2700000" algn="tl">
                  <a:srgbClr val="000000">
                    <a:alpha val="43137"/>
                  </a:srgbClr>
                </a:outerShdw>
              </a:effectLst>
            </a:endParaRPr>
          </a:p>
        </p:txBody>
      </p:sp>
      <p:sp>
        <p:nvSpPr>
          <p:cNvPr id="34" name="テキスト ボックス 33"/>
          <p:cNvSpPr txBox="1"/>
          <p:nvPr/>
        </p:nvSpPr>
        <p:spPr>
          <a:xfrm>
            <a:off x="433119" y="2030224"/>
            <a:ext cx="2016224" cy="461665"/>
          </a:xfrm>
          <a:prstGeom prst="rect">
            <a:avLst/>
          </a:prstGeom>
          <a:noFill/>
        </p:spPr>
        <p:txBody>
          <a:bodyPr wrap="square" rtlCol="0">
            <a:spAutoFit/>
          </a:bodyPr>
          <a:lstStyle/>
          <a:p>
            <a:pPr algn="ctr"/>
            <a:r>
              <a:rPr lang="ja-JP" altLang="en-US" sz="2400" b="1" dirty="0">
                <a:effectLst>
                  <a:outerShdw blurRad="38100" dist="38100" dir="2700000" algn="tl">
                    <a:srgbClr val="000000">
                      <a:alpha val="43137"/>
                    </a:srgbClr>
                  </a:outerShdw>
                </a:effectLst>
              </a:rPr>
              <a:t>細胞</a:t>
            </a:r>
            <a:endParaRPr kumimoji="1" lang="ja-JP" altLang="en-US" sz="2400" b="1" dirty="0">
              <a:effectLst>
                <a:outerShdw blurRad="38100" dist="38100" dir="2700000" algn="tl">
                  <a:srgbClr val="000000">
                    <a:alpha val="43137"/>
                  </a:srgbClr>
                </a:outerShdw>
              </a:effectLst>
            </a:endParaRPr>
          </a:p>
        </p:txBody>
      </p:sp>
      <p:sp>
        <p:nvSpPr>
          <p:cNvPr id="15" name="テキスト ボックス 14"/>
          <p:cNvSpPr txBox="1"/>
          <p:nvPr/>
        </p:nvSpPr>
        <p:spPr>
          <a:xfrm>
            <a:off x="2771800" y="1268760"/>
            <a:ext cx="3600400" cy="523220"/>
          </a:xfrm>
          <a:prstGeom prst="rect">
            <a:avLst/>
          </a:prstGeom>
          <a:noFill/>
        </p:spPr>
        <p:txBody>
          <a:bodyPr wrap="square" rtlCol="0">
            <a:spAutoFit/>
          </a:bodyPr>
          <a:lstStyle/>
          <a:p>
            <a:pPr algn="ctr"/>
            <a:r>
              <a:rPr kumimoji="1" lang="en-US" altLang="ja-JP" sz="2800" b="1" dirty="0" smtClean="0">
                <a:latin typeface="+mn-ea"/>
              </a:rPr>
              <a:t>B</a:t>
            </a:r>
            <a:r>
              <a:rPr kumimoji="1" lang="ja-JP" altLang="en-US" sz="2800" b="1" dirty="0" smtClean="0">
                <a:latin typeface="+mn-ea"/>
              </a:rPr>
              <a:t>細胞説</a:t>
            </a:r>
            <a:endParaRPr kumimoji="1" lang="ja-JP" altLang="en-US" sz="2800" b="1" dirty="0">
              <a:latin typeface="+mn-ea"/>
            </a:endParaRPr>
          </a:p>
        </p:txBody>
      </p:sp>
    </p:spTree>
    <p:extLst>
      <p:ext uri="{BB962C8B-B14F-4D97-AF65-F5344CB8AC3E}">
        <p14:creationId xmlns:p14="http://schemas.microsoft.com/office/powerpoint/2010/main" val="40533324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関節リウマチの原因？</a:t>
            </a:r>
            <a:endParaRPr kumimoji="1" lang="ja-JP" altLang="en-US" dirty="0"/>
          </a:p>
        </p:txBody>
      </p:sp>
      <p:sp>
        <p:nvSpPr>
          <p:cNvPr id="28" name="円弧 27"/>
          <p:cNvSpPr/>
          <p:nvPr/>
        </p:nvSpPr>
        <p:spPr>
          <a:xfrm>
            <a:off x="236440" y="2120011"/>
            <a:ext cx="5904656" cy="4725144"/>
          </a:xfrm>
          <a:prstGeom prst="arc">
            <a:avLst>
              <a:gd name="adj1" fmla="val 12169521"/>
              <a:gd name="adj2" fmla="val 445136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a:off x="287921" y="2223080"/>
            <a:ext cx="5788311" cy="4540770"/>
          </a:xfrm>
          <a:prstGeom prst="arc">
            <a:avLst>
              <a:gd name="adj1" fmla="val 12169521"/>
              <a:gd name="adj2" fmla="val 4451369"/>
            </a:avLst>
          </a:prstGeom>
          <a:ln w="38100">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角丸四角形 30"/>
          <p:cNvSpPr/>
          <p:nvPr/>
        </p:nvSpPr>
        <p:spPr>
          <a:xfrm>
            <a:off x="1043608" y="4293096"/>
            <a:ext cx="2376264" cy="2016795"/>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1157266" y="5919663"/>
            <a:ext cx="2016224" cy="461665"/>
          </a:xfrm>
          <a:prstGeom prst="rect">
            <a:avLst/>
          </a:prstGeom>
          <a:noFill/>
        </p:spPr>
        <p:txBody>
          <a:bodyPr wrap="square" rtlCol="0">
            <a:spAutoFit/>
          </a:bodyPr>
          <a:lstStyle/>
          <a:p>
            <a:pPr algn="ctr"/>
            <a:r>
              <a:rPr kumimoji="1" lang="ja-JP" altLang="en-US" sz="2400" b="1" dirty="0" smtClean="0">
                <a:effectLst>
                  <a:outerShdw blurRad="38100" dist="38100" dir="2700000" algn="tl">
                    <a:srgbClr val="000000">
                      <a:alpha val="43137"/>
                    </a:srgbClr>
                  </a:outerShdw>
                </a:effectLst>
              </a:rPr>
              <a:t>小胞体</a:t>
            </a:r>
            <a:endParaRPr kumimoji="1" lang="ja-JP" altLang="en-US" sz="2400" b="1" dirty="0">
              <a:effectLst>
                <a:outerShdw blurRad="38100" dist="38100" dir="2700000" algn="tl">
                  <a:srgbClr val="000000">
                    <a:alpha val="43137"/>
                  </a:srgbClr>
                </a:outerShdw>
              </a:effectLst>
            </a:endParaRPr>
          </a:p>
        </p:txBody>
      </p:sp>
      <p:sp>
        <p:nvSpPr>
          <p:cNvPr id="33" name="テキスト ボックス 32"/>
          <p:cNvSpPr txBox="1"/>
          <p:nvPr/>
        </p:nvSpPr>
        <p:spPr>
          <a:xfrm>
            <a:off x="1043777" y="3718808"/>
            <a:ext cx="2016224" cy="369332"/>
          </a:xfrm>
          <a:prstGeom prst="rect">
            <a:avLst/>
          </a:prstGeom>
          <a:noFill/>
        </p:spPr>
        <p:txBody>
          <a:bodyPr wrap="square" rtlCol="0">
            <a:spAutoFit/>
          </a:bodyPr>
          <a:lstStyle/>
          <a:p>
            <a:pPr algn="ctr"/>
            <a:r>
              <a:rPr lang="ja-JP" altLang="en-US" b="1" dirty="0" smtClean="0">
                <a:effectLst>
                  <a:outerShdw blurRad="38100" dist="38100" dir="2700000" algn="tl">
                    <a:srgbClr val="000000">
                      <a:alpha val="43137"/>
                    </a:srgbClr>
                  </a:outerShdw>
                </a:effectLst>
              </a:rPr>
              <a:t>変性たんぱく質</a:t>
            </a:r>
            <a:endParaRPr kumimoji="1" lang="ja-JP" altLang="en-US" b="1" dirty="0">
              <a:effectLst>
                <a:outerShdw blurRad="38100" dist="38100" dir="2700000" algn="tl">
                  <a:srgbClr val="000000">
                    <a:alpha val="43137"/>
                  </a:srgbClr>
                </a:outerShdw>
              </a:effectLst>
            </a:endParaRPr>
          </a:p>
        </p:txBody>
      </p:sp>
      <p:sp>
        <p:nvSpPr>
          <p:cNvPr id="34" name="テキスト ボックス 33"/>
          <p:cNvSpPr txBox="1"/>
          <p:nvPr/>
        </p:nvSpPr>
        <p:spPr>
          <a:xfrm>
            <a:off x="433119" y="2030224"/>
            <a:ext cx="2016224" cy="461665"/>
          </a:xfrm>
          <a:prstGeom prst="rect">
            <a:avLst/>
          </a:prstGeom>
          <a:noFill/>
        </p:spPr>
        <p:txBody>
          <a:bodyPr wrap="square" rtlCol="0">
            <a:spAutoFit/>
          </a:bodyPr>
          <a:lstStyle/>
          <a:p>
            <a:pPr algn="ctr"/>
            <a:r>
              <a:rPr lang="ja-JP" altLang="en-US" sz="2400" b="1" dirty="0">
                <a:effectLst>
                  <a:outerShdw blurRad="38100" dist="38100" dir="2700000" algn="tl">
                    <a:srgbClr val="000000">
                      <a:alpha val="43137"/>
                    </a:srgbClr>
                  </a:outerShdw>
                </a:effectLst>
              </a:rPr>
              <a:t>細胞</a:t>
            </a:r>
            <a:endParaRPr kumimoji="1" lang="ja-JP" altLang="en-US" sz="2400" b="1" dirty="0">
              <a:effectLst>
                <a:outerShdw blurRad="38100" dist="38100" dir="2700000" algn="tl">
                  <a:srgbClr val="000000">
                    <a:alpha val="43137"/>
                  </a:srgbClr>
                </a:outerShdw>
              </a:effectLst>
            </a:endParaRPr>
          </a:p>
        </p:txBody>
      </p:sp>
      <p:sp>
        <p:nvSpPr>
          <p:cNvPr id="30" name="月 29"/>
          <p:cNvSpPr/>
          <p:nvPr/>
        </p:nvSpPr>
        <p:spPr>
          <a:xfrm rot="20144509">
            <a:off x="1911265" y="4589447"/>
            <a:ext cx="648072" cy="516901"/>
          </a:xfrm>
          <a:prstGeom prst="moon">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6200000" scaled="1"/>
            <a:tileRect/>
          </a:gradFill>
          <a:ln>
            <a:solidFill>
              <a:schemeClr val="tx1">
                <a:lumMod val="95000"/>
              </a:schemeClr>
            </a:solidFill>
          </a:ln>
          <a:effectLst>
            <a:glow rad="127000">
              <a:schemeClr val="accent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771800" y="1268760"/>
            <a:ext cx="3600400" cy="523220"/>
          </a:xfrm>
          <a:prstGeom prst="rect">
            <a:avLst/>
          </a:prstGeom>
          <a:noFill/>
        </p:spPr>
        <p:txBody>
          <a:bodyPr wrap="square" rtlCol="0">
            <a:spAutoFit/>
          </a:bodyPr>
          <a:lstStyle/>
          <a:p>
            <a:pPr algn="ctr"/>
            <a:r>
              <a:rPr kumimoji="1" lang="en-US" altLang="ja-JP" sz="2800" b="1" dirty="0" smtClean="0">
                <a:latin typeface="+mn-ea"/>
              </a:rPr>
              <a:t>B</a:t>
            </a:r>
            <a:r>
              <a:rPr kumimoji="1" lang="ja-JP" altLang="en-US" sz="2800" b="1" dirty="0" smtClean="0">
                <a:latin typeface="+mn-ea"/>
              </a:rPr>
              <a:t>細胞説</a:t>
            </a:r>
            <a:endParaRPr kumimoji="1" lang="ja-JP" altLang="en-US" sz="2800" b="1" dirty="0">
              <a:latin typeface="+mn-ea"/>
            </a:endParaRPr>
          </a:p>
        </p:txBody>
      </p:sp>
      <p:sp>
        <p:nvSpPr>
          <p:cNvPr id="3" name="下矢印 2"/>
          <p:cNvSpPr/>
          <p:nvPr/>
        </p:nvSpPr>
        <p:spPr>
          <a:xfrm rot="19800000">
            <a:off x="1798540" y="4033038"/>
            <a:ext cx="134368" cy="678645"/>
          </a:xfrm>
          <a:prstGeom prst="downArrow">
            <a:avLst>
              <a:gd name="adj1" fmla="val 50000"/>
              <a:gd name="adj2" fmla="val 15175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19604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関節リウマチの原因？</a:t>
            </a:r>
            <a:endParaRPr kumimoji="1" lang="ja-JP" altLang="en-US" dirty="0"/>
          </a:p>
        </p:txBody>
      </p:sp>
      <p:sp>
        <p:nvSpPr>
          <p:cNvPr id="28" name="円弧 27"/>
          <p:cNvSpPr/>
          <p:nvPr/>
        </p:nvSpPr>
        <p:spPr>
          <a:xfrm>
            <a:off x="236440" y="2120011"/>
            <a:ext cx="5904656" cy="4725144"/>
          </a:xfrm>
          <a:prstGeom prst="arc">
            <a:avLst>
              <a:gd name="adj1" fmla="val 12169521"/>
              <a:gd name="adj2" fmla="val 445136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a:off x="287921" y="2223080"/>
            <a:ext cx="5788311" cy="4540770"/>
          </a:xfrm>
          <a:prstGeom prst="arc">
            <a:avLst>
              <a:gd name="adj1" fmla="val 12169521"/>
              <a:gd name="adj2" fmla="val 4451369"/>
            </a:avLst>
          </a:prstGeom>
          <a:ln w="38100">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角丸四角形 30"/>
          <p:cNvSpPr/>
          <p:nvPr/>
        </p:nvSpPr>
        <p:spPr>
          <a:xfrm>
            <a:off x="1043608" y="4293096"/>
            <a:ext cx="2376264" cy="2016795"/>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1157266" y="5919663"/>
            <a:ext cx="2016224" cy="461665"/>
          </a:xfrm>
          <a:prstGeom prst="rect">
            <a:avLst/>
          </a:prstGeom>
          <a:noFill/>
        </p:spPr>
        <p:txBody>
          <a:bodyPr wrap="square" rtlCol="0">
            <a:spAutoFit/>
          </a:bodyPr>
          <a:lstStyle/>
          <a:p>
            <a:pPr algn="ctr"/>
            <a:r>
              <a:rPr kumimoji="1" lang="ja-JP" altLang="en-US" sz="2400" b="1" dirty="0" smtClean="0">
                <a:effectLst>
                  <a:outerShdw blurRad="38100" dist="38100" dir="2700000" algn="tl">
                    <a:srgbClr val="000000">
                      <a:alpha val="43137"/>
                    </a:srgbClr>
                  </a:outerShdw>
                </a:effectLst>
              </a:rPr>
              <a:t>小胞体</a:t>
            </a:r>
            <a:endParaRPr kumimoji="1" lang="ja-JP" altLang="en-US" sz="2400" b="1" dirty="0">
              <a:effectLst>
                <a:outerShdw blurRad="38100" dist="38100" dir="2700000" algn="tl">
                  <a:srgbClr val="000000">
                    <a:alpha val="43137"/>
                  </a:srgbClr>
                </a:outerShdw>
              </a:effectLst>
            </a:endParaRPr>
          </a:p>
        </p:txBody>
      </p:sp>
      <p:sp>
        <p:nvSpPr>
          <p:cNvPr id="33" name="テキスト ボックス 32"/>
          <p:cNvSpPr txBox="1"/>
          <p:nvPr/>
        </p:nvSpPr>
        <p:spPr>
          <a:xfrm>
            <a:off x="1043777" y="3718808"/>
            <a:ext cx="2016224" cy="369332"/>
          </a:xfrm>
          <a:prstGeom prst="rect">
            <a:avLst/>
          </a:prstGeom>
          <a:noFill/>
        </p:spPr>
        <p:txBody>
          <a:bodyPr wrap="square" rtlCol="0">
            <a:spAutoFit/>
          </a:bodyPr>
          <a:lstStyle/>
          <a:p>
            <a:pPr algn="ctr"/>
            <a:r>
              <a:rPr lang="ja-JP" altLang="en-US" b="1" dirty="0" smtClean="0">
                <a:effectLst>
                  <a:outerShdw blurRad="38100" dist="38100" dir="2700000" algn="tl">
                    <a:srgbClr val="000000">
                      <a:alpha val="43137"/>
                    </a:srgbClr>
                  </a:outerShdw>
                </a:effectLst>
              </a:rPr>
              <a:t>変性たんぱく質</a:t>
            </a:r>
            <a:endParaRPr kumimoji="1" lang="ja-JP" altLang="en-US" b="1" dirty="0">
              <a:effectLst>
                <a:outerShdw blurRad="38100" dist="38100" dir="2700000" algn="tl">
                  <a:srgbClr val="000000">
                    <a:alpha val="43137"/>
                  </a:srgbClr>
                </a:outerShdw>
              </a:effectLst>
            </a:endParaRPr>
          </a:p>
        </p:txBody>
      </p:sp>
      <p:sp>
        <p:nvSpPr>
          <p:cNvPr id="34" name="テキスト ボックス 33"/>
          <p:cNvSpPr txBox="1"/>
          <p:nvPr/>
        </p:nvSpPr>
        <p:spPr>
          <a:xfrm>
            <a:off x="433119" y="2030224"/>
            <a:ext cx="2016224" cy="461665"/>
          </a:xfrm>
          <a:prstGeom prst="rect">
            <a:avLst/>
          </a:prstGeom>
          <a:noFill/>
        </p:spPr>
        <p:txBody>
          <a:bodyPr wrap="square" rtlCol="0">
            <a:spAutoFit/>
          </a:bodyPr>
          <a:lstStyle/>
          <a:p>
            <a:pPr algn="ctr"/>
            <a:r>
              <a:rPr lang="ja-JP" altLang="en-US" sz="2400" b="1" dirty="0">
                <a:effectLst>
                  <a:outerShdw blurRad="38100" dist="38100" dir="2700000" algn="tl">
                    <a:srgbClr val="000000">
                      <a:alpha val="43137"/>
                    </a:srgbClr>
                  </a:outerShdw>
                </a:effectLst>
              </a:rPr>
              <a:t>細胞</a:t>
            </a:r>
            <a:endParaRPr kumimoji="1" lang="ja-JP" altLang="en-US" sz="2400" b="1" dirty="0">
              <a:effectLst>
                <a:outerShdw blurRad="38100" dist="38100" dir="2700000" algn="tl">
                  <a:srgbClr val="000000">
                    <a:alpha val="43137"/>
                  </a:srgbClr>
                </a:outerShdw>
              </a:effectLst>
            </a:endParaRPr>
          </a:p>
        </p:txBody>
      </p:sp>
      <p:sp>
        <p:nvSpPr>
          <p:cNvPr id="3" name="雲 2"/>
          <p:cNvSpPr/>
          <p:nvPr/>
        </p:nvSpPr>
        <p:spPr>
          <a:xfrm>
            <a:off x="2069409" y="4868877"/>
            <a:ext cx="103430" cy="7740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雲 15"/>
          <p:cNvSpPr/>
          <p:nvPr/>
        </p:nvSpPr>
        <p:spPr>
          <a:xfrm>
            <a:off x="2221809" y="4958614"/>
            <a:ext cx="103430" cy="7740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雲 16"/>
          <p:cNvSpPr/>
          <p:nvPr/>
        </p:nvSpPr>
        <p:spPr>
          <a:xfrm>
            <a:off x="2374209" y="5173677"/>
            <a:ext cx="103430" cy="7740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雲 18"/>
          <p:cNvSpPr/>
          <p:nvPr/>
        </p:nvSpPr>
        <p:spPr>
          <a:xfrm>
            <a:off x="2191349" y="5368680"/>
            <a:ext cx="103430" cy="7740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雲 19"/>
          <p:cNvSpPr/>
          <p:nvPr/>
        </p:nvSpPr>
        <p:spPr>
          <a:xfrm>
            <a:off x="1977929" y="5102583"/>
            <a:ext cx="103430" cy="7740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雲 20"/>
          <p:cNvSpPr/>
          <p:nvPr/>
        </p:nvSpPr>
        <p:spPr>
          <a:xfrm>
            <a:off x="2069409" y="5284106"/>
            <a:ext cx="103430" cy="7740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吹き出し 3"/>
          <p:cNvSpPr/>
          <p:nvPr/>
        </p:nvSpPr>
        <p:spPr>
          <a:xfrm>
            <a:off x="3707904" y="2780928"/>
            <a:ext cx="3096344" cy="1122546"/>
          </a:xfrm>
          <a:prstGeom prst="wedgeRoundRectCallout">
            <a:avLst>
              <a:gd name="adj1" fmla="val -88685"/>
              <a:gd name="adj2" fmla="val 143786"/>
              <a:gd name="adj3" fmla="val 16667"/>
            </a:avLst>
          </a:prstGeom>
          <a:gradFill>
            <a:gsLst>
              <a:gs pos="97000">
                <a:srgbClr val="6F79A3"/>
              </a:gs>
              <a:gs pos="75000">
                <a:srgbClr val="394D82"/>
              </a:gs>
              <a:gs pos="29000">
                <a:srgbClr val="002060"/>
              </a:gs>
              <a:gs pos="100000">
                <a:srgbClr val="FFEBFA"/>
              </a:gs>
            </a:gsLst>
            <a:lin ang="162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3815916" y="2930915"/>
            <a:ext cx="2880320" cy="830997"/>
          </a:xfrm>
          <a:prstGeom prst="rect">
            <a:avLst/>
          </a:prstGeom>
          <a:noFill/>
        </p:spPr>
        <p:txBody>
          <a:bodyPr wrap="square" rtlCol="0">
            <a:spAutoFit/>
          </a:bodyPr>
          <a:lstStyle/>
          <a:p>
            <a:r>
              <a:rPr lang="ja-JP" altLang="en-US" sz="2400" b="1" dirty="0">
                <a:solidFill>
                  <a:srgbClr val="FFC000"/>
                </a:solidFill>
                <a:effectLst>
                  <a:outerShdw blurRad="38100" dist="38100" dir="2700000" algn="tl">
                    <a:srgbClr val="000000">
                      <a:alpha val="43137"/>
                    </a:srgbClr>
                  </a:outerShdw>
                </a:effectLst>
                <a:latin typeface="+mn-ea"/>
              </a:rPr>
              <a:t>すみやか</a:t>
            </a:r>
            <a:r>
              <a:rPr lang="ja-JP" altLang="en-US" sz="2400" b="1" dirty="0" smtClean="0">
                <a:solidFill>
                  <a:srgbClr val="FFC000"/>
                </a:solidFill>
                <a:effectLst>
                  <a:outerShdw blurRad="38100" dist="38100" dir="2700000" algn="tl">
                    <a:srgbClr val="000000">
                      <a:alpha val="43137"/>
                    </a:srgbClr>
                  </a:outerShdw>
                </a:effectLst>
                <a:latin typeface="+mn-ea"/>
              </a:rPr>
              <a:t>に</a:t>
            </a:r>
            <a:endParaRPr lang="en-US" altLang="ja-JP" sz="2400" b="1" dirty="0" smtClean="0">
              <a:solidFill>
                <a:srgbClr val="FFC000"/>
              </a:solidFill>
              <a:effectLst>
                <a:outerShdw blurRad="38100" dist="38100" dir="2700000" algn="tl">
                  <a:srgbClr val="000000">
                    <a:alpha val="43137"/>
                  </a:srgbClr>
                </a:outerShdw>
              </a:effectLst>
              <a:latin typeface="+mn-ea"/>
            </a:endParaRPr>
          </a:p>
          <a:p>
            <a:r>
              <a:rPr kumimoji="1" lang="ja-JP" altLang="en-US" sz="2400" b="1" dirty="0">
                <a:solidFill>
                  <a:srgbClr val="FFC000"/>
                </a:solidFill>
                <a:effectLst>
                  <a:outerShdw blurRad="38100" dist="38100" dir="2700000" algn="tl">
                    <a:srgbClr val="000000">
                      <a:alpha val="43137"/>
                    </a:srgbClr>
                  </a:outerShdw>
                </a:effectLst>
                <a:latin typeface="+mn-ea"/>
              </a:rPr>
              <a:t>　</a:t>
            </a:r>
            <a:r>
              <a:rPr kumimoji="1" lang="ja-JP" altLang="en-US" sz="2400" b="1" dirty="0" smtClean="0">
                <a:solidFill>
                  <a:srgbClr val="FFC000"/>
                </a:solidFill>
                <a:effectLst>
                  <a:outerShdw blurRad="38100" dist="38100" dir="2700000" algn="tl">
                    <a:srgbClr val="000000">
                      <a:alpha val="43137"/>
                    </a:srgbClr>
                  </a:outerShdw>
                </a:effectLst>
                <a:latin typeface="+mn-ea"/>
              </a:rPr>
              <a:t>　　　分解される！</a:t>
            </a:r>
            <a:endParaRPr kumimoji="1" lang="ja-JP" altLang="en-US" sz="2400" b="1" dirty="0">
              <a:solidFill>
                <a:srgbClr val="FFC000"/>
              </a:solidFill>
              <a:effectLst>
                <a:outerShdw blurRad="38100" dist="38100" dir="2700000" algn="tl">
                  <a:srgbClr val="000000">
                    <a:alpha val="43137"/>
                  </a:srgbClr>
                </a:outerShdw>
              </a:effectLst>
              <a:latin typeface="+mn-ea"/>
            </a:endParaRPr>
          </a:p>
        </p:txBody>
      </p:sp>
      <p:sp>
        <p:nvSpPr>
          <p:cNvPr id="6" name="テキスト ボックス 5"/>
          <p:cNvSpPr txBox="1"/>
          <p:nvPr/>
        </p:nvSpPr>
        <p:spPr>
          <a:xfrm>
            <a:off x="4067944" y="1511935"/>
            <a:ext cx="4641238" cy="923330"/>
          </a:xfrm>
          <a:prstGeom prst="rect">
            <a:avLst/>
          </a:prstGeom>
          <a:noFill/>
        </p:spPr>
        <p:txBody>
          <a:bodyPr wrap="square" rtlCol="0">
            <a:spAutoFit/>
          </a:bodyPr>
          <a:lstStyle/>
          <a:p>
            <a:pPr algn="ctr"/>
            <a:r>
              <a:rPr kumimoji="1" lang="ja-JP" altLang="en-US" sz="5400" b="1" dirty="0" smtClean="0">
                <a:solidFill>
                  <a:srgbClr val="FF0000"/>
                </a:solidFill>
                <a:effectLst>
                  <a:outerShdw blurRad="38100" dist="38100" dir="2700000" algn="tl">
                    <a:srgbClr val="000000">
                      <a:alpha val="43137"/>
                    </a:srgbClr>
                  </a:outerShdw>
                </a:effectLst>
              </a:rPr>
              <a:t>正常ならば</a:t>
            </a:r>
            <a:endParaRPr kumimoji="1" lang="ja-JP" altLang="en-US" sz="5400" b="1" dirty="0">
              <a:solidFill>
                <a:srgbClr val="FF0000"/>
              </a:solidFill>
              <a:effectLst>
                <a:outerShdw blurRad="38100" dist="38100" dir="2700000" algn="tl">
                  <a:srgbClr val="000000">
                    <a:alpha val="43137"/>
                  </a:srgbClr>
                </a:outerShdw>
              </a:effectLst>
            </a:endParaRPr>
          </a:p>
        </p:txBody>
      </p:sp>
      <p:sp>
        <p:nvSpPr>
          <p:cNvPr id="23" name="下矢印 22"/>
          <p:cNvSpPr/>
          <p:nvPr/>
        </p:nvSpPr>
        <p:spPr>
          <a:xfrm rot="19800000">
            <a:off x="1798540" y="4033038"/>
            <a:ext cx="134368" cy="678645"/>
          </a:xfrm>
          <a:prstGeom prst="downArrow">
            <a:avLst>
              <a:gd name="adj1" fmla="val 50000"/>
              <a:gd name="adj2" fmla="val 15175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7484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a:t>
            </a:r>
            <a:r>
              <a:rPr lang="ja-JP" altLang="en-US" dirty="0"/>
              <a:t>内容</a:t>
            </a:r>
            <a:endParaRPr kumimoji="1" lang="ja-JP" altLang="en-US" dirty="0"/>
          </a:p>
        </p:txBody>
      </p:sp>
      <p:sp>
        <p:nvSpPr>
          <p:cNvPr id="4" name="コンテンツ プレースホルダー 3"/>
          <p:cNvSpPr>
            <a:spLocks noGrp="1"/>
          </p:cNvSpPr>
          <p:nvPr>
            <p:ph idx="1"/>
          </p:nvPr>
        </p:nvSpPr>
        <p:spPr>
          <a:xfrm>
            <a:off x="1050985" y="2215405"/>
            <a:ext cx="7481455" cy="3589859"/>
          </a:xfrm>
        </p:spPr>
        <p:txBody>
          <a:bodyPr>
            <a:normAutofit/>
          </a:bodyPr>
          <a:lstStyle/>
          <a:p>
            <a:r>
              <a:rPr kumimoji="1" lang="ja-JP" altLang="en-US" dirty="0" smtClean="0"/>
              <a:t>関節リウマチとは？</a:t>
            </a:r>
            <a:endParaRPr kumimoji="1" lang="en-US" altLang="ja-JP" dirty="0" smtClean="0"/>
          </a:p>
          <a:p>
            <a:r>
              <a:rPr lang="en-US" altLang="ja-JP" dirty="0" smtClean="0"/>
              <a:t>RA</a:t>
            </a:r>
            <a:r>
              <a:rPr lang="ja-JP" altLang="en-US" dirty="0" smtClean="0"/>
              <a:t>　と</a:t>
            </a:r>
            <a:r>
              <a:rPr lang="ja-JP" altLang="en-US" dirty="0"/>
              <a:t>　</a:t>
            </a:r>
            <a:r>
              <a:rPr lang="en-US" altLang="ja-JP" dirty="0" smtClean="0"/>
              <a:t>RANK-RANKL</a:t>
            </a:r>
            <a:r>
              <a:rPr lang="ja-JP" altLang="en-US" dirty="0" smtClean="0"/>
              <a:t>　</a:t>
            </a:r>
            <a:endParaRPr lang="en-US" altLang="ja-JP" dirty="0" smtClean="0"/>
          </a:p>
          <a:p>
            <a:r>
              <a:rPr lang="ja-JP" altLang="en-US" dirty="0" smtClean="0"/>
              <a:t>骨粗鬆症の概略</a:t>
            </a:r>
            <a:endParaRPr lang="en-US" altLang="ja-JP" dirty="0" smtClean="0"/>
          </a:p>
          <a:p>
            <a:r>
              <a:rPr lang="en-US" altLang="ja-JP" dirty="0" smtClean="0"/>
              <a:t>RA</a:t>
            </a:r>
            <a:r>
              <a:rPr lang="ja-JP" altLang="en-US" dirty="0" smtClean="0"/>
              <a:t>に対する</a:t>
            </a:r>
            <a:r>
              <a:rPr lang="en-US" altLang="ja-JP" dirty="0" err="1" smtClean="0"/>
              <a:t>Denosumab</a:t>
            </a:r>
            <a:r>
              <a:rPr lang="ja-JP" altLang="en-US" dirty="0" smtClean="0"/>
              <a:t>の使用経験</a:t>
            </a:r>
            <a:endParaRPr lang="en-US" altLang="ja-JP" dirty="0" smtClean="0"/>
          </a:p>
          <a:p>
            <a:r>
              <a:rPr lang="ja-JP" altLang="en-US" dirty="0"/>
              <a:t>間質性</a:t>
            </a:r>
            <a:r>
              <a:rPr lang="ja-JP" altLang="en-US" dirty="0" smtClean="0"/>
              <a:t>腎炎と</a:t>
            </a:r>
            <a:r>
              <a:rPr lang="en-US" altLang="ja-JP" dirty="0" err="1" smtClean="0"/>
              <a:t>Denosumab</a:t>
            </a:r>
            <a:endParaRPr lang="en-US" altLang="ja-JP" dirty="0" smtClean="0"/>
          </a:p>
          <a:p>
            <a:endParaRPr kumimoji="1" lang="ja-JP" altLang="en-US" dirty="0"/>
          </a:p>
        </p:txBody>
      </p:sp>
    </p:spTree>
    <p:extLst>
      <p:ext uri="{BB962C8B-B14F-4D97-AF65-F5344CB8AC3E}">
        <p14:creationId xmlns:p14="http://schemas.microsoft.com/office/powerpoint/2010/main" val="28089891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rot="5400000">
            <a:off x="1859592" y="4646589"/>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12" name="正方形/長方形 11"/>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アーチ 12"/>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テキスト ボックス 22"/>
          <p:cNvSpPr txBox="1"/>
          <p:nvPr/>
        </p:nvSpPr>
        <p:spPr>
          <a:xfrm>
            <a:off x="2556114" y="5396655"/>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31" name="角丸四角形 30"/>
          <p:cNvSpPr/>
          <p:nvPr/>
        </p:nvSpPr>
        <p:spPr>
          <a:xfrm>
            <a:off x="1043608" y="4293096"/>
            <a:ext cx="2376264" cy="2016795"/>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1157266" y="5919663"/>
            <a:ext cx="2016224" cy="461665"/>
          </a:xfrm>
          <a:prstGeom prst="rect">
            <a:avLst/>
          </a:prstGeom>
          <a:noFill/>
        </p:spPr>
        <p:txBody>
          <a:bodyPr wrap="square" rtlCol="0">
            <a:spAutoFit/>
          </a:bodyPr>
          <a:lstStyle/>
          <a:p>
            <a:pPr algn="ctr"/>
            <a:r>
              <a:rPr kumimoji="1" lang="ja-JP" altLang="en-US" sz="2400" b="1" dirty="0" smtClean="0">
                <a:effectLst>
                  <a:outerShdw blurRad="38100" dist="38100" dir="2700000" algn="tl">
                    <a:srgbClr val="000000">
                      <a:alpha val="43137"/>
                    </a:srgbClr>
                  </a:outerShdw>
                </a:effectLst>
              </a:rPr>
              <a:t>小胞体</a:t>
            </a:r>
            <a:endParaRPr kumimoji="1" lang="ja-JP" altLang="en-US" sz="2400" b="1" dirty="0">
              <a:effectLst>
                <a:outerShdw blurRad="38100" dist="38100" dir="2700000" algn="tl">
                  <a:srgbClr val="000000">
                    <a:alpha val="43137"/>
                  </a:srgbClr>
                </a:outerShdw>
              </a:effectLst>
            </a:endParaRPr>
          </a:p>
        </p:txBody>
      </p:sp>
      <p:sp>
        <p:nvSpPr>
          <p:cNvPr id="3" name="雲 2"/>
          <p:cNvSpPr/>
          <p:nvPr/>
        </p:nvSpPr>
        <p:spPr>
          <a:xfrm>
            <a:off x="1288831" y="5042806"/>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雲 15"/>
          <p:cNvSpPr/>
          <p:nvPr/>
        </p:nvSpPr>
        <p:spPr>
          <a:xfrm>
            <a:off x="1441231" y="5132543"/>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雲 16"/>
          <p:cNvSpPr/>
          <p:nvPr/>
        </p:nvSpPr>
        <p:spPr>
          <a:xfrm>
            <a:off x="2505392" y="4598204"/>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関節リウマチの原因？</a:t>
            </a:r>
            <a:endParaRPr kumimoji="1" lang="ja-JP" altLang="en-US" dirty="0"/>
          </a:p>
        </p:txBody>
      </p:sp>
      <p:sp>
        <p:nvSpPr>
          <p:cNvPr id="28" name="円弧 27"/>
          <p:cNvSpPr/>
          <p:nvPr/>
        </p:nvSpPr>
        <p:spPr>
          <a:xfrm>
            <a:off x="236440" y="2120011"/>
            <a:ext cx="5904656" cy="4725144"/>
          </a:xfrm>
          <a:prstGeom prst="arc">
            <a:avLst>
              <a:gd name="adj1" fmla="val 12169521"/>
              <a:gd name="adj2" fmla="val 445136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a:off x="287921" y="2223080"/>
            <a:ext cx="5788311" cy="4540770"/>
          </a:xfrm>
          <a:prstGeom prst="arc">
            <a:avLst>
              <a:gd name="adj1" fmla="val 12169521"/>
              <a:gd name="adj2" fmla="val 4451369"/>
            </a:avLst>
          </a:prstGeom>
          <a:ln w="38100">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テキスト ボックス 33"/>
          <p:cNvSpPr txBox="1"/>
          <p:nvPr/>
        </p:nvSpPr>
        <p:spPr>
          <a:xfrm>
            <a:off x="433119" y="2030224"/>
            <a:ext cx="2016224" cy="461665"/>
          </a:xfrm>
          <a:prstGeom prst="rect">
            <a:avLst/>
          </a:prstGeom>
          <a:noFill/>
        </p:spPr>
        <p:txBody>
          <a:bodyPr wrap="square" rtlCol="0">
            <a:spAutoFit/>
          </a:bodyPr>
          <a:lstStyle/>
          <a:p>
            <a:pPr algn="ctr"/>
            <a:r>
              <a:rPr lang="ja-JP" altLang="en-US" sz="2400" b="1" dirty="0">
                <a:effectLst>
                  <a:outerShdw blurRad="38100" dist="38100" dir="2700000" algn="tl">
                    <a:srgbClr val="000000">
                      <a:alpha val="43137"/>
                    </a:srgbClr>
                  </a:outerShdw>
                </a:effectLst>
              </a:rPr>
              <a:t>細胞</a:t>
            </a:r>
            <a:endParaRPr kumimoji="1" lang="ja-JP" altLang="en-US" sz="2400" b="1" dirty="0">
              <a:effectLst>
                <a:outerShdw blurRad="38100" dist="38100" dir="2700000" algn="tl">
                  <a:srgbClr val="000000">
                    <a:alpha val="43137"/>
                  </a:srgbClr>
                </a:outerShdw>
              </a:effectLst>
            </a:endParaRPr>
          </a:p>
        </p:txBody>
      </p:sp>
      <p:grpSp>
        <p:nvGrpSpPr>
          <p:cNvPr id="22" name="グループ化 21"/>
          <p:cNvGrpSpPr/>
          <p:nvPr/>
        </p:nvGrpSpPr>
        <p:grpSpPr>
          <a:xfrm rot="5400000">
            <a:off x="1867975" y="4635970"/>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24" name="正方形/長方形 23"/>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p:cNvSpPr txBox="1"/>
          <p:nvPr/>
        </p:nvSpPr>
        <p:spPr>
          <a:xfrm>
            <a:off x="2564497" y="5386036"/>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54" name="テキスト ボックス 53"/>
          <p:cNvSpPr txBox="1"/>
          <p:nvPr/>
        </p:nvSpPr>
        <p:spPr>
          <a:xfrm>
            <a:off x="5272770" y="1737836"/>
            <a:ext cx="3835734" cy="584775"/>
          </a:xfrm>
          <a:prstGeom prst="rect">
            <a:avLst/>
          </a:prstGeom>
          <a:noFill/>
        </p:spPr>
        <p:txBody>
          <a:bodyPr wrap="square" rtlCol="0">
            <a:spAutoFit/>
          </a:bodyPr>
          <a:lstStyle/>
          <a:p>
            <a:pPr algn="ctr"/>
            <a:r>
              <a:rPr lang="en-US" altLang="ja-JP" sz="3200" b="1" dirty="0" smtClean="0">
                <a:solidFill>
                  <a:srgbClr val="FF0000"/>
                </a:solidFill>
                <a:effectLst>
                  <a:outerShdw blurRad="38100" dist="38100" dir="2700000" algn="tl">
                    <a:srgbClr val="000000">
                      <a:alpha val="43137"/>
                    </a:srgbClr>
                  </a:outerShdw>
                </a:effectLst>
              </a:rPr>
              <a:t>MHC</a:t>
            </a:r>
            <a:r>
              <a:rPr lang="ja-JP" altLang="en-US" sz="3200" b="1" dirty="0" smtClean="0">
                <a:solidFill>
                  <a:srgbClr val="FF0000"/>
                </a:solidFill>
                <a:effectLst>
                  <a:outerShdw blurRad="38100" dist="38100" dir="2700000" algn="tl">
                    <a:srgbClr val="000000">
                      <a:alpha val="43137"/>
                    </a:srgbClr>
                  </a:outerShdw>
                </a:effectLst>
              </a:rPr>
              <a:t>に異常があると</a:t>
            </a:r>
            <a:endParaRPr kumimoji="1" lang="ja-JP" altLang="en-US" sz="3200" b="1" dirty="0">
              <a:solidFill>
                <a:srgbClr val="FF0000"/>
              </a:solidFill>
              <a:effectLst>
                <a:outerShdw blurRad="38100" dist="38100" dir="2700000" algn="tl">
                  <a:srgbClr val="000000">
                    <a:alpha val="43137"/>
                  </a:srgbClr>
                </a:outerShdw>
              </a:effectLst>
            </a:endParaRPr>
          </a:p>
        </p:txBody>
      </p:sp>
      <p:sp>
        <p:nvSpPr>
          <p:cNvPr id="5" name="テキスト ボックス 4"/>
          <p:cNvSpPr txBox="1"/>
          <p:nvPr/>
        </p:nvSpPr>
        <p:spPr>
          <a:xfrm>
            <a:off x="3635896" y="3429000"/>
            <a:ext cx="5328592" cy="1569660"/>
          </a:xfrm>
          <a:prstGeom prst="rect">
            <a:avLst/>
          </a:prstGeom>
          <a:solidFill>
            <a:srgbClr val="002060"/>
          </a:solidFill>
        </p:spPr>
        <p:txBody>
          <a:bodyPr wrap="square" rtlCol="0">
            <a:spAutoFit/>
          </a:bodyPr>
          <a:lstStyle/>
          <a:p>
            <a:pPr algn="ctr"/>
            <a:r>
              <a:rPr lang="ja-JP" altLang="en-US" sz="3200" b="1" dirty="0">
                <a:solidFill>
                  <a:srgbClr val="FFC000"/>
                </a:solidFill>
                <a:latin typeface="+mn-ea"/>
              </a:rPr>
              <a:t>分</a:t>
            </a:r>
            <a:r>
              <a:rPr lang="ja-JP" altLang="en-US" sz="3200" b="1" dirty="0" smtClean="0">
                <a:solidFill>
                  <a:srgbClr val="FFC000"/>
                </a:solidFill>
                <a:latin typeface="+mn-ea"/>
              </a:rPr>
              <a:t>解途中の変性ﾀﾝﾊﾟｸ質に</a:t>
            </a:r>
            <a:endParaRPr lang="en-US" altLang="ja-JP" sz="3200" b="1" dirty="0" smtClean="0">
              <a:solidFill>
                <a:srgbClr val="FFC000"/>
              </a:solidFill>
              <a:latin typeface="+mn-ea"/>
            </a:endParaRPr>
          </a:p>
          <a:p>
            <a:pPr algn="ctr"/>
            <a:r>
              <a:rPr kumimoji="1" lang="en-US" altLang="ja-JP" sz="3200" b="1" dirty="0" smtClean="0">
                <a:solidFill>
                  <a:srgbClr val="FFC000"/>
                </a:solidFill>
                <a:latin typeface="+mn-ea"/>
              </a:rPr>
              <a:t>MHC</a:t>
            </a:r>
          </a:p>
          <a:p>
            <a:pPr algn="ctr"/>
            <a:r>
              <a:rPr kumimoji="1" lang="ja-JP" altLang="en-US" sz="3200" b="1" dirty="0" smtClean="0">
                <a:solidFill>
                  <a:srgbClr val="FFC000"/>
                </a:solidFill>
                <a:latin typeface="+mn-ea"/>
              </a:rPr>
              <a:t>が反応する</a:t>
            </a:r>
            <a:r>
              <a:rPr kumimoji="1" lang="en-US" altLang="ja-JP" sz="3200" b="1" dirty="0" smtClean="0">
                <a:solidFill>
                  <a:srgbClr val="FFC000"/>
                </a:solidFill>
                <a:latin typeface="+mn-ea"/>
              </a:rPr>
              <a:t>.</a:t>
            </a:r>
            <a:endParaRPr kumimoji="1" lang="ja-JP" altLang="en-US" sz="3200" b="1" dirty="0">
              <a:solidFill>
                <a:srgbClr val="FFC000"/>
              </a:solidFill>
              <a:latin typeface="+mn-ea"/>
            </a:endParaRPr>
          </a:p>
        </p:txBody>
      </p:sp>
      <p:sp>
        <p:nvSpPr>
          <p:cNvPr id="6" name="テキスト ボックス 5"/>
          <p:cNvSpPr txBox="1"/>
          <p:nvPr/>
        </p:nvSpPr>
        <p:spPr>
          <a:xfrm>
            <a:off x="3491880" y="1412776"/>
            <a:ext cx="2232248" cy="523220"/>
          </a:xfrm>
          <a:prstGeom prst="rect">
            <a:avLst/>
          </a:prstGeom>
          <a:noFill/>
        </p:spPr>
        <p:txBody>
          <a:bodyPr wrap="square" rtlCol="0">
            <a:spAutoFit/>
          </a:bodyPr>
          <a:lstStyle/>
          <a:p>
            <a:pPr algn="ctr"/>
            <a:r>
              <a:rPr kumimoji="1" lang="ja-JP" altLang="en-US" sz="2800" b="1" dirty="0" smtClean="0">
                <a:effectLst>
                  <a:outerShdw blurRad="38100" dist="38100" dir="2700000" algn="tl">
                    <a:srgbClr val="000000">
                      <a:alpha val="43137"/>
                    </a:srgbClr>
                  </a:outerShdw>
                </a:effectLst>
              </a:rPr>
              <a:t>しかしながら</a:t>
            </a:r>
            <a:endParaRPr kumimoji="1" lang="ja-JP" alt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98584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rot="5400000">
            <a:off x="1859592" y="4646589"/>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12" name="正方形/長方形 11"/>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アーチ 12"/>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テキスト ボックス 22"/>
          <p:cNvSpPr txBox="1"/>
          <p:nvPr/>
        </p:nvSpPr>
        <p:spPr>
          <a:xfrm>
            <a:off x="2556114" y="5396655"/>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31" name="角丸四角形 30"/>
          <p:cNvSpPr/>
          <p:nvPr/>
        </p:nvSpPr>
        <p:spPr>
          <a:xfrm>
            <a:off x="1043608" y="4293096"/>
            <a:ext cx="2376264" cy="2016795"/>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1157266" y="5919663"/>
            <a:ext cx="2016224" cy="461665"/>
          </a:xfrm>
          <a:prstGeom prst="rect">
            <a:avLst/>
          </a:prstGeom>
          <a:noFill/>
        </p:spPr>
        <p:txBody>
          <a:bodyPr wrap="square" rtlCol="0">
            <a:spAutoFit/>
          </a:bodyPr>
          <a:lstStyle/>
          <a:p>
            <a:pPr algn="ctr"/>
            <a:r>
              <a:rPr kumimoji="1" lang="ja-JP" altLang="en-US" sz="2400" b="1" dirty="0" smtClean="0">
                <a:effectLst>
                  <a:outerShdw blurRad="38100" dist="38100" dir="2700000" algn="tl">
                    <a:srgbClr val="000000">
                      <a:alpha val="43137"/>
                    </a:srgbClr>
                  </a:outerShdw>
                </a:effectLst>
              </a:rPr>
              <a:t>小胞体</a:t>
            </a:r>
            <a:endParaRPr kumimoji="1" lang="ja-JP" altLang="en-US" sz="2400" b="1" dirty="0">
              <a:effectLst>
                <a:outerShdw blurRad="38100" dist="38100" dir="2700000" algn="tl">
                  <a:srgbClr val="000000">
                    <a:alpha val="43137"/>
                  </a:srgbClr>
                </a:outerShdw>
              </a:effectLst>
            </a:endParaRPr>
          </a:p>
        </p:txBody>
      </p:sp>
      <p:sp>
        <p:nvSpPr>
          <p:cNvPr id="3" name="雲 2"/>
          <p:cNvSpPr/>
          <p:nvPr/>
        </p:nvSpPr>
        <p:spPr>
          <a:xfrm>
            <a:off x="1288831" y="5042806"/>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雲 15"/>
          <p:cNvSpPr/>
          <p:nvPr/>
        </p:nvSpPr>
        <p:spPr>
          <a:xfrm>
            <a:off x="1441231" y="5132543"/>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雲 16"/>
          <p:cNvSpPr/>
          <p:nvPr/>
        </p:nvSpPr>
        <p:spPr>
          <a:xfrm>
            <a:off x="2505392" y="4598204"/>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関節リウマチの原因？</a:t>
            </a:r>
            <a:endParaRPr kumimoji="1" lang="ja-JP" altLang="en-US" dirty="0"/>
          </a:p>
        </p:txBody>
      </p:sp>
      <p:sp>
        <p:nvSpPr>
          <p:cNvPr id="28" name="円弧 27"/>
          <p:cNvSpPr/>
          <p:nvPr/>
        </p:nvSpPr>
        <p:spPr>
          <a:xfrm>
            <a:off x="236440" y="2120011"/>
            <a:ext cx="5904656" cy="4725144"/>
          </a:xfrm>
          <a:prstGeom prst="arc">
            <a:avLst>
              <a:gd name="adj1" fmla="val 12169521"/>
              <a:gd name="adj2" fmla="val 445136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a:off x="287921" y="2223080"/>
            <a:ext cx="5788311" cy="4540770"/>
          </a:xfrm>
          <a:prstGeom prst="arc">
            <a:avLst>
              <a:gd name="adj1" fmla="val 12169521"/>
              <a:gd name="adj2" fmla="val 4451369"/>
            </a:avLst>
          </a:prstGeom>
          <a:ln w="38100">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テキスト ボックス 33"/>
          <p:cNvSpPr txBox="1"/>
          <p:nvPr/>
        </p:nvSpPr>
        <p:spPr>
          <a:xfrm>
            <a:off x="433119" y="2030224"/>
            <a:ext cx="2016224" cy="461665"/>
          </a:xfrm>
          <a:prstGeom prst="rect">
            <a:avLst/>
          </a:prstGeom>
          <a:noFill/>
        </p:spPr>
        <p:txBody>
          <a:bodyPr wrap="square" rtlCol="0">
            <a:spAutoFit/>
          </a:bodyPr>
          <a:lstStyle/>
          <a:p>
            <a:pPr algn="ctr"/>
            <a:r>
              <a:rPr lang="ja-JP" altLang="en-US" sz="2400" b="1" dirty="0">
                <a:effectLst>
                  <a:outerShdw blurRad="38100" dist="38100" dir="2700000" algn="tl">
                    <a:srgbClr val="000000">
                      <a:alpha val="43137"/>
                    </a:srgbClr>
                  </a:outerShdw>
                </a:effectLst>
              </a:rPr>
              <a:t>細胞</a:t>
            </a:r>
            <a:endParaRPr kumimoji="1" lang="ja-JP" altLang="en-US" sz="2400" b="1" dirty="0">
              <a:effectLst>
                <a:outerShdw blurRad="38100" dist="38100" dir="2700000" algn="tl">
                  <a:srgbClr val="000000">
                    <a:alpha val="43137"/>
                  </a:srgbClr>
                </a:outerShdw>
              </a:effectLst>
            </a:endParaRPr>
          </a:p>
        </p:txBody>
      </p:sp>
      <p:grpSp>
        <p:nvGrpSpPr>
          <p:cNvPr id="22" name="グループ化 21"/>
          <p:cNvGrpSpPr/>
          <p:nvPr/>
        </p:nvGrpSpPr>
        <p:grpSpPr>
          <a:xfrm rot="5400000">
            <a:off x="1867975" y="4635970"/>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24" name="正方形/長方形 23"/>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p:cNvSpPr txBox="1"/>
          <p:nvPr/>
        </p:nvSpPr>
        <p:spPr>
          <a:xfrm>
            <a:off x="2564497" y="5386036"/>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35" name="雲 34"/>
          <p:cNvSpPr/>
          <p:nvPr/>
        </p:nvSpPr>
        <p:spPr>
          <a:xfrm>
            <a:off x="4361502" y="4144044"/>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a:effectLst>
            <a:glow rad="127000">
              <a:schemeClr val="accent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p:cNvGrpSpPr/>
          <p:nvPr/>
        </p:nvGrpSpPr>
        <p:grpSpPr>
          <a:xfrm rot="5400000">
            <a:off x="3724085" y="4181810"/>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37" name="正方形/長方形 36"/>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アーチ 37"/>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p:cNvSpPr txBox="1"/>
          <p:nvPr/>
        </p:nvSpPr>
        <p:spPr>
          <a:xfrm>
            <a:off x="4420607" y="4931876"/>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47" name="雲 46"/>
          <p:cNvSpPr/>
          <p:nvPr/>
        </p:nvSpPr>
        <p:spPr>
          <a:xfrm>
            <a:off x="3860303" y="1628800"/>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a:effectLst>
            <a:glow rad="127000">
              <a:schemeClr val="accent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 name="グループ化 47"/>
          <p:cNvGrpSpPr/>
          <p:nvPr/>
        </p:nvGrpSpPr>
        <p:grpSpPr>
          <a:xfrm rot="5400000">
            <a:off x="3222886" y="1666566"/>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49" name="正方形/長方形 48"/>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9"/>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ボックス 51"/>
          <p:cNvSpPr txBox="1"/>
          <p:nvPr/>
        </p:nvSpPr>
        <p:spPr>
          <a:xfrm>
            <a:off x="3919408" y="2416632"/>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4" name="右矢印 3"/>
          <p:cNvSpPr/>
          <p:nvPr/>
        </p:nvSpPr>
        <p:spPr>
          <a:xfrm rot="20265440">
            <a:off x="2970687" y="4714161"/>
            <a:ext cx="1202677" cy="505063"/>
          </a:xfrm>
          <a:prstGeom prst="rightArrow">
            <a:avLst>
              <a:gd name="adj1" fmla="val 50000"/>
              <a:gd name="adj2" fmla="val 10731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rot="15504639">
            <a:off x="3642082" y="3274265"/>
            <a:ext cx="1095841" cy="505063"/>
          </a:xfrm>
          <a:prstGeom prst="rightArrow">
            <a:avLst>
              <a:gd name="adj1" fmla="val 50000"/>
              <a:gd name="adj2" fmla="val 10731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4716016" y="1438250"/>
            <a:ext cx="4403795" cy="1569660"/>
          </a:xfrm>
          <a:prstGeom prst="rect">
            <a:avLst/>
          </a:prstGeom>
          <a:solidFill>
            <a:srgbClr val="002060"/>
          </a:solidFill>
        </p:spPr>
        <p:txBody>
          <a:bodyPr wrap="square" rtlCol="0">
            <a:spAutoFit/>
          </a:bodyPr>
          <a:lstStyle/>
          <a:p>
            <a:pPr algn="ctr"/>
            <a:r>
              <a:rPr lang="ja-JP" altLang="en-US" sz="3200" b="1" dirty="0">
                <a:solidFill>
                  <a:srgbClr val="FFC000"/>
                </a:solidFill>
                <a:latin typeface="+mn-ea"/>
              </a:rPr>
              <a:t>細胞</a:t>
            </a:r>
            <a:r>
              <a:rPr lang="ja-JP" altLang="en-US" sz="3200" b="1" dirty="0" smtClean="0">
                <a:solidFill>
                  <a:srgbClr val="FFC000"/>
                </a:solidFill>
                <a:latin typeface="+mn-ea"/>
              </a:rPr>
              <a:t>膜の表面に</a:t>
            </a:r>
            <a:endParaRPr lang="en-US" altLang="ja-JP" sz="3200" b="1" dirty="0" smtClean="0">
              <a:solidFill>
                <a:srgbClr val="FFC000"/>
              </a:solidFill>
              <a:latin typeface="+mn-ea"/>
            </a:endParaRPr>
          </a:p>
          <a:p>
            <a:pPr algn="ctr"/>
            <a:r>
              <a:rPr lang="ja-JP" altLang="en-US" sz="3200" b="1" dirty="0">
                <a:solidFill>
                  <a:srgbClr val="FFC000"/>
                </a:solidFill>
                <a:latin typeface="+mn-ea"/>
              </a:rPr>
              <a:t>抗</a:t>
            </a:r>
            <a:r>
              <a:rPr lang="ja-JP" altLang="en-US" sz="3200" b="1" dirty="0" smtClean="0">
                <a:solidFill>
                  <a:srgbClr val="FFC000"/>
                </a:solidFill>
                <a:latin typeface="+mn-ea"/>
              </a:rPr>
              <a:t>原</a:t>
            </a:r>
            <a:endParaRPr lang="en-US" altLang="ja-JP" sz="3200" b="1" dirty="0" smtClean="0">
              <a:solidFill>
                <a:srgbClr val="FFC000"/>
              </a:solidFill>
              <a:latin typeface="+mn-ea"/>
            </a:endParaRPr>
          </a:p>
          <a:p>
            <a:pPr algn="ctr"/>
            <a:r>
              <a:rPr kumimoji="1" lang="ja-JP" altLang="en-US" sz="3200" b="1" dirty="0" smtClean="0">
                <a:solidFill>
                  <a:srgbClr val="FFC000"/>
                </a:solidFill>
                <a:latin typeface="+mn-ea"/>
              </a:rPr>
              <a:t>として提示する</a:t>
            </a:r>
            <a:r>
              <a:rPr kumimoji="1" lang="en-US" altLang="ja-JP" sz="3200" b="1" dirty="0" smtClean="0">
                <a:solidFill>
                  <a:srgbClr val="FFC000"/>
                </a:solidFill>
                <a:latin typeface="+mn-ea"/>
              </a:rPr>
              <a:t>.</a:t>
            </a:r>
            <a:endParaRPr kumimoji="1" lang="ja-JP" altLang="en-US" sz="3200" b="1" dirty="0">
              <a:solidFill>
                <a:srgbClr val="FFC000"/>
              </a:solidFill>
              <a:latin typeface="+mn-ea"/>
            </a:endParaRPr>
          </a:p>
        </p:txBody>
      </p:sp>
    </p:spTree>
    <p:extLst>
      <p:ext uri="{BB962C8B-B14F-4D97-AF65-F5344CB8AC3E}">
        <p14:creationId xmlns:p14="http://schemas.microsoft.com/office/powerpoint/2010/main" val="1073942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rot="5400000">
            <a:off x="1067504" y="5080148"/>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12" name="正方形/長方形 11"/>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アーチ 12"/>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テキスト ボックス 22"/>
          <p:cNvSpPr txBox="1"/>
          <p:nvPr/>
        </p:nvSpPr>
        <p:spPr>
          <a:xfrm>
            <a:off x="1764026" y="5830214"/>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31" name="角丸四角形 30"/>
          <p:cNvSpPr/>
          <p:nvPr/>
        </p:nvSpPr>
        <p:spPr>
          <a:xfrm>
            <a:off x="251520" y="5544927"/>
            <a:ext cx="2376264" cy="1198523"/>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365178" y="6309320"/>
            <a:ext cx="2016224" cy="461665"/>
          </a:xfrm>
          <a:prstGeom prst="rect">
            <a:avLst/>
          </a:prstGeom>
          <a:noFill/>
        </p:spPr>
        <p:txBody>
          <a:bodyPr wrap="square" rtlCol="0">
            <a:spAutoFit/>
          </a:bodyPr>
          <a:lstStyle/>
          <a:p>
            <a:pPr algn="ctr"/>
            <a:r>
              <a:rPr kumimoji="1" lang="ja-JP" altLang="en-US" sz="2400" b="1" dirty="0" smtClean="0">
                <a:effectLst>
                  <a:outerShdw blurRad="38100" dist="38100" dir="2700000" algn="tl">
                    <a:srgbClr val="000000">
                      <a:alpha val="43137"/>
                    </a:srgbClr>
                  </a:outerShdw>
                </a:effectLst>
              </a:rPr>
              <a:t>小胞体</a:t>
            </a:r>
            <a:endParaRPr kumimoji="1" lang="ja-JP" altLang="en-US" sz="2400" b="1" dirty="0">
              <a:effectLst>
                <a:outerShdw blurRad="38100" dist="38100" dir="2700000" algn="tl">
                  <a:srgbClr val="000000">
                    <a:alpha val="43137"/>
                  </a:srgbClr>
                </a:outerShdw>
              </a:effectLst>
            </a:endParaRPr>
          </a:p>
        </p:txBody>
      </p:sp>
      <p:sp>
        <p:nvSpPr>
          <p:cNvPr id="17" name="雲 16"/>
          <p:cNvSpPr/>
          <p:nvPr/>
        </p:nvSpPr>
        <p:spPr>
          <a:xfrm>
            <a:off x="1713304" y="5031763"/>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関節リウマチの原因？</a:t>
            </a:r>
            <a:endParaRPr kumimoji="1" lang="ja-JP" altLang="en-US" dirty="0"/>
          </a:p>
        </p:txBody>
      </p:sp>
      <p:sp>
        <p:nvSpPr>
          <p:cNvPr id="28" name="円弧 27"/>
          <p:cNvSpPr/>
          <p:nvPr/>
        </p:nvSpPr>
        <p:spPr>
          <a:xfrm>
            <a:off x="-828600" y="4218164"/>
            <a:ext cx="5616624" cy="2667220"/>
          </a:xfrm>
          <a:prstGeom prst="arc">
            <a:avLst>
              <a:gd name="adj1" fmla="val 12169521"/>
              <a:gd name="adj2" fmla="val 445136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a:off x="-777119" y="4281083"/>
            <a:ext cx="5421127" cy="2563146"/>
          </a:xfrm>
          <a:prstGeom prst="arc">
            <a:avLst>
              <a:gd name="adj1" fmla="val 12169521"/>
              <a:gd name="adj2" fmla="val 4451369"/>
            </a:avLst>
          </a:prstGeom>
          <a:ln w="38100">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テキスト ボックス 33"/>
          <p:cNvSpPr txBox="1"/>
          <p:nvPr/>
        </p:nvSpPr>
        <p:spPr>
          <a:xfrm>
            <a:off x="-612340" y="3959606"/>
            <a:ext cx="2016224" cy="461665"/>
          </a:xfrm>
          <a:prstGeom prst="rect">
            <a:avLst/>
          </a:prstGeom>
          <a:noFill/>
        </p:spPr>
        <p:txBody>
          <a:bodyPr wrap="square" rtlCol="0">
            <a:spAutoFit/>
          </a:bodyPr>
          <a:lstStyle/>
          <a:p>
            <a:pPr algn="ctr"/>
            <a:r>
              <a:rPr lang="ja-JP" altLang="en-US" sz="2400" b="1" dirty="0">
                <a:effectLst>
                  <a:outerShdw blurRad="38100" dist="38100" dir="2700000" algn="tl">
                    <a:srgbClr val="000000">
                      <a:alpha val="43137"/>
                    </a:srgbClr>
                  </a:outerShdw>
                </a:effectLst>
              </a:rPr>
              <a:t>細胞</a:t>
            </a:r>
            <a:endParaRPr kumimoji="1" lang="ja-JP" altLang="en-US" sz="2400" b="1" dirty="0">
              <a:effectLst>
                <a:outerShdw blurRad="38100" dist="38100" dir="2700000" algn="tl">
                  <a:srgbClr val="000000">
                    <a:alpha val="43137"/>
                  </a:srgbClr>
                </a:outerShdw>
              </a:effectLst>
            </a:endParaRPr>
          </a:p>
        </p:txBody>
      </p:sp>
      <p:grpSp>
        <p:nvGrpSpPr>
          <p:cNvPr id="22" name="グループ化 21"/>
          <p:cNvGrpSpPr/>
          <p:nvPr/>
        </p:nvGrpSpPr>
        <p:grpSpPr>
          <a:xfrm rot="5400000">
            <a:off x="1075887" y="5069529"/>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24" name="正方形/長方形 23"/>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p:cNvSpPr txBox="1"/>
          <p:nvPr/>
        </p:nvSpPr>
        <p:spPr>
          <a:xfrm>
            <a:off x="1772409" y="5819595"/>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47" name="雲 46"/>
          <p:cNvSpPr/>
          <p:nvPr/>
        </p:nvSpPr>
        <p:spPr>
          <a:xfrm>
            <a:off x="2721868" y="3567980"/>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a:effectLst>
            <a:glow rad="127000">
              <a:schemeClr val="accent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 name="グループ化 47"/>
          <p:cNvGrpSpPr/>
          <p:nvPr/>
        </p:nvGrpSpPr>
        <p:grpSpPr>
          <a:xfrm rot="5400000">
            <a:off x="2084451" y="3605746"/>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49" name="正方形/長方形 48"/>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9"/>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ボックス 51"/>
          <p:cNvSpPr txBox="1"/>
          <p:nvPr/>
        </p:nvSpPr>
        <p:spPr>
          <a:xfrm>
            <a:off x="2780973" y="4355812"/>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5" name="円/楕円 4"/>
          <p:cNvSpPr/>
          <p:nvPr/>
        </p:nvSpPr>
        <p:spPr>
          <a:xfrm>
            <a:off x="4139952" y="1340768"/>
            <a:ext cx="2232248" cy="212959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4325974" y="1511661"/>
            <a:ext cx="1844833" cy="175999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4278287" y="2022605"/>
            <a:ext cx="2016224" cy="830997"/>
          </a:xfrm>
          <a:prstGeom prst="rect">
            <a:avLst/>
          </a:prstGeom>
          <a:noFill/>
        </p:spPr>
        <p:txBody>
          <a:bodyPr wrap="square" rtlCol="0">
            <a:spAutoFit/>
          </a:bodyPr>
          <a:lstStyle/>
          <a:p>
            <a:pPr algn="ctr"/>
            <a:r>
              <a:rPr lang="ja-JP" altLang="en-US" sz="2400" b="1" dirty="0" smtClean="0">
                <a:effectLst>
                  <a:outerShdw blurRad="38100" dist="38100" dir="2700000" algn="tl">
                    <a:srgbClr val="000000">
                      <a:alpha val="43137"/>
                    </a:srgbClr>
                  </a:outerShdw>
                </a:effectLst>
              </a:rPr>
              <a:t>自己反応性</a:t>
            </a:r>
            <a:endParaRPr lang="en-US" altLang="ja-JP" sz="2400" b="1" dirty="0" smtClean="0">
              <a:effectLst>
                <a:outerShdw blurRad="38100" dist="38100" dir="2700000" algn="tl">
                  <a:srgbClr val="000000">
                    <a:alpha val="43137"/>
                  </a:srgbClr>
                </a:outerShdw>
              </a:effectLst>
            </a:endParaRPr>
          </a:p>
          <a:p>
            <a:pPr algn="ctr"/>
            <a:r>
              <a:rPr lang="en-US" altLang="ja-JP" sz="2400" b="1" dirty="0">
                <a:effectLst>
                  <a:outerShdw blurRad="38100" dist="38100" dir="2700000" algn="tl">
                    <a:srgbClr val="000000">
                      <a:alpha val="43137"/>
                    </a:srgbClr>
                  </a:outerShdw>
                </a:effectLst>
              </a:rPr>
              <a:t>B</a:t>
            </a:r>
            <a:r>
              <a:rPr lang="ja-JP" altLang="en-US" sz="2400" b="1" dirty="0" smtClean="0">
                <a:effectLst>
                  <a:outerShdw blurRad="38100" dist="38100" dir="2700000" algn="tl">
                    <a:srgbClr val="000000">
                      <a:alpha val="43137"/>
                    </a:srgbClr>
                  </a:outerShdw>
                </a:effectLst>
              </a:rPr>
              <a:t>細胞</a:t>
            </a:r>
            <a:endParaRPr kumimoji="1" lang="ja-JP" altLang="en-US" sz="2400" b="1" dirty="0">
              <a:effectLst>
                <a:outerShdw blurRad="38100" dist="38100" dir="2700000" algn="tl">
                  <a:srgbClr val="000000">
                    <a:alpha val="43137"/>
                  </a:srgbClr>
                </a:outerShdw>
              </a:effectLst>
            </a:endParaRPr>
          </a:p>
        </p:txBody>
      </p:sp>
      <p:grpSp>
        <p:nvGrpSpPr>
          <p:cNvPr id="33" name="グループ化 32"/>
          <p:cNvGrpSpPr/>
          <p:nvPr/>
        </p:nvGrpSpPr>
        <p:grpSpPr>
          <a:xfrm rot="19791239">
            <a:off x="3128785" y="2668506"/>
            <a:ext cx="1342123" cy="1050812"/>
            <a:chOff x="1377170" y="1931648"/>
            <a:chExt cx="569192" cy="445647"/>
          </a:xfrm>
          <a:solidFill>
            <a:schemeClr val="tx1"/>
          </a:solidFill>
        </p:grpSpPr>
        <p:sp>
          <p:nvSpPr>
            <p:cNvPr id="35" name="減算記号 34"/>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減算記号 35"/>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減算記号 36"/>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減算記号 37"/>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75331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rot="5400000">
            <a:off x="1067504" y="5080148"/>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12" name="正方形/長方形 11"/>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アーチ 12"/>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テキスト ボックス 22"/>
          <p:cNvSpPr txBox="1"/>
          <p:nvPr/>
        </p:nvSpPr>
        <p:spPr>
          <a:xfrm>
            <a:off x="1764026" y="5830214"/>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31" name="角丸四角形 30"/>
          <p:cNvSpPr/>
          <p:nvPr/>
        </p:nvSpPr>
        <p:spPr>
          <a:xfrm>
            <a:off x="251520" y="5544927"/>
            <a:ext cx="2376264" cy="1198523"/>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365178" y="6309320"/>
            <a:ext cx="2016224" cy="461665"/>
          </a:xfrm>
          <a:prstGeom prst="rect">
            <a:avLst/>
          </a:prstGeom>
          <a:noFill/>
        </p:spPr>
        <p:txBody>
          <a:bodyPr wrap="square" rtlCol="0">
            <a:spAutoFit/>
          </a:bodyPr>
          <a:lstStyle/>
          <a:p>
            <a:pPr algn="ctr"/>
            <a:r>
              <a:rPr kumimoji="1" lang="ja-JP" altLang="en-US" sz="2400" b="1" dirty="0" smtClean="0">
                <a:effectLst>
                  <a:outerShdw blurRad="38100" dist="38100" dir="2700000" algn="tl">
                    <a:srgbClr val="000000">
                      <a:alpha val="43137"/>
                    </a:srgbClr>
                  </a:outerShdw>
                </a:effectLst>
              </a:rPr>
              <a:t>小胞体</a:t>
            </a:r>
            <a:endParaRPr kumimoji="1" lang="ja-JP" altLang="en-US" sz="2400" b="1" dirty="0">
              <a:effectLst>
                <a:outerShdw blurRad="38100" dist="38100" dir="2700000" algn="tl">
                  <a:srgbClr val="000000">
                    <a:alpha val="43137"/>
                  </a:srgbClr>
                </a:outerShdw>
              </a:effectLst>
            </a:endParaRPr>
          </a:p>
        </p:txBody>
      </p:sp>
      <p:sp>
        <p:nvSpPr>
          <p:cNvPr id="17" name="雲 16"/>
          <p:cNvSpPr/>
          <p:nvPr/>
        </p:nvSpPr>
        <p:spPr>
          <a:xfrm>
            <a:off x="1713304" y="5031763"/>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関節リウマチの原因？</a:t>
            </a:r>
            <a:endParaRPr kumimoji="1" lang="ja-JP" altLang="en-US" dirty="0"/>
          </a:p>
        </p:txBody>
      </p:sp>
      <p:sp>
        <p:nvSpPr>
          <p:cNvPr id="28" name="円弧 27"/>
          <p:cNvSpPr/>
          <p:nvPr/>
        </p:nvSpPr>
        <p:spPr>
          <a:xfrm>
            <a:off x="-828600" y="4218164"/>
            <a:ext cx="5616624" cy="2667220"/>
          </a:xfrm>
          <a:prstGeom prst="arc">
            <a:avLst>
              <a:gd name="adj1" fmla="val 12169521"/>
              <a:gd name="adj2" fmla="val 445136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a:off x="-777119" y="4281083"/>
            <a:ext cx="5421127" cy="2563146"/>
          </a:xfrm>
          <a:prstGeom prst="arc">
            <a:avLst>
              <a:gd name="adj1" fmla="val 12169521"/>
              <a:gd name="adj2" fmla="val 4451369"/>
            </a:avLst>
          </a:prstGeom>
          <a:ln w="38100">
            <a:solidFill>
              <a:schemeClr val="tx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テキスト ボックス 33"/>
          <p:cNvSpPr txBox="1"/>
          <p:nvPr/>
        </p:nvSpPr>
        <p:spPr>
          <a:xfrm>
            <a:off x="-612340" y="3959606"/>
            <a:ext cx="2016224" cy="461665"/>
          </a:xfrm>
          <a:prstGeom prst="rect">
            <a:avLst/>
          </a:prstGeom>
          <a:noFill/>
        </p:spPr>
        <p:txBody>
          <a:bodyPr wrap="square" rtlCol="0">
            <a:spAutoFit/>
          </a:bodyPr>
          <a:lstStyle/>
          <a:p>
            <a:pPr algn="ctr"/>
            <a:r>
              <a:rPr lang="ja-JP" altLang="en-US" sz="2400" b="1" dirty="0">
                <a:effectLst>
                  <a:outerShdw blurRad="38100" dist="38100" dir="2700000" algn="tl">
                    <a:srgbClr val="000000">
                      <a:alpha val="43137"/>
                    </a:srgbClr>
                  </a:outerShdw>
                </a:effectLst>
              </a:rPr>
              <a:t>細胞</a:t>
            </a:r>
            <a:endParaRPr kumimoji="1" lang="ja-JP" altLang="en-US" sz="2400" b="1" dirty="0">
              <a:effectLst>
                <a:outerShdw blurRad="38100" dist="38100" dir="2700000" algn="tl">
                  <a:srgbClr val="000000">
                    <a:alpha val="43137"/>
                  </a:srgbClr>
                </a:outerShdw>
              </a:effectLst>
            </a:endParaRPr>
          </a:p>
        </p:txBody>
      </p:sp>
      <p:grpSp>
        <p:nvGrpSpPr>
          <p:cNvPr id="22" name="グループ化 21"/>
          <p:cNvGrpSpPr/>
          <p:nvPr/>
        </p:nvGrpSpPr>
        <p:grpSpPr>
          <a:xfrm rot="5400000">
            <a:off x="1075887" y="5069529"/>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24" name="正方形/長方形 23"/>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正方形/長方形 25"/>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p:cNvSpPr txBox="1"/>
          <p:nvPr/>
        </p:nvSpPr>
        <p:spPr>
          <a:xfrm>
            <a:off x="1772409" y="5819595"/>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47" name="雲 46"/>
          <p:cNvSpPr/>
          <p:nvPr/>
        </p:nvSpPr>
        <p:spPr>
          <a:xfrm>
            <a:off x="2721868" y="3567980"/>
            <a:ext cx="243880" cy="220859"/>
          </a:xfrm>
          <a:prstGeom prst="cloud">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ln>
            <a:solidFill>
              <a:schemeClr val="tx1"/>
            </a:solidFill>
          </a:ln>
          <a:effectLst>
            <a:glow rad="127000">
              <a:schemeClr val="accent1">
                <a:alpha val="5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8" name="グループ化 47"/>
          <p:cNvGrpSpPr/>
          <p:nvPr/>
        </p:nvGrpSpPr>
        <p:grpSpPr>
          <a:xfrm rot="5400000">
            <a:off x="2084451" y="3605746"/>
            <a:ext cx="1518714" cy="720080"/>
            <a:chOff x="2483768" y="3428999"/>
            <a:chExt cx="1518714" cy="720080"/>
          </a:xfr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p:grpSpPr>
        <p:sp>
          <p:nvSpPr>
            <p:cNvPr id="49" name="正方形/長方形 48"/>
            <p:cNvSpPr/>
            <p:nvPr/>
          </p:nvSpPr>
          <p:spPr>
            <a:xfrm>
              <a:off x="3347864" y="36693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9"/>
            <p:cNvSpPr/>
            <p:nvPr/>
          </p:nvSpPr>
          <p:spPr>
            <a:xfrm rot="5400000">
              <a:off x="2561752" y="3351015"/>
              <a:ext cx="720080" cy="876048"/>
            </a:xfrm>
            <a:prstGeom prst="blockArc">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p:nvSpPr>
          <p:spPr>
            <a:xfrm>
              <a:off x="3347864" y="3821787"/>
              <a:ext cx="654618" cy="11126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ボックス 51"/>
          <p:cNvSpPr txBox="1"/>
          <p:nvPr/>
        </p:nvSpPr>
        <p:spPr>
          <a:xfrm>
            <a:off x="2780973" y="4355812"/>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5" name="円/楕円 4"/>
          <p:cNvSpPr/>
          <p:nvPr/>
        </p:nvSpPr>
        <p:spPr>
          <a:xfrm>
            <a:off x="4139952" y="1340768"/>
            <a:ext cx="2232248" cy="212959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p:nvSpPr>
        <p:spPr>
          <a:xfrm>
            <a:off x="4325974" y="1511661"/>
            <a:ext cx="1844833" cy="1759992"/>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4278287" y="2022605"/>
            <a:ext cx="2016224" cy="830997"/>
          </a:xfrm>
          <a:prstGeom prst="rect">
            <a:avLst/>
          </a:prstGeom>
          <a:noFill/>
        </p:spPr>
        <p:txBody>
          <a:bodyPr wrap="square" rtlCol="0">
            <a:spAutoFit/>
          </a:bodyPr>
          <a:lstStyle/>
          <a:p>
            <a:pPr algn="ctr"/>
            <a:r>
              <a:rPr lang="ja-JP" altLang="en-US" sz="2400" b="1" dirty="0" smtClean="0">
                <a:effectLst>
                  <a:outerShdw blurRad="38100" dist="38100" dir="2700000" algn="tl">
                    <a:srgbClr val="000000">
                      <a:alpha val="43137"/>
                    </a:srgbClr>
                  </a:outerShdw>
                </a:effectLst>
              </a:rPr>
              <a:t>自己反応性</a:t>
            </a:r>
            <a:endParaRPr lang="en-US" altLang="ja-JP" sz="2400" b="1" dirty="0" smtClean="0">
              <a:effectLst>
                <a:outerShdw blurRad="38100" dist="38100" dir="2700000" algn="tl">
                  <a:srgbClr val="000000">
                    <a:alpha val="43137"/>
                  </a:srgbClr>
                </a:outerShdw>
              </a:effectLst>
            </a:endParaRPr>
          </a:p>
          <a:p>
            <a:pPr algn="ctr"/>
            <a:r>
              <a:rPr lang="en-US" altLang="ja-JP" sz="2400" b="1" dirty="0">
                <a:effectLst>
                  <a:outerShdw blurRad="38100" dist="38100" dir="2700000" algn="tl">
                    <a:srgbClr val="000000">
                      <a:alpha val="43137"/>
                    </a:srgbClr>
                  </a:outerShdw>
                </a:effectLst>
              </a:rPr>
              <a:t>B</a:t>
            </a:r>
            <a:r>
              <a:rPr lang="ja-JP" altLang="en-US" sz="2400" b="1" dirty="0" smtClean="0">
                <a:effectLst>
                  <a:outerShdw blurRad="38100" dist="38100" dir="2700000" algn="tl">
                    <a:srgbClr val="000000">
                      <a:alpha val="43137"/>
                    </a:srgbClr>
                  </a:outerShdw>
                </a:effectLst>
              </a:rPr>
              <a:t>細胞</a:t>
            </a:r>
            <a:endParaRPr kumimoji="1" lang="ja-JP" altLang="en-US" sz="2400" b="1" dirty="0">
              <a:effectLst>
                <a:outerShdw blurRad="38100" dist="38100" dir="2700000" algn="tl">
                  <a:srgbClr val="000000">
                    <a:alpha val="43137"/>
                  </a:srgbClr>
                </a:outerShdw>
              </a:effectLst>
            </a:endParaRPr>
          </a:p>
        </p:txBody>
      </p:sp>
      <p:sp>
        <p:nvSpPr>
          <p:cNvPr id="8" name="下矢印 7"/>
          <p:cNvSpPr/>
          <p:nvPr/>
        </p:nvSpPr>
        <p:spPr>
          <a:xfrm rot="19474077">
            <a:off x="5466418" y="3471611"/>
            <a:ext cx="1656184" cy="1387310"/>
          </a:xfrm>
          <a:prstGeom prst="downArrow">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428389" y="5142192"/>
            <a:ext cx="3600400" cy="584775"/>
          </a:xfrm>
          <a:prstGeom prst="rect">
            <a:avLst/>
          </a:prstGeom>
          <a:noFill/>
        </p:spPr>
        <p:txBody>
          <a:bodyPr wrap="square" rtlCol="0">
            <a:spAutoFit/>
          </a:bodyPr>
          <a:lstStyle/>
          <a:p>
            <a:r>
              <a:rPr kumimoji="1" lang="ja-JP" altLang="en-US" sz="3200" b="1" dirty="0" smtClean="0">
                <a:effectLst>
                  <a:outerShdw blurRad="38100" dist="38100" dir="2700000" algn="tl">
                    <a:srgbClr val="000000">
                      <a:alpha val="43137"/>
                    </a:srgbClr>
                  </a:outerShdw>
                </a:effectLst>
              </a:rPr>
              <a:t>リウマチ因子を生成</a:t>
            </a:r>
            <a:endParaRPr kumimoji="1" lang="ja-JP" altLang="en-US" sz="3200" b="1" dirty="0">
              <a:effectLst>
                <a:outerShdw blurRad="38100" dist="38100" dir="2700000" algn="tl">
                  <a:srgbClr val="000000">
                    <a:alpha val="43137"/>
                  </a:srgbClr>
                </a:outerShdw>
              </a:effectLst>
            </a:endParaRPr>
          </a:p>
        </p:txBody>
      </p:sp>
      <p:sp>
        <p:nvSpPr>
          <p:cNvPr id="10" name="テキスト ボックス 9"/>
          <p:cNvSpPr txBox="1"/>
          <p:nvPr/>
        </p:nvSpPr>
        <p:spPr>
          <a:xfrm>
            <a:off x="4716016" y="6411386"/>
            <a:ext cx="4355976" cy="369332"/>
          </a:xfrm>
          <a:prstGeom prst="rect">
            <a:avLst/>
          </a:prstGeom>
          <a:noFill/>
        </p:spPr>
        <p:txBody>
          <a:bodyPr wrap="square" rtlCol="0">
            <a:spAutoFit/>
          </a:bodyPr>
          <a:lstStyle/>
          <a:p>
            <a:pPr algn="r"/>
            <a:r>
              <a:rPr kumimoji="1" lang="ja-JP" altLang="en-US" b="1" dirty="0" smtClean="0">
                <a:latin typeface="+mn-ea"/>
              </a:rPr>
              <a:t>大阪大学免疫学センター　</a:t>
            </a:r>
            <a:r>
              <a:rPr kumimoji="1" lang="en-US" altLang="ja-JP" b="1" dirty="0" smtClean="0">
                <a:latin typeface="+mn-ea"/>
              </a:rPr>
              <a:t>2014</a:t>
            </a:r>
            <a:endParaRPr kumimoji="1" lang="ja-JP" altLang="en-US" b="1" dirty="0">
              <a:latin typeface="+mn-ea"/>
            </a:endParaRPr>
          </a:p>
        </p:txBody>
      </p:sp>
      <p:grpSp>
        <p:nvGrpSpPr>
          <p:cNvPr id="11" name="グループ化 10"/>
          <p:cNvGrpSpPr/>
          <p:nvPr/>
        </p:nvGrpSpPr>
        <p:grpSpPr>
          <a:xfrm rot="15446977">
            <a:off x="1359183" y="2604645"/>
            <a:ext cx="569192" cy="445647"/>
            <a:chOff x="1377170" y="1931648"/>
            <a:chExt cx="569192" cy="445647"/>
          </a:xfrm>
          <a:solidFill>
            <a:schemeClr val="tx1"/>
          </a:solidFill>
        </p:grpSpPr>
        <p:sp>
          <p:nvSpPr>
            <p:cNvPr id="54" name="減算記号 53"/>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減算記号 54"/>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減算記号 55"/>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減算記号 56"/>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p:nvGrpSpPr>
        <p:grpSpPr>
          <a:xfrm rot="14327323">
            <a:off x="1027183" y="3362840"/>
            <a:ext cx="569192" cy="445647"/>
            <a:chOff x="1377170" y="1931648"/>
            <a:chExt cx="569192" cy="445647"/>
          </a:xfrm>
          <a:solidFill>
            <a:schemeClr val="tx1"/>
          </a:solidFill>
        </p:grpSpPr>
        <p:sp>
          <p:nvSpPr>
            <p:cNvPr id="59" name="減算記号 58"/>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減算記号 59"/>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減算記号 60"/>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減算記号 61"/>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 name="グループ化 62"/>
          <p:cNvGrpSpPr/>
          <p:nvPr/>
        </p:nvGrpSpPr>
        <p:grpSpPr>
          <a:xfrm rot="13698718">
            <a:off x="1987511" y="3176645"/>
            <a:ext cx="569192" cy="445647"/>
            <a:chOff x="1377170" y="1931648"/>
            <a:chExt cx="569192" cy="445647"/>
          </a:xfrm>
          <a:solidFill>
            <a:schemeClr val="tx1"/>
          </a:solidFill>
        </p:grpSpPr>
        <p:sp>
          <p:nvSpPr>
            <p:cNvPr id="64" name="減算記号 63"/>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減算記号 64"/>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減算記号 65"/>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減算記号 66"/>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rot="17925256">
            <a:off x="973811" y="2197900"/>
            <a:ext cx="569192" cy="445647"/>
            <a:chOff x="1377170" y="1931648"/>
            <a:chExt cx="569192" cy="445647"/>
          </a:xfrm>
          <a:solidFill>
            <a:schemeClr val="tx1"/>
          </a:solidFill>
        </p:grpSpPr>
        <p:sp>
          <p:nvSpPr>
            <p:cNvPr id="69" name="減算記号 68"/>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減算記号 69"/>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減算記号 70"/>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減算記号 71"/>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3" name="グループ化 72"/>
          <p:cNvGrpSpPr/>
          <p:nvPr/>
        </p:nvGrpSpPr>
        <p:grpSpPr>
          <a:xfrm>
            <a:off x="266654" y="2687690"/>
            <a:ext cx="569192" cy="445647"/>
            <a:chOff x="1377170" y="1931648"/>
            <a:chExt cx="569192" cy="445647"/>
          </a:xfrm>
          <a:solidFill>
            <a:schemeClr val="tx1"/>
          </a:solidFill>
        </p:grpSpPr>
        <p:sp>
          <p:nvSpPr>
            <p:cNvPr id="74" name="減算記号 73"/>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減算記号 74"/>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減算記号 75"/>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減算記号 76"/>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p:nvGrpSpPr>
        <p:grpSpPr>
          <a:xfrm rot="17925256">
            <a:off x="1938536" y="2136346"/>
            <a:ext cx="569192" cy="445647"/>
            <a:chOff x="1377170" y="1931648"/>
            <a:chExt cx="569192" cy="445647"/>
          </a:xfrm>
          <a:solidFill>
            <a:schemeClr val="tx1"/>
          </a:solidFill>
        </p:grpSpPr>
        <p:sp>
          <p:nvSpPr>
            <p:cNvPr id="79" name="減算記号 78"/>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減算記号 79"/>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減算記号 80"/>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減算記号 81"/>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3" name="グループ化 82"/>
          <p:cNvGrpSpPr/>
          <p:nvPr/>
        </p:nvGrpSpPr>
        <p:grpSpPr>
          <a:xfrm rot="15697111">
            <a:off x="796434" y="1550648"/>
            <a:ext cx="569192" cy="445647"/>
            <a:chOff x="1377170" y="1931648"/>
            <a:chExt cx="569192" cy="445647"/>
          </a:xfrm>
          <a:solidFill>
            <a:schemeClr val="tx1"/>
          </a:solidFill>
        </p:grpSpPr>
        <p:sp>
          <p:nvSpPr>
            <p:cNvPr id="84" name="減算記号 83"/>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減算記号 84"/>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減算記号 85"/>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減算記号 86"/>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8" name="グループ化 87"/>
          <p:cNvGrpSpPr/>
          <p:nvPr/>
        </p:nvGrpSpPr>
        <p:grpSpPr>
          <a:xfrm rot="19791239">
            <a:off x="3128785" y="2668506"/>
            <a:ext cx="1342123" cy="1050812"/>
            <a:chOff x="1377170" y="1931648"/>
            <a:chExt cx="569192" cy="445647"/>
          </a:xfrm>
          <a:solidFill>
            <a:schemeClr val="tx1"/>
          </a:solidFill>
        </p:grpSpPr>
        <p:sp>
          <p:nvSpPr>
            <p:cNvPr id="89" name="減算記号 88"/>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減算記号 89"/>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減算記号 90"/>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減算記号 91"/>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 name="グループ化 92"/>
          <p:cNvGrpSpPr/>
          <p:nvPr/>
        </p:nvGrpSpPr>
        <p:grpSpPr>
          <a:xfrm rot="15697111">
            <a:off x="7115768" y="4745780"/>
            <a:ext cx="569192" cy="445647"/>
            <a:chOff x="1377170" y="1931648"/>
            <a:chExt cx="569192" cy="445647"/>
          </a:xfrm>
          <a:solidFill>
            <a:schemeClr val="tx1"/>
          </a:solidFill>
        </p:grpSpPr>
        <p:sp>
          <p:nvSpPr>
            <p:cNvPr id="94" name="減算記号 93"/>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減算記号 94"/>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減算記号 95"/>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減算記号 96"/>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8" name="グループ化 97"/>
          <p:cNvGrpSpPr/>
          <p:nvPr/>
        </p:nvGrpSpPr>
        <p:grpSpPr>
          <a:xfrm rot="15697111">
            <a:off x="8126912" y="4723778"/>
            <a:ext cx="569192" cy="445647"/>
            <a:chOff x="1377170" y="1931648"/>
            <a:chExt cx="569192" cy="445647"/>
          </a:xfrm>
          <a:solidFill>
            <a:schemeClr val="tx1"/>
          </a:solidFill>
        </p:grpSpPr>
        <p:sp>
          <p:nvSpPr>
            <p:cNvPr id="99" name="減算記号 98"/>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減算記号 99"/>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減算記号 100"/>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減算記号 101"/>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3" name="グループ化 102"/>
          <p:cNvGrpSpPr/>
          <p:nvPr/>
        </p:nvGrpSpPr>
        <p:grpSpPr>
          <a:xfrm rot="15697111">
            <a:off x="7086784" y="5721025"/>
            <a:ext cx="569192" cy="445647"/>
            <a:chOff x="1377170" y="1931648"/>
            <a:chExt cx="569192" cy="445647"/>
          </a:xfrm>
          <a:solidFill>
            <a:schemeClr val="tx1"/>
          </a:solidFill>
        </p:grpSpPr>
        <p:sp>
          <p:nvSpPr>
            <p:cNvPr id="104" name="減算記号 103"/>
            <p:cNvSpPr/>
            <p:nvPr/>
          </p:nvSpPr>
          <p:spPr>
            <a:xfrm>
              <a:off x="1506466" y="1972894"/>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減算記号 104"/>
            <p:cNvSpPr/>
            <p:nvPr/>
          </p:nvSpPr>
          <p:spPr>
            <a:xfrm>
              <a:off x="1506466" y="2069125"/>
              <a:ext cx="439896"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減算記号 105"/>
            <p:cNvSpPr/>
            <p:nvPr/>
          </p:nvSpPr>
          <p:spPr>
            <a:xfrm rot="1800000">
              <a:off x="1377170" y="19316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減算記号 106"/>
            <p:cNvSpPr/>
            <p:nvPr/>
          </p:nvSpPr>
          <p:spPr>
            <a:xfrm rot="19800000">
              <a:off x="1378128" y="2109548"/>
              <a:ext cx="248311" cy="267747"/>
            </a:xfrm>
            <a:prstGeom prst="mathMin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263148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円/楕円 20"/>
          <p:cNvSpPr/>
          <p:nvPr/>
        </p:nvSpPr>
        <p:spPr>
          <a:xfrm>
            <a:off x="2699792" y="4159966"/>
            <a:ext cx="216024" cy="216024"/>
          </a:xfrm>
          <a:prstGeom prst="ellipse">
            <a:avLst/>
          </a:prstGeom>
          <a:solidFill>
            <a:srgbClr val="FF0000"/>
          </a:solidFill>
          <a:effectLst>
            <a:glow rad="152400">
              <a:schemeClr val="accent1">
                <a:alpha val="5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2771800" y="1537628"/>
            <a:ext cx="3600400" cy="523220"/>
          </a:xfrm>
          <a:prstGeom prst="rect">
            <a:avLst/>
          </a:prstGeom>
          <a:noFill/>
        </p:spPr>
        <p:txBody>
          <a:bodyPr wrap="square" rtlCol="0">
            <a:spAutoFit/>
          </a:bodyPr>
          <a:lstStyle/>
          <a:p>
            <a:pPr algn="ctr"/>
            <a:r>
              <a:rPr lang="ja-JP" altLang="en-US" sz="2800" b="1" dirty="0">
                <a:latin typeface="+mn-ea"/>
              </a:rPr>
              <a:t>自</a:t>
            </a:r>
            <a:r>
              <a:rPr lang="ja-JP" altLang="en-US" sz="2800" b="1" dirty="0" smtClean="0">
                <a:latin typeface="+mn-ea"/>
              </a:rPr>
              <a:t>己反応性</a:t>
            </a:r>
            <a:r>
              <a:rPr lang="en-US" altLang="ja-JP" sz="2800" b="1" dirty="0" smtClean="0">
                <a:latin typeface="+mn-ea"/>
              </a:rPr>
              <a:t>T</a:t>
            </a:r>
            <a:r>
              <a:rPr kumimoji="1" lang="ja-JP" altLang="en-US" sz="2800" b="1" dirty="0" smtClean="0">
                <a:latin typeface="+mn-ea"/>
              </a:rPr>
              <a:t>細胞説</a:t>
            </a:r>
            <a:endParaRPr kumimoji="1" lang="ja-JP" altLang="en-US" sz="2800" b="1" dirty="0">
              <a:latin typeface="+mn-ea"/>
            </a:endParaRPr>
          </a:p>
        </p:txBody>
      </p:sp>
      <p:sp>
        <p:nvSpPr>
          <p:cNvPr id="3" name="上矢印 2"/>
          <p:cNvSpPr/>
          <p:nvPr/>
        </p:nvSpPr>
        <p:spPr>
          <a:xfrm>
            <a:off x="2641472" y="4410060"/>
            <a:ext cx="324605" cy="1864778"/>
          </a:xfrm>
          <a:prstGeom prst="upArrow">
            <a:avLst>
              <a:gd name="adj1" fmla="val 28293"/>
              <a:gd name="adj2" fmla="val 1395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1236186" y="6333453"/>
            <a:ext cx="3138491" cy="461665"/>
          </a:xfrm>
          <a:prstGeom prst="rect">
            <a:avLst/>
          </a:prstGeom>
          <a:noFill/>
        </p:spPr>
        <p:txBody>
          <a:bodyPr wrap="square" rtlCol="0">
            <a:spAutoFit/>
          </a:bodyPr>
          <a:lstStyle/>
          <a:p>
            <a:pPr algn="ctr"/>
            <a:r>
              <a:rPr lang="ja-JP" altLang="en-US" sz="2400" b="1" dirty="0">
                <a:solidFill>
                  <a:srgbClr val="FF0000"/>
                </a:solidFill>
                <a:effectLst>
                  <a:outerShdw blurRad="38100" dist="38100" dir="2700000" algn="tl">
                    <a:srgbClr val="000000">
                      <a:alpha val="43137"/>
                    </a:srgbClr>
                  </a:outerShdw>
                </a:effectLst>
              </a:rPr>
              <a:t>滑</a:t>
            </a:r>
            <a:r>
              <a:rPr lang="ja-JP" altLang="en-US" sz="2400" b="1" dirty="0" smtClean="0">
                <a:solidFill>
                  <a:srgbClr val="FF0000"/>
                </a:solidFill>
                <a:effectLst>
                  <a:outerShdw blurRad="38100" dist="38100" dir="2700000" algn="tl">
                    <a:srgbClr val="000000">
                      <a:alpha val="43137"/>
                    </a:srgbClr>
                  </a:outerShdw>
                </a:effectLst>
              </a:rPr>
              <a:t>膜にある自己抗原</a:t>
            </a:r>
            <a:endParaRPr kumimoji="1" lang="ja-JP" altLang="en-US" sz="2400" b="1" dirty="0">
              <a:solidFill>
                <a:srgbClr val="FF0000"/>
              </a:solidFill>
              <a:effectLst>
                <a:outerShdw blurRad="38100" dist="38100" dir="2700000" algn="tl">
                  <a:srgbClr val="000000">
                    <a:alpha val="43137"/>
                  </a:srgbClr>
                </a:outerShdw>
              </a:effectLst>
            </a:endParaRPr>
          </a:p>
        </p:txBody>
      </p:sp>
      <p:sp>
        <p:nvSpPr>
          <p:cNvPr id="36" name="テキスト ボックス 35"/>
          <p:cNvSpPr txBox="1"/>
          <p:nvPr/>
        </p:nvSpPr>
        <p:spPr>
          <a:xfrm>
            <a:off x="4644008" y="6372036"/>
            <a:ext cx="4248472" cy="369332"/>
          </a:xfrm>
          <a:prstGeom prst="rect">
            <a:avLst/>
          </a:prstGeom>
          <a:noFill/>
        </p:spPr>
        <p:txBody>
          <a:bodyPr wrap="square" rtlCol="0">
            <a:spAutoFit/>
          </a:bodyPr>
          <a:lstStyle/>
          <a:p>
            <a:pPr algn="r"/>
            <a:r>
              <a:rPr kumimoji="1" lang="en-US" altLang="ja-JP" b="1" dirty="0" err="1" smtClean="0">
                <a:latin typeface="+mn-ea"/>
              </a:rPr>
              <a:t>Steiman</a:t>
            </a:r>
            <a:r>
              <a:rPr kumimoji="1" lang="en-US" altLang="ja-JP" b="1" dirty="0" smtClean="0">
                <a:latin typeface="+mn-ea"/>
              </a:rPr>
              <a:t> L et al. 2012 </a:t>
            </a:r>
            <a:r>
              <a:rPr lang="ja-JP" altLang="en-US" b="1" dirty="0" smtClean="0">
                <a:latin typeface="+mn-ea"/>
              </a:rPr>
              <a:t>より引用 改変</a:t>
            </a:r>
            <a:endParaRPr kumimoji="1" lang="ja-JP" altLang="en-US" b="1" dirty="0">
              <a:latin typeface="+mn-ea"/>
            </a:endParaRPr>
          </a:p>
        </p:txBody>
      </p:sp>
      <p:sp>
        <p:nvSpPr>
          <p:cNvPr id="9" name="タイトル 1"/>
          <p:cNvSpPr>
            <a:spLocks noGrp="1"/>
          </p:cNvSpPr>
          <p:nvPr>
            <p:ph type="title"/>
          </p:nvPr>
        </p:nvSpPr>
        <p:spPr>
          <a:xfrm>
            <a:off x="457200" y="274638"/>
            <a:ext cx="8229600" cy="1143000"/>
          </a:xfrm>
        </p:spPr>
        <p:txBody>
          <a:bodyPr/>
          <a:lstStyle/>
          <a:p>
            <a:r>
              <a:rPr kumimoji="1" lang="ja-JP" altLang="en-US" dirty="0" smtClean="0"/>
              <a:t>関節リウマチの原因？</a:t>
            </a:r>
            <a:endParaRPr kumimoji="1" lang="ja-JP" altLang="en-US" dirty="0"/>
          </a:p>
        </p:txBody>
      </p:sp>
    </p:spTree>
    <p:extLst>
      <p:ext uri="{BB962C8B-B14F-4D97-AF65-F5344CB8AC3E}">
        <p14:creationId xmlns:p14="http://schemas.microsoft.com/office/powerpoint/2010/main" val="175262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円/楕円 7"/>
          <p:cNvSpPr/>
          <p:nvPr/>
        </p:nvSpPr>
        <p:spPr>
          <a:xfrm>
            <a:off x="399190" y="3638859"/>
            <a:ext cx="1513244" cy="131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539553" y="3719743"/>
            <a:ext cx="1210752" cy="115509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835696" y="4116422"/>
            <a:ext cx="811510" cy="144016"/>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835696" y="4293096"/>
            <a:ext cx="811510" cy="144016"/>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rot="17893251">
            <a:off x="1282834" y="3353858"/>
            <a:ext cx="804805" cy="207242"/>
            <a:chOff x="2051720" y="1722580"/>
            <a:chExt cx="1296144" cy="444242"/>
          </a:xfrm>
        </p:grpSpPr>
        <p:sp>
          <p:nvSpPr>
            <p:cNvPr id="11" name="正方形/長方形 10"/>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円/楕円 20"/>
          <p:cNvSpPr/>
          <p:nvPr/>
        </p:nvSpPr>
        <p:spPr>
          <a:xfrm>
            <a:off x="2699792" y="4159966"/>
            <a:ext cx="216024" cy="216024"/>
          </a:xfrm>
          <a:prstGeom prst="ellipse">
            <a:avLst/>
          </a:prstGeom>
          <a:solidFill>
            <a:srgbClr val="FF0000"/>
          </a:solidFill>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114957" y="5249266"/>
            <a:ext cx="2075521" cy="369332"/>
          </a:xfrm>
          <a:prstGeom prst="rect">
            <a:avLst/>
          </a:prstGeom>
          <a:noFill/>
        </p:spPr>
        <p:txBody>
          <a:bodyPr wrap="square" rtlCol="0">
            <a:spAutoFit/>
          </a:bodyPr>
          <a:lstStyle/>
          <a:p>
            <a:pPr algn="ctr"/>
            <a:r>
              <a:rPr kumimoji="1" lang="ja-JP" altLang="en-US" b="1" dirty="0" smtClean="0">
                <a:effectLst>
                  <a:outerShdw blurRad="38100" dist="38100" dir="2700000" algn="tl">
                    <a:srgbClr val="000000">
                      <a:alpha val="43137"/>
                    </a:srgbClr>
                  </a:outerShdw>
                </a:effectLst>
                <a:latin typeface="+mn-ea"/>
              </a:rPr>
              <a:t>自己反応性 </a:t>
            </a:r>
            <a:r>
              <a:rPr kumimoji="1" lang="en-US" altLang="ja-JP" b="1" dirty="0" smtClean="0">
                <a:effectLst>
                  <a:outerShdw blurRad="38100" dist="38100" dir="2700000" algn="tl">
                    <a:srgbClr val="000000">
                      <a:alpha val="43137"/>
                    </a:srgbClr>
                  </a:outerShdw>
                </a:effectLst>
                <a:latin typeface="+mn-ea"/>
              </a:rPr>
              <a:t>T</a:t>
            </a:r>
            <a:r>
              <a:rPr kumimoji="1" lang="ja-JP" altLang="en-US" b="1" dirty="0" smtClean="0">
                <a:effectLst>
                  <a:outerShdw blurRad="38100" dist="38100" dir="2700000" algn="tl">
                    <a:srgbClr val="000000">
                      <a:alpha val="43137"/>
                    </a:srgbClr>
                  </a:outerShdw>
                </a:effectLst>
                <a:latin typeface="+mn-ea"/>
              </a:rPr>
              <a:t>細胞</a:t>
            </a:r>
            <a:endParaRPr kumimoji="1" lang="ja-JP" altLang="en-US" b="1" dirty="0">
              <a:effectLst>
                <a:outerShdw blurRad="38100" dist="38100" dir="2700000" algn="tl">
                  <a:srgbClr val="000000">
                    <a:alpha val="43137"/>
                  </a:srgbClr>
                </a:outerShdw>
              </a:effectLst>
              <a:latin typeface="+mn-ea"/>
            </a:endParaRPr>
          </a:p>
        </p:txBody>
      </p:sp>
      <p:sp>
        <p:nvSpPr>
          <p:cNvPr id="26" name="テキスト ボックス 25"/>
          <p:cNvSpPr txBox="1"/>
          <p:nvPr/>
        </p:nvSpPr>
        <p:spPr>
          <a:xfrm>
            <a:off x="984486" y="2627620"/>
            <a:ext cx="1715306"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CD28</a:t>
            </a:r>
            <a:endParaRPr kumimoji="1" lang="ja-JP" altLang="en-US" b="1" dirty="0">
              <a:effectLst>
                <a:outerShdw blurRad="38100" dist="38100" dir="2700000" algn="tl">
                  <a:srgbClr val="000000">
                    <a:alpha val="43137"/>
                  </a:srgbClr>
                </a:outerShdw>
              </a:effectLst>
              <a:latin typeface="+mn-ea"/>
            </a:endParaRPr>
          </a:p>
        </p:txBody>
      </p:sp>
      <p:sp>
        <p:nvSpPr>
          <p:cNvPr id="27" name="テキスト ボックス 26"/>
          <p:cNvSpPr txBox="1"/>
          <p:nvPr/>
        </p:nvSpPr>
        <p:spPr>
          <a:xfrm>
            <a:off x="1868354" y="4467170"/>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TCR</a:t>
            </a:r>
            <a:endParaRPr kumimoji="1" lang="ja-JP" altLang="en-US" b="1" dirty="0">
              <a:effectLst>
                <a:outerShdw blurRad="38100" dist="38100" dir="2700000" algn="tl">
                  <a:srgbClr val="000000">
                    <a:alpha val="43137"/>
                  </a:srgbClr>
                </a:outerShdw>
              </a:effectLst>
              <a:latin typeface="+mn-ea"/>
            </a:endParaRPr>
          </a:p>
        </p:txBody>
      </p:sp>
      <p:sp>
        <p:nvSpPr>
          <p:cNvPr id="35" name="テキスト ボックス 34"/>
          <p:cNvSpPr txBox="1"/>
          <p:nvPr/>
        </p:nvSpPr>
        <p:spPr>
          <a:xfrm>
            <a:off x="2771800" y="1537628"/>
            <a:ext cx="3600400" cy="523220"/>
          </a:xfrm>
          <a:prstGeom prst="rect">
            <a:avLst/>
          </a:prstGeom>
          <a:noFill/>
        </p:spPr>
        <p:txBody>
          <a:bodyPr wrap="square" rtlCol="0">
            <a:spAutoFit/>
          </a:bodyPr>
          <a:lstStyle/>
          <a:p>
            <a:pPr algn="ctr"/>
            <a:r>
              <a:rPr lang="ja-JP" altLang="en-US" sz="2800" b="1" dirty="0">
                <a:latin typeface="+mn-ea"/>
              </a:rPr>
              <a:t>自</a:t>
            </a:r>
            <a:r>
              <a:rPr lang="ja-JP" altLang="en-US" sz="2800" b="1" dirty="0" smtClean="0">
                <a:latin typeface="+mn-ea"/>
              </a:rPr>
              <a:t>己反応性</a:t>
            </a:r>
            <a:r>
              <a:rPr lang="en-US" altLang="ja-JP" sz="2800" b="1" dirty="0" smtClean="0">
                <a:latin typeface="+mn-ea"/>
              </a:rPr>
              <a:t>T</a:t>
            </a:r>
            <a:r>
              <a:rPr kumimoji="1" lang="ja-JP" altLang="en-US" sz="2800" b="1" dirty="0" smtClean="0">
                <a:latin typeface="+mn-ea"/>
              </a:rPr>
              <a:t>細胞説</a:t>
            </a:r>
            <a:endParaRPr kumimoji="1" lang="ja-JP" altLang="en-US" sz="2800" b="1" dirty="0">
              <a:latin typeface="+mn-ea"/>
            </a:endParaRPr>
          </a:p>
        </p:txBody>
      </p:sp>
      <p:sp>
        <p:nvSpPr>
          <p:cNvPr id="3" name="上矢印 2"/>
          <p:cNvSpPr/>
          <p:nvPr/>
        </p:nvSpPr>
        <p:spPr>
          <a:xfrm>
            <a:off x="2641472" y="4410060"/>
            <a:ext cx="324605" cy="1864778"/>
          </a:xfrm>
          <a:prstGeom prst="upArrow">
            <a:avLst>
              <a:gd name="adj1" fmla="val 28293"/>
              <a:gd name="adj2" fmla="val 1395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1236186" y="6333453"/>
            <a:ext cx="3138491" cy="369332"/>
          </a:xfrm>
          <a:prstGeom prst="rect">
            <a:avLst/>
          </a:prstGeom>
          <a:noFill/>
        </p:spPr>
        <p:txBody>
          <a:bodyPr wrap="square" rtlCol="0">
            <a:spAutoFit/>
          </a:bodyPr>
          <a:lstStyle/>
          <a:p>
            <a:pPr algn="ctr"/>
            <a:r>
              <a:rPr lang="ja-JP" altLang="en-US" b="1" dirty="0">
                <a:solidFill>
                  <a:srgbClr val="FF0000"/>
                </a:solidFill>
                <a:effectLst>
                  <a:outerShdw blurRad="38100" dist="38100" dir="2700000" algn="tl">
                    <a:srgbClr val="000000">
                      <a:alpha val="43137"/>
                    </a:srgbClr>
                  </a:outerShdw>
                </a:effectLst>
              </a:rPr>
              <a:t>滑</a:t>
            </a:r>
            <a:r>
              <a:rPr lang="ja-JP" altLang="en-US" b="1" dirty="0" smtClean="0">
                <a:solidFill>
                  <a:srgbClr val="FF0000"/>
                </a:solidFill>
                <a:effectLst>
                  <a:outerShdw blurRad="38100" dist="38100" dir="2700000" algn="tl">
                    <a:srgbClr val="000000">
                      <a:alpha val="43137"/>
                    </a:srgbClr>
                  </a:outerShdw>
                </a:effectLst>
              </a:rPr>
              <a:t>膜にある自己抗原</a:t>
            </a:r>
            <a:endParaRPr kumimoji="1" lang="ja-JP" altLang="en-US" b="1" dirty="0">
              <a:solidFill>
                <a:srgbClr val="FF0000"/>
              </a:solidFill>
              <a:effectLst>
                <a:outerShdw blurRad="38100" dist="38100" dir="2700000" algn="tl">
                  <a:srgbClr val="000000">
                    <a:alpha val="43137"/>
                  </a:srgbClr>
                </a:outerShdw>
              </a:effectLst>
            </a:endParaRPr>
          </a:p>
        </p:txBody>
      </p:sp>
      <p:sp>
        <p:nvSpPr>
          <p:cNvPr id="36" name="テキスト ボックス 35"/>
          <p:cNvSpPr txBox="1"/>
          <p:nvPr/>
        </p:nvSpPr>
        <p:spPr>
          <a:xfrm>
            <a:off x="4644008" y="6372036"/>
            <a:ext cx="4248472" cy="369332"/>
          </a:xfrm>
          <a:prstGeom prst="rect">
            <a:avLst/>
          </a:prstGeom>
          <a:noFill/>
        </p:spPr>
        <p:txBody>
          <a:bodyPr wrap="square" rtlCol="0">
            <a:spAutoFit/>
          </a:bodyPr>
          <a:lstStyle/>
          <a:p>
            <a:pPr algn="r"/>
            <a:r>
              <a:rPr kumimoji="1" lang="en-US" altLang="ja-JP" b="1" dirty="0" err="1" smtClean="0">
                <a:latin typeface="+mn-ea"/>
              </a:rPr>
              <a:t>Steiman</a:t>
            </a:r>
            <a:r>
              <a:rPr kumimoji="1" lang="en-US" altLang="ja-JP" b="1" dirty="0" smtClean="0">
                <a:latin typeface="+mn-ea"/>
              </a:rPr>
              <a:t> L et al. 2012 </a:t>
            </a:r>
            <a:r>
              <a:rPr lang="ja-JP" altLang="en-US" b="1" dirty="0" smtClean="0">
                <a:latin typeface="+mn-ea"/>
              </a:rPr>
              <a:t>より引用 改変</a:t>
            </a:r>
            <a:endParaRPr kumimoji="1" lang="ja-JP" altLang="en-US" b="1" dirty="0">
              <a:latin typeface="+mn-ea"/>
            </a:endParaRPr>
          </a:p>
        </p:txBody>
      </p:sp>
      <p:sp>
        <p:nvSpPr>
          <p:cNvPr id="22" name="テキスト ボックス 21"/>
          <p:cNvSpPr txBox="1"/>
          <p:nvPr/>
        </p:nvSpPr>
        <p:spPr>
          <a:xfrm>
            <a:off x="3995936" y="2812286"/>
            <a:ext cx="4608512" cy="1200329"/>
          </a:xfrm>
          <a:prstGeom prst="rect">
            <a:avLst/>
          </a:prstGeom>
          <a:noFill/>
        </p:spPr>
        <p:txBody>
          <a:bodyPr wrap="square" rtlCol="0">
            <a:spAutoFit/>
          </a:bodyPr>
          <a:lstStyle/>
          <a:p>
            <a:r>
              <a:rPr kumimoji="1" lang="ja-JP" altLang="en-US" sz="2400" b="1" dirty="0" smtClean="0">
                <a:solidFill>
                  <a:srgbClr val="FFC000"/>
                </a:solidFill>
                <a:effectLst>
                  <a:outerShdw blurRad="38100" dist="38100" dir="2700000" algn="tl">
                    <a:srgbClr val="000000">
                      <a:alpha val="43137"/>
                    </a:srgbClr>
                  </a:outerShdw>
                </a:effectLst>
                <a:latin typeface="+mn-ea"/>
              </a:rPr>
              <a:t>本来ならば</a:t>
            </a:r>
            <a:endParaRPr kumimoji="1" lang="en-US" altLang="ja-JP" sz="2400" b="1" dirty="0" smtClean="0">
              <a:solidFill>
                <a:srgbClr val="FFC000"/>
              </a:solidFill>
              <a:effectLst>
                <a:outerShdw blurRad="38100" dist="38100" dir="2700000" algn="tl">
                  <a:srgbClr val="000000">
                    <a:alpha val="43137"/>
                  </a:srgbClr>
                </a:outerShdw>
              </a:effectLst>
              <a:latin typeface="+mn-ea"/>
            </a:endParaRPr>
          </a:p>
          <a:p>
            <a:r>
              <a:rPr lang="ja-JP" altLang="en-US" sz="2400" b="1" dirty="0">
                <a:solidFill>
                  <a:srgbClr val="FFC000"/>
                </a:solidFill>
                <a:effectLst>
                  <a:outerShdw blurRad="38100" dist="38100" dir="2700000" algn="tl">
                    <a:srgbClr val="000000">
                      <a:alpha val="43137"/>
                    </a:srgbClr>
                  </a:outerShdw>
                </a:effectLst>
                <a:latin typeface="+mn-ea"/>
              </a:rPr>
              <a:t>胸</a:t>
            </a:r>
            <a:r>
              <a:rPr lang="ja-JP" altLang="en-US" sz="2400" b="1" dirty="0" smtClean="0">
                <a:solidFill>
                  <a:srgbClr val="FFC000"/>
                </a:solidFill>
                <a:effectLst>
                  <a:outerShdw blurRad="38100" dist="38100" dir="2700000" algn="tl">
                    <a:srgbClr val="000000">
                      <a:alpha val="43137"/>
                    </a:srgbClr>
                  </a:outerShdw>
                </a:effectLst>
                <a:latin typeface="+mn-ea"/>
              </a:rPr>
              <a:t>腺において</a:t>
            </a:r>
            <a:r>
              <a:rPr lang="en-US" altLang="ja-JP" sz="2400" b="1" dirty="0" smtClean="0">
                <a:solidFill>
                  <a:srgbClr val="FFC000"/>
                </a:solidFill>
                <a:effectLst>
                  <a:outerShdw blurRad="38100" dist="38100" dir="2700000" algn="tl">
                    <a:srgbClr val="000000">
                      <a:alpha val="43137"/>
                    </a:srgbClr>
                  </a:outerShdw>
                </a:effectLst>
                <a:latin typeface="+mn-ea"/>
              </a:rPr>
              <a:t>apotosis</a:t>
            </a:r>
            <a:r>
              <a:rPr lang="ja-JP" altLang="en-US" sz="2400" b="1" dirty="0" smtClean="0">
                <a:solidFill>
                  <a:srgbClr val="FFC000"/>
                </a:solidFill>
                <a:effectLst>
                  <a:outerShdw blurRad="38100" dist="38100" dir="2700000" algn="tl">
                    <a:srgbClr val="000000">
                      <a:alpha val="43137"/>
                    </a:srgbClr>
                  </a:outerShdw>
                </a:effectLst>
                <a:latin typeface="+mn-ea"/>
              </a:rPr>
              <a:t>となる</a:t>
            </a:r>
            <a:endParaRPr lang="en-US" altLang="ja-JP" sz="2400" b="1" dirty="0" smtClean="0">
              <a:solidFill>
                <a:srgbClr val="FFC000"/>
              </a:solidFill>
              <a:effectLst>
                <a:outerShdw blurRad="38100" dist="38100" dir="2700000" algn="tl">
                  <a:srgbClr val="000000">
                    <a:alpha val="43137"/>
                  </a:srgbClr>
                </a:outerShdw>
              </a:effectLst>
              <a:latin typeface="+mn-ea"/>
            </a:endParaRPr>
          </a:p>
          <a:p>
            <a:r>
              <a:rPr kumimoji="1" lang="ja-JP" altLang="en-US" sz="2400" b="1" dirty="0">
                <a:solidFill>
                  <a:srgbClr val="FFC000"/>
                </a:solidFill>
                <a:effectLst>
                  <a:outerShdw blurRad="38100" dist="38100" dir="2700000" algn="tl">
                    <a:srgbClr val="000000">
                      <a:alpha val="43137"/>
                    </a:srgbClr>
                  </a:outerShdw>
                </a:effectLst>
                <a:latin typeface="+mn-ea"/>
              </a:rPr>
              <a:t>自</a:t>
            </a:r>
            <a:r>
              <a:rPr kumimoji="1" lang="ja-JP" altLang="en-US" sz="2400" b="1" dirty="0" smtClean="0">
                <a:solidFill>
                  <a:srgbClr val="FFC000"/>
                </a:solidFill>
                <a:effectLst>
                  <a:outerShdw blurRad="38100" dist="38100" dir="2700000" algn="tl">
                    <a:srgbClr val="000000">
                      <a:alpha val="43137"/>
                    </a:srgbClr>
                  </a:outerShdw>
                </a:effectLst>
                <a:latin typeface="+mn-ea"/>
              </a:rPr>
              <a:t>己反応性　</a:t>
            </a:r>
            <a:r>
              <a:rPr kumimoji="1" lang="en-US" altLang="ja-JP" sz="2400" b="1" dirty="0" smtClean="0">
                <a:solidFill>
                  <a:srgbClr val="FFC000"/>
                </a:solidFill>
                <a:effectLst>
                  <a:outerShdw blurRad="38100" dist="38100" dir="2700000" algn="tl">
                    <a:srgbClr val="000000">
                      <a:alpha val="43137"/>
                    </a:srgbClr>
                  </a:outerShdw>
                </a:effectLst>
                <a:latin typeface="+mn-ea"/>
              </a:rPr>
              <a:t>T</a:t>
            </a:r>
            <a:r>
              <a:rPr kumimoji="1" lang="ja-JP" altLang="en-US" sz="2400" b="1" dirty="0" smtClean="0">
                <a:solidFill>
                  <a:srgbClr val="FFC000"/>
                </a:solidFill>
                <a:effectLst>
                  <a:outerShdw blurRad="38100" dist="38100" dir="2700000" algn="tl">
                    <a:srgbClr val="000000">
                      <a:alpha val="43137"/>
                    </a:srgbClr>
                  </a:outerShdw>
                </a:effectLst>
                <a:latin typeface="+mn-ea"/>
              </a:rPr>
              <a:t>　細胞が存在する</a:t>
            </a:r>
            <a:r>
              <a:rPr kumimoji="1" lang="en-US" altLang="ja-JP" sz="2400" b="1" dirty="0" smtClean="0">
                <a:solidFill>
                  <a:srgbClr val="FFC000"/>
                </a:solidFill>
                <a:effectLst>
                  <a:outerShdw blurRad="38100" dist="38100" dir="2700000" algn="tl">
                    <a:srgbClr val="000000">
                      <a:alpha val="43137"/>
                    </a:srgbClr>
                  </a:outerShdw>
                </a:effectLst>
                <a:latin typeface="+mn-ea"/>
              </a:rPr>
              <a:t>.</a:t>
            </a:r>
            <a:endParaRPr kumimoji="1" lang="ja-JP" altLang="en-US" sz="2400" b="1" dirty="0">
              <a:solidFill>
                <a:srgbClr val="FFC000"/>
              </a:solidFill>
              <a:effectLst>
                <a:outerShdw blurRad="38100" dist="38100" dir="2700000" algn="tl">
                  <a:srgbClr val="000000">
                    <a:alpha val="43137"/>
                  </a:srgbClr>
                </a:outerShdw>
              </a:effectLst>
              <a:latin typeface="+mn-ea"/>
            </a:endParaRPr>
          </a:p>
        </p:txBody>
      </p:sp>
      <p:sp>
        <p:nvSpPr>
          <p:cNvPr id="20" name="タイトル 1"/>
          <p:cNvSpPr>
            <a:spLocks noGrp="1"/>
          </p:cNvSpPr>
          <p:nvPr>
            <p:ph type="title"/>
          </p:nvPr>
        </p:nvSpPr>
        <p:spPr>
          <a:xfrm>
            <a:off x="457200" y="274638"/>
            <a:ext cx="8229600" cy="1143000"/>
          </a:xfrm>
        </p:spPr>
        <p:txBody>
          <a:bodyPr/>
          <a:lstStyle/>
          <a:p>
            <a:r>
              <a:rPr kumimoji="1" lang="ja-JP" altLang="en-US" dirty="0" smtClean="0"/>
              <a:t>関節リウマチの原因？</a:t>
            </a:r>
            <a:endParaRPr kumimoji="1" lang="ja-JP" altLang="en-US" dirty="0"/>
          </a:p>
        </p:txBody>
      </p:sp>
    </p:spTree>
    <p:extLst>
      <p:ext uri="{BB962C8B-B14F-4D97-AF65-F5344CB8AC3E}">
        <p14:creationId xmlns:p14="http://schemas.microsoft.com/office/powerpoint/2010/main" val="3195756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円/楕円 16"/>
          <p:cNvSpPr/>
          <p:nvPr/>
        </p:nvSpPr>
        <p:spPr>
          <a:xfrm>
            <a:off x="3851920" y="3573016"/>
            <a:ext cx="1522976" cy="1499872"/>
          </a:xfrm>
          <a:custGeom>
            <a:avLst/>
            <a:gdLst>
              <a:gd name="connsiteX0" fmla="*/ 0 w 1577630"/>
              <a:gd name="connsiteY0" fmla="*/ 697654 h 1395308"/>
              <a:gd name="connsiteX1" fmla="*/ 788815 w 1577630"/>
              <a:gd name="connsiteY1" fmla="*/ 0 h 1395308"/>
              <a:gd name="connsiteX2" fmla="*/ 1577630 w 1577630"/>
              <a:gd name="connsiteY2" fmla="*/ 697654 h 1395308"/>
              <a:gd name="connsiteX3" fmla="*/ 788815 w 1577630"/>
              <a:gd name="connsiteY3" fmla="*/ 1395308 h 1395308"/>
              <a:gd name="connsiteX4" fmla="*/ 0 w 1577630"/>
              <a:gd name="connsiteY4" fmla="*/ 697654 h 1395308"/>
              <a:gd name="connsiteX0" fmla="*/ 21287 w 1598917"/>
              <a:gd name="connsiteY0" fmla="*/ 727835 h 1425489"/>
              <a:gd name="connsiteX1" fmla="*/ 275119 w 1598917"/>
              <a:gd name="connsiteY1" fmla="*/ 186209 h 1425489"/>
              <a:gd name="connsiteX2" fmla="*/ 810102 w 1598917"/>
              <a:gd name="connsiteY2" fmla="*/ 30181 h 1425489"/>
              <a:gd name="connsiteX3" fmla="*/ 1598917 w 1598917"/>
              <a:gd name="connsiteY3" fmla="*/ 727835 h 1425489"/>
              <a:gd name="connsiteX4" fmla="*/ 810102 w 1598917"/>
              <a:gd name="connsiteY4" fmla="*/ 1425489 h 1425489"/>
              <a:gd name="connsiteX5" fmla="*/ 21287 w 1598917"/>
              <a:gd name="connsiteY5" fmla="*/ 727835 h 1425489"/>
              <a:gd name="connsiteX0" fmla="*/ 21287 w 1598917"/>
              <a:gd name="connsiteY0" fmla="*/ 727835 h 1448697"/>
              <a:gd name="connsiteX1" fmla="*/ 275119 w 1598917"/>
              <a:gd name="connsiteY1" fmla="*/ 186209 h 1448697"/>
              <a:gd name="connsiteX2" fmla="*/ 810102 w 1598917"/>
              <a:gd name="connsiteY2" fmla="*/ 30181 h 1448697"/>
              <a:gd name="connsiteX3" fmla="*/ 1598917 w 1598917"/>
              <a:gd name="connsiteY3" fmla="*/ 727835 h 1448697"/>
              <a:gd name="connsiteX4" fmla="*/ 810102 w 1598917"/>
              <a:gd name="connsiteY4" fmla="*/ 1425489 h 1448697"/>
              <a:gd name="connsiteX5" fmla="*/ 264235 w 1598917"/>
              <a:gd name="connsiteY5" fmla="*/ 1231238 h 1448697"/>
              <a:gd name="connsiteX6" fmla="*/ 21287 w 1598917"/>
              <a:gd name="connsiteY6" fmla="*/ 727835 h 1448697"/>
              <a:gd name="connsiteX0" fmla="*/ 21287 w 1610967"/>
              <a:gd name="connsiteY0" fmla="*/ 727835 h 1425519"/>
              <a:gd name="connsiteX1" fmla="*/ 275119 w 1610967"/>
              <a:gd name="connsiteY1" fmla="*/ 186209 h 1425519"/>
              <a:gd name="connsiteX2" fmla="*/ 810102 w 1610967"/>
              <a:gd name="connsiteY2" fmla="*/ 30181 h 1425519"/>
              <a:gd name="connsiteX3" fmla="*/ 1598917 w 1610967"/>
              <a:gd name="connsiteY3" fmla="*/ 727835 h 1425519"/>
              <a:gd name="connsiteX4" fmla="*/ 1254835 w 1610967"/>
              <a:gd name="connsiteY4" fmla="*/ 1220353 h 1425519"/>
              <a:gd name="connsiteX5" fmla="*/ 810102 w 1610967"/>
              <a:gd name="connsiteY5" fmla="*/ 1425489 h 1425519"/>
              <a:gd name="connsiteX6" fmla="*/ 264235 w 1610967"/>
              <a:gd name="connsiteY6" fmla="*/ 1231238 h 1425519"/>
              <a:gd name="connsiteX7" fmla="*/ 21287 w 1610967"/>
              <a:gd name="connsiteY7" fmla="*/ 727835 h 1425519"/>
              <a:gd name="connsiteX0" fmla="*/ 21287 w 1598928"/>
              <a:gd name="connsiteY0" fmla="*/ 703112 h 1400796"/>
              <a:gd name="connsiteX1" fmla="*/ 275119 w 1598928"/>
              <a:gd name="connsiteY1" fmla="*/ 161486 h 1400796"/>
              <a:gd name="connsiteX2" fmla="*/ 810102 w 1598928"/>
              <a:gd name="connsiteY2" fmla="*/ 5458 h 1400796"/>
              <a:gd name="connsiteX3" fmla="*/ 1243949 w 1598928"/>
              <a:gd name="connsiteY3" fmla="*/ 313887 h 1400796"/>
              <a:gd name="connsiteX4" fmla="*/ 1598917 w 1598928"/>
              <a:gd name="connsiteY4" fmla="*/ 703112 h 1400796"/>
              <a:gd name="connsiteX5" fmla="*/ 1254835 w 1598928"/>
              <a:gd name="connsiteY5" fmla="*/ 1195630 h 1400796"/>
              <a:gd name="connsiteX6" fmla="*/ 810102 w 1598928"/>
              <a:gd name="connsiteY6" fmla="*/ 1400766 h 1400796"/>
              <a:gd name="connsiteX7" fmla="*/ 264235 w 1598928"/>
              <a:gd name="connsiteY7" fmla="*/ 1206515 h 1400796"/>
              <a:gd name="connsiteX8" fmla="*/ 21287 w 1598928"/>
              <a:gd name="connsiteY8" fmla="*/ 703112 h 1400796"/>
              <a:gd name="connsiteX0" fmla="*/ 21287 w 1598928"/>
              <a:gd name="connsiteY0" fmla="*/ 703694 h 1401378"/>
              <a:gd name="connsiteX1" fmla="*/ 275119 w 1598928"/>
              <a:gd name="connsiteY1" fmla="*/ 162068 h 1401378"/>
              <a:gd name="connsiteX2" fmla="*/ 810102 w 1598928"/>
              <a:gd name="connsiteY2" fmla="*/ 6040 h 1401378"/>
              <a:gd name="connsiteX3" fmla="*/ 1167749 w 1598928"/>
              <a:gd name="connsiteY3" fmla="*/ 325355 h 1401378"/>
              <a:gd name="connsiteX4" fmla="*/ 1598917 w 1598928"/>
              <a:gd name="connsiteY4" fmla="*/ 703694 h 1401378"/>
              <a:gd name="connsiteX5" fmla="*/ 1254835 w 1598928"/>
              <a:gd name="connsiteY5" fmla="*/ 1196212 h 1401378"/>
              <a:gd name="connsiteX6" fmla="*/ 810102 w 1598928"/>
              <a:gd name="connsiteY6" fmla="*/ 1401348 h 1401378"/>
              <a:gd name="connsiteX7" fmla="*/ 264235 w 1598928"/>
              <a:gd name="connsiteY7" fmla="*/ 1207097 h 1401378"/>
              <a:gd name="connsiteX8" fmla="*/ 21287 w 1598928"/>
              <a:gd name="connsiteY8" fmla="*/ 703694 h 1401378"/>
              <a:gd name="connsiteX0" fmla="*/ 1706 w 1579347"/>
              <a:gd name="connsiteY0" fmla="*/ 697667 h 1395351"/>
              <a:gd name="connsiteX1" fmla="*/ 353509 w 1579347"/>
              <a:gd name="connsiteY1" fmla="*/ 308441 h 1395351"/>
              <a:gd name="connsiteX2" fmla="*/ 790521 w 1579347"/>
              <a:gd name="connsiteY2" fmla="*/ 13 h 1395351"/>
              <a:gd name="connsiteX3" fmla="*/ 1148168 w 1579347"/>
              <a:gd name="connsiteY3" fmla="*/ 319328 h 1395351"/>
              <a:gd name="connsiteX4" fmla="*/ 1579336 w 1579347"/>
              <a:gd name="connsiteY4" fmla="*/ 697667 h 1395351"/>
              <a:gd name="connsiteX5" fmla="*/ 1235254 w 1579347"/>
              <a:gd name="connsiteY5" fmla="*/ 1190185 h 1395351"/>
              <a:gd name="connsiteX6" fmla="*/ 790521 w 1579347"/>
              <a:gd name="connsiteY6" fmla="*/ 1395321 h 1395351"/>
              <a:gd name="connsiteX7" fmla="*/ 244654 w 1579347"/>
              <a:gd name="connsiteY7" fmla="*/ 1201070 h 1395351"/>
              <a:gd name="connsiteX8" fmla="*/ 1706 w 1579347"/>
              <a:gd name="connsiteY8" fmla="*/ 697667 h 1395351"/>
              <a:gd name="connsiteX0" fmla="*/ 1122 w 1654963"/>
              <a:gd name="connsiteY0" fmla="*/ 665010 h 1395351"/>
              <a:gd name="connsiteX1" fmla="*/ 429125 w 1654963"/>
              <a:gd name="connsiteY1" fmla="*/ 308441 h 1395351"/>
              <a:gd name="connsiteX2" fmla="*/ 866137 w 1654963"/>
              <a:gd name="connsiteY2" fmla="*/ 13 h 1395351"/>
              <a:gd name="connsiteX3" fmla="*/ 1223784 w 1654963"/>
              <a:gd name="connsiteY3" fmla="*/ 319328 h 1395351"/>
              <a:gd name="connsiteX4" fmla="*/ 1654952 w 1654963"/>
              <a:gd name="connsiteY4" fmla="*/ 697667 h 1395351"/>
              <a:gd name="connsiteX5" fmla="*/ 1310870 w 1654963"/>
              <a:gd name="connsiteY5" fmla="*/ 1190185 h 1395351"/>
              <a:gd name="connsiteX6" fmla="*/ 866137 w 1654963"/>
              <a:gd name="connsiteY6" fmla="*/ 1395321 h 1395351"/>
              <a:gd name="connsiteX7" fmla="*/ 320270 w 1654963"/>
              <a:gd name="connsiteY7" fmla="*/ 1201070 h 1395351"/>
              <a:gd name="connsiteX8" fmla="*/ 1122 w 1654963"/>
              <a:gd name="connsiteY8" fmla="*/ 665010 h 1395351"/>
              <a:gd name="connsiteX0" fmla="*/ 3614 w 1657455"/>
              <a:gd name="connsiteY0" fmla="*/ 665010 h 1412005"/>
              <a:gd name="connsiteX1" fmla="*/ 431617 w 1657455"/>
              <a:gd name="connsiteY1" fmla="*/ 308441 h 1412005"/>
              <a:gd name="connsiteX2" fmla="*/ 868629 w 1657455"/>
              <a:gd name="connsiteY2" fmla="*/ 13 h 1412005"/>
              <a:gd name="connsiteX3" fmla="*/ 1226276 w 1657455"/>
              <a:gd name="connsiteY3" fmla="*/ 319328 h 1412005"/>
              <a:gd name="connsiteX4" fmla="*/ 1657444 w 1657455"/>
              <a:gd name="connsiteY4" fmla="*/ 697667 h 1412005"/>
              <a:gd name="connsiteX5" fmla="*/ 1313362 w 1657455"/>
              <a:gd name="connsiteY5" fmla="*/ 1190185 h 1412005"/>
              <a:gd name="connsiteX6" fmla="*/ 868629 w 1657455"/>
              <a:gd name="connsiteY6" fmla="*/ 1395321 h 1412005"/>
              <a:gd name="connsiteX7" fmla="*/ 257447 w 1657455"/>
              <a:gd name="connsiteY7" fmla="*/ 1320813 h 1412005"/>
              <a:gd name="connsiteX8" fmla="*/ 3614 w 1657455"/>
              <a:gd name="connsiteY8" fmla="*/ 665010 h 1412005"/>
              <a:gd name="connsiteX0" fmla="*/ 149 w 1653990"/>
              <a:gd name="connsiteY0" fmla="*/ 665010 h 1395351"/>
              <a:gd name="connsiteX1" fmla="*/ 428152 w 1653990"/>
              <a:gd name="connsiteY1" fmla="*/ 308441 h 1395351"/>
              <a:gd name="connsiteX2" fmla="*/ 865164 w 1653990"/>
              <a:gd name="connsiteY2" fmla="*/ 13 h 1395351"/>
              <a:gd name="connsiteX3" fmla="*/ 1222811 w 1653990"/>
              <a:gd name="connsiteY3" fmla="*/ 319328 h 1395351"/>
              <a:gd name="connsiteX4" fmla="*/ 1653979 w 1653990"/>
              <a:gd name="connsiteY4" fmla="*/ 697667 h 1395351"/>
              <a:gd name="connsiteX5" fmla="*/ 1309897 w 1653990"/>
              <a:gd name="connsiteY5" fmla="*/ 1190185 h 1395351"/>
              <a:gd name="connsiteX6" fmla="*/ 865164 w 1653990"/>
              <a:gd name="connsiteY6" fmla="*/ 1395321 h 1395351"/>
              <a:gd name="connsiteX7" fmla="*/ 384610 w 1653990"/>
              <a:gd name="connsiteY7" fmla="*/ 1201070 h 1395351"/>
              <a:gd name="connsiteX8" fmla="*/ 149 w 1653990"/>
              <a:gd name="connsiteY8" fmla="*/ 665010 h 1395351"/>
              <a:gd name="connsiteX0" fmla="*/ 149 w 1653990"/>
              <a:gd name="connsiteY0" fmla="*/ 665010 h 1536846"/>
              <a:gd name="connsiteX1" fmla="*/ 428152 w 1653990"/>
              <a:gd name="connsiteY1" fmla="*/ 308441 h 1536846"/>
              <a:gd name="connsiteX2" fmla="*/ 865164 w 1653990"/>
              <a:gd name="connsiteY2" fmla="*/ 13 h 1536846"/>
              <a:gd name="connsiteX3" fmla="*/ 1222811 w 1653990"/>
              <a:gd name="connsiteY3" fmla="*/ 319328 h 1536846"/>
              <a:gd name="connsiteX4" fmla="*/ 1653979 w 1653990"/>
              <a:gd name="connsiteY4" fmla="*/ 697667 h 1536846"/>
              <a:gd name="connsiteX5" fmla="*/ 1309897 w 1653990"/>
              <a:gd name="connsiteY5" fmla="*/ 1190185 h 1536846"/>
              <a:gd name="connsiteX6" fmla="*/ 876049 w 1653990"/>
              <a:gd name="connsiteY6" fmla="*/ 1536835 h 1536846"/>
              <a:gd name="connsiteX7" fmla="*/ 384610 w 1653990"/>
              <a:gd name="connsiteY7" fmla="*/ 1201070 h 1536846"/>
              <a:gd name="connsiteX8" fmla="*/ 149 w 1653990"/>
              <a:gd name="connsiteY8" fmla="*/ 665010 h 1536846"/>
              <a:gd name="connsiteX0" fmla="*/ 149 w 1653986"/>
              <a:gd name="connsiteY0" fmla="*/ 665010 h 1538009"/>
              <a:gd name="connsiteX1" fmla="*/ 428152 w 1653986"/>
              <a:gd name="connsiteY1" fmla="*/ 308441 h 1538009"/>
              <a:gd name="connsiteX2" fmla="*/ 865164 w 1653986"/>
              <a:gd name="connsiteY2" fmla="*/ 13 h 1538009"/>
              <a:gd name="connsiteX3" fmla="*/ 1222811 w 1653986"/>
              <a:gd name="connsiteY3" fmla="*/ 319328 h 1538009"/>
              <a:gd name="connsiteX4" fmla="*/ 1653979 w 1653986"/>
              <a:gd name="connsiteY4" fmla="*/ 697667 h 1538009"/>
              <a:gd name="connsiteX5" fmla="*/ 1201040 w 1653986"/>
              <a:gd name="connsiteY5" fmla="*/ 1081328 h 1538009"/>
              <a:gd name="connsiteX6" fmla="*/ 876049 w 1653986"/>
              <a:gd name="connsiteY6" fmla="*/ 1536835 h 1538009"/>
              <a:gd name="connsiteX7" fmla="*/ 384610 w 1653986"/>
              <a:gd name="connsiteY7" fmla="*/ 1201070 h 1538009"/>
              <a:gd name="connsiteX8" fmla="*/ 149 w 1653986"/>
              <a:gd name="connsiteY8" fmla="*/ 665010 h 1538009"/>
              <a:gd name="connsiteX0" fmla="*/ 149 w 1662295"/>
              <a:gd name="connsiteY0" fmla="*/ 665010 h 1538009"/>
              <a:gd name="connsiteX1" fmla="*/ 428152 w 1662295"/>
              <a:gd name="connsiteY1" fmla="*/ 308441 h 1538009"/>
              <a:gd name="connsiteX2" fmla="*/ 865164 w 1662295"/>
              <a:gd name="connsiteY2" fmla="*/ 13 h 1538009"/>
              <a:gd name="connsiteX3" fmla="*/ 1222811 w 1662295"/>
              <a:gd name="connsiteY3" fmla="*/ 319328 h 1538009"/>
              <a:gd name="connsiteX4" fmla="*/ 1653979 w 1662295"/>
              <a:gd name="connsiteY4" fmla="*/ 697667 h 1538009"/>
              <a:gd name="connsiteX5" fmla="*/ 1484067 w 1662295"/>
              <a:gd name="connsiteY5" fmla="*/ 907154 h 1538009"/>
              <a:gd name="connsiteX6" fmla="*/ 1201040 w 1662295"/>
              <a:gd name="connsiteY6" fmla="*/ 1081328 h 1538009"/>
              <a:gd name="connsiteX7" fmla="*/ 876049 w 1662295"/>
              <a:gd name="connsiteY7" fmla="*/ 1536835 h 1538009"/>
              <a:gd name="connsiteX8" fmla="*/ 384610 w 1662295"/>
              <a:gd name="connsiteY8" fmla="*/ 1201070 h 1538009"/>
              <a:gd name="connsiteX9" fmla="*/ 149 w 1662295"/>
              <a:gd name="connsiteY9" fmla="*/ 665010 h 1538009"/>
              <a:gd name="connsiteX0" fmla="*/ 18675 w 1680821"/>
              <a:gd name="connsiteY0" fmla="*/ 665010 h 1537967"/>
              <a:gd name="connsiteX1" fmla="*/ 446678 w 1680821"/>
              <a:gd name="connsiteY1" fmla="*/ 308441 h 1537967"/>
              <a:gd name="connsiteX2" fmla="*/ 883690 w 1680821"/>
              <a:gd name="connsiteY2" fmla="*/ 13 h 1537967"/>
              <a:gd name="connsiteX3" fmla="*/ 1241337 w 1680821"/>
              <a:gd name="connsiteY3" fmla="*/ 319328 h 1537967"/>
              <a:gd name="connsiteX4" fmla="*/ 1672505 w 1680821"/>
              <a:gd name="connsiteY4" fmla="*/ 697667 h 1537967"/>
              <a:gd name="connsiteX5" fmla="*/ 1502593 w 1680821"/>
              <a:gd name="connsiteY5" fmla="*/ 907154 h 1537967"/>
              <a:gd name="connsiteX6" fmla="*/ 1219566 w 1680821"/>
              <a:gd name="connsiteY6" fmla="*/ 1081328 h 1537967"/>
              <a:gd name="connsiteX7" fmla="*/ 894575 w 1680821"/>
              <a:gd name="connsiteY7" fmla="*/ 1536835 h 1537967"/>
              <a:gd name="connsiteX8" fmla="*/ 403136 w 1680821"/>
              <a:gd name="connsiteY8" fmla="*/ 1201070 h 1537967"/>
              <a:gd name="connsiteX9" fmla="*/ 109222 w 1680821"/>
              <a:gd name="connsiteY9" fmla="*/ 896268 h 1537967"/>
              <a:gd name="connsiteX10" fmla="*/ 18675 w 1680821"/>
              <a:gd name="connsiteY10" fmla="*/ 665010 h 1537967"/>
              <a:gd name="connsiteX0" fmla="*/ 18675 w 1680821"/>
              <a:gd name="connsiteY0" fmla="*/ 670218 h 1543175"/>
              <a:gd name="connsiteX1" fmla="*/ 446678 w 1680821"/>
              <a:gd name="connsiteY1" fmla="*/ 313649 h 1543175"/>
              <a:gd name="connsiteX2" fmla="*/ 653507 w 1680821"/>
              <a:gd name="connsiteY2" fmla="*/ 139476 h 1543175"/>
              <a:gd name="connsiteX3" fmla="*/ 883690 w 1680821"/>
              <a:gd name="connsiteY3" fmla="*/ 5221 h 1543175"/>
              <a:gd name="connsiteX4" fmla="*/ 1241337 w 1680821"/>
              <a:gd name="connsiteY4" fmla="*/ 324536 h 1543175"/>
              <a:gd name="connsiteX5" fmla="*/ 1672505 w 1680821"/>
              <a:gd name="connsiteY5" fmla="*/ 702875 h 1543175"/>
              <a:gd name="connsiteX6" fmla="*/ 1502593 w 1680821"/>
              <a:gd name="connsiteY6" fmla="*/ 912362 h 1543175"/>
              <a:gd name="connsiteX7" fmla="*/ 1219566 w 1680821"/>
              <a:gd name="connsiteY7" fmla="*/ 1086536 h 1543175"/>
              <a:gd name="connsiteX8" fmla="*/ 894575 w 1680821"/>
              <a:gd name="connsiteY8" fmla="*/ 1542043 h 1543175"/>
              <a:gd name="connsiteX9" fmla="*/ 403136 w 1680821"/>
              <a:gd name="connsiteY9" fmla="*/ 1206278 h 1543175"/>
              <a:gd name="connsiteX10" fmla="*/ 109222 w 1680821"/>
              <a:gd name="connsiteY10" fmla="*/ 901476 h 1543175"/>
              <a:gd name="connsiteX11" fmla="*/ 18675 w 1680821"/>
              <a:gd name="connsiteY11" fmla="*/ 670218 h 1543175"/>
              <a:gd name="connsiteX0" fmla="*/ 18675 w 1680821"/>
              <a:gd name="connsiteY0" fmla="*/ 670218 h 1550471"/>
              <a:gd name="connsiteX1" fmla="*/ 446678 w 1680821"/>
              <a:gd name="connsiteY1" fmla="*/ 313649 h 1550471"/>
              <a:gd name="connsiteX2" fmla="*/ 653507 w 1680821"/>
              <a:gd name="connsiteY2" fmla="*/ 139476 h 1550471"/>
              <a:gd name="connsiteX3" fmla="*/ 883690 w 1680821"/>
              <a:gd name="connsiteY3" fmla="*/ 5221 h 1550471"/>
              <a:gd name="connsiteX4" fmla="*/ 1241337 w 1680821"/>
              <a:gd name="connsiteY4" fmla="*/ 324536 h 1550471"/>
              <a:gd name="connsiteX5" fmla="*/ 1672505 w 1680821"/>
              <a:gd name="connsiteY5" fmla="*/ 702875 h 1550471"/>
              <a:gd name="connsiteX6" fmla="*/ 1502593 w 1680821"/>
              <a:gd name="connsiteY6" fmla="*/ 912362 h 1550471"/>
              <a:gd name="connsiteX7" fmla="*/ 1219566 w 1680821"/>
              <a:gd name="connsiteY7" fmla="*/ 1086536 h 1550471"/>
              <a:gd name="connsiteX8" fmla="*/ 894575 w 1680821"/>
              <a:gd name="connsiteY8" fmla="*/ 1542043 h 1550471"/>
              <a:gd name="connsiteX9" fmla="*/ 577307 w 1680821"/>
              <a:gd name="connsiteY9" fmla="*/ 1369562 h 1550471"/>
              <a:gd name="connsiteX10" fmla="*/ 403136 w 1680821"/>
              <a:gd name="connsiteY10" fmla="*/ 1206278 h 1550471"/>
              <a:gd name="connsiteX11" fmla="*/ 109222 w 1680821"/>
              <a:gd name="connsiteY11" fmla="*/ 901476 h 1550471"/>
              <a:gd name="connsiteX12" fmla="*/ 18675 w 1680821"/>
              <a:gd name="connsiteY12" fmla="*/ 670218 h 1550471"/>
              <a:gd name="connsiteX0" fmla="*/ 18675 w 1680821"/>
              <a:gd name="connsiteY0" fmla="*/ 670218 h 1542915"/>
              <a:gd name="connsiteX1" fmla="*/ 446678 w 1680821"/>
              <a:gd name="connsiteY1" fmla="*/ 313649 h 1542915"/>
              <a:gd name="connsiteX2" fmla="*/ 653507 w 1680821"/>
              <a:gd name="connsiteY2" fmla="*/ 139476 h 1542915"/>
              <a:gd name="connsiteX3" fmla="*/ 883690 w 1680821"/>
              <a:gd name="connsiteY3" fmla="*/ 5221 h 1542915"/>
              <a:gd name="connsiteX4" fmla="*/ 1241337 w 1680821"/>
              <a:gd name="connsiteY4" fmla="*/ 324536 h 1542915"/>
              <a:gd name="connsiteX5" fmla="*/ 1672505 w 1680821"/>
              <a:gd name="connsiteY5" fmla="*/ 702875 h 1542915"/>
              <a:gd name="connsiteX6" fmla="*/ 1502593 w 1680821"/>
              <a:gd name="connsiteY6" fmla="*/ 912362 h 1542915"/>
              <a:gd name="connsiteX7" fmla="*/ 1219566 w 1680821"/>
              <a:gd name="connsiteY7" fmla="*/ 1086536 h 1542915"/>
              <a:gd name="connsiteX8" fmla="*/ 1088936 w 1680821"/>
              <a:gd name="connsiteY8" fmla="*/ 1293362 h 1542915"/>
              <a:gd name="connsiteX9" fmla="*/ 894575 w 1680821"/>
              <a:gd name="connsiteY9" fmla="*/ 1542043 h 1542915"/>
              <a:gd name="connsiteX10" fmla="*/ 577307 w 1680821"/>
              <a:gd name="connsiteY10" fmla="*/ 1369562 h 1542915"/>
              <a:gd name="connsiteX11" fmla="*/ 403136 w 1680821"/>
              <a:gd name="connsiteY11" fmla="*/ 1206278 h 1542915"/>
              <a:gd name="connsiteX12" fmla="*/ 109222 w 1680821"/>
              <a:gd name="connsiteY12" fmla="*/ 901476 h 1542915"/>
              <a:gd name="connsiteX13" fmla="*/ 18675 w 1680821"/>
              <a:gd name="connsiteY13" fmla="*/ 670218 h 1542915"/>
              <a:gd name="connsiteX0" fmla="*/ 20972 w 1683118"/>
              <a:gd name="connsiteY0" fmla="*/ 670218 h 1542915"/>
              <a:gd name="connsiteX1" fmla="*/ 482313 w 1683118"/>
              <a:gd name="connsiteY1" fmla="*/ 394611 h 1542915"/>
              <a:gd name="connsiteX2" fmla="*/ 655804 w 1683118"/>
              <a:gd name="connsiteY2" fmla="*/ 139476 h 1542915"/>
              <a:gd name="connsiteX3" fmla="*/ 885987 w 1683118"/>
              <a:gd name="connsiteY3" fmla="*/ 5221 h 1542915"/>
              <a:gd name="connsiteX4" fmla="*/ 1243634 w 1683118"/>
              <a:gd name="connsiteY4" fmla="*/ 324536 h 1542915"/>
              <a:gd name="connsiteX5" fmla="*/ 1674802 w 1683118"/>
              <a:gd name="connsiteY5" fmla="*/ 702875 h 1542915"/>
              <a:gd name="connsiteX6" fmla="*/ 1504890 w 1683118"/>
              <a:gd name="connsiteY6" fmla="*/ 912362 h 1542915"/>
              <a:gd name="connsiteX7" fmla="*/ 1221863 w 1683118"/>
              <a:gd name="connsiteY7" fmla="*/ 1086536 h 1542915"/>
              <a:gd name="connsiteX8" fmla="*/ 1091233 w 1683118"/>
              <a:gd name="connsiteY8" fmla="*/ 1293362 h 1542915"/>
              <a:gd name="connsiteX9" fmla="*/ 896872 w 1683118"/>
              <a:gd name="connsiteY9" fmla="*/ 1542043 h 1542915"/>
              <a:gd name="connsiteX10" fmla="*/ 579604 w 1683118"/>
              <a:gd name="connsiteY10" fmla="*/ 1369562 h 1542915"/>
              <a:gd name="connsiteX11" fmla="*/ 405433 w 1683118"/>
              <a:gd name="connsiteY11" fmla="*/ 1206278 h 1542915"/>
              <a:gd name="connsiteX12" fmla="*/ 111519 w 1683118"/>
              <a:gd name="connsiteY12" fmla="*/ 901476 h 1542915"/>
              <a:gd name="connsiteX13" fmla="*/ 20972 w 1683118"/>
              <a:gd name="connsiteY13" fmla="*/ 670218 h 1542915"/>
              <a:gd name="connsiteX0" fmla="*/ 16567 w 1716813"/>
              <a:gd name="connsiteY0" fmla="*/ 627355 h 1542915"/>
              <a:gd name="connsiteX1" fmla="*/ 516008 w 1716813"/>
              <a:gd name="connsiteY1" fmla="*/ 394611 h 1542915"/>
              <a:gd name="connsiteX2" fmla="*/ 689499 w 1716813"/>
              <a:gd name="connsiteY2" fmla="*/ 139476 h 1542915"/>
              <a:gd name="connsiteX3" fmla="*/ 919682 w 1716813"/>
              <a:gd name="connsiteY3" fmla="*/ 5221 h 1542915"/>
              <a:gd name="connsiteX4" fmla="*/ 1277329 w 1716813"/>
              <a:gd name="connsiteY4" fmla="*/ 324536 h 1542915"/>
              <a:gd name="connsiteX5" fmla="*/ 1708497 w 1716813"/>
              <a:gd name="connsiteY5" fmla="*/ 702875 h 1542915"/>
              <a:gd name="connsiteX6" fmla="*/ 1538585 w 1716813"/>
              <a:gd name="connsiteY6" fmla="*/ 912362 h 1542915"/>
              <a:gd name="connsiteX7" fmla="*/ 1255558 w 1716813"/>
              <a:gd name="connsiteY7" fmla="*/ 1086536 h 1542915"/>
              <a:gd name="connsiteX8" fmla="*/ 1124928 w 1716813"/>
              <a:gd name="connsiteY8" fmla="*/ 1293362 h 1542915"/>
              <a:gd name="connsiteX9" fmla="*/ 930567 w 1716813"/>
              <a:gd name="connsiteY9" fmla="*/ 1542043 h 1542915"/>
              <a:gd name="connsiteX10" fmla="*/ 613299 w 1716813"/>
              <a:gd name="connsiteY10" fmla="*/ 1369562 h 1542915"/>
              <a:gd name="connsiteX11" fmla="*/ 439128 w 1716813"/>
              <a:gd name="connsiteY11" fmla="*/ 1206278 h 1542915"/>
              <a:gd name="connsiteX12" fmla="*/ 145214 w 1716813"/>
              <a:gd name="connsiteY12" fmla="*/ 901476 h 1542915"/>
              <a:gd name="connsiteX13" fmla="*/ 16567 w 1716813"/>
              <a:gd name="connsiteY13" fmla="*/ 627355 h 1542915"/>
              <a:gd name="connsiteX0" fmla="*/ 16567 w 1716813"/>
              <a:gd name="connsiteY0" fmla="*/ 664330 h 1579890"/>
              <a:gd name="connsiteX1" fmla="*/ 516008 w 1716813"/>
              <a:gd name="connsiteY1" fmla="*/ 431586 h 1579890"/>
              <a:gd name="connsiteX2" fmla="*/ 689499 w 1716813"/>
              <a:gd name="connsiteY2" fmla="*/ 176451 h 1579890"/>
              <a:gd name="connsiteX3" fmla="*/ 891107 w 1716813"/>
              <a:gd name="connsiteY3" fmla="*/ 4096 h 1579890"/>
              <a:gd name="connsiteX4" fmla="*/ 1277329 w 1716813"/>
              <a:gd name="connsiteY4" fmla="*/ 361511 h 1579890"/>
              <a:gd name="connsiteX5" fmla="*/ 1708497 w 1716813"/>
              <a:gd name="connsiteY5" fmla="*/ 739850 h 1579890"/>
              <a:gd name="connsiteX6" fmla="*/ 1538585 w 1716813"/>
              <a:gd name="connsiteY6" fmla="*/ 949337 h 1579890"/>
              <a:gd name="connsiteX7" fmla="*/ 1255558 w 1716813"/>
              <a:gd name="connsiteY7" fmla="*/ 1123511 h 1579890"/>
              <a:gd name="connsiteX8" fmla="*/ 1124928 w 1716813"/>
              <a:gd name="connsiteY8" fmla="*/ 1330337 h 1579890"/>
              <a:gd name="connsiteX9" fmla="*/ 930567 w 1716813"/>
              <a:gd name="connsiteY9" fmla="*/ 1579018 h 1579890"/>
              <a:gd name="connsiteX10" fmla="*/ 613299 w 1716813"/>
              <a:gd name="connsiteY10" fmla="*/ 1406537 h 1579890"/>
              <a:gd name="connsiteX11" fmla="*/ 439128 w 1716813"/>
              <a:gd name="connsiteY11" fmla="*/ 1243253 h 1579890"/>
              <a:gd name="connsiteX12" fmla="*/ 145214 w 1716813"/>
              <a:gd name="connsiteY12" fmla="*/ 938451 h 1579890"/>
              <a:gd name="connsiteX13" fmla="*/ 16567 w 1716813"/>
              <a:gd name="connsiteY13" fmla="*/ 664330 h 1579890"/>
              <a:gd name="connsiteX0" fmla="*/ 8730 w 1708976"/>
              <a:gd name="connsiteY0" fmla="*/ 664330 h 1579890"/>
              <a:gd name="connsiteX1" fmla="*/ 374821 w 1708976"/>
              <a:gd name="connsiteY1" fmla="*/ 455398 h 1579890"/>
              <a:gd name="connsiteX2" fmla="*/ 681662 w 1708976"/>
              <a:gd name="connsiteY2" fmla="*/ 176451 h 1579890"/>
              <a:gd name="connsiteX3" fmla="*/ 883270 w 1708976"/>
              <a:gd name="connsiteY3" fmla="*/ 4096 h 1579890"/>
              <a:gd name="connsiteX4" fmla="*/ 1269492 w 1708976"/>
              <a:gd name="connsiteY4" fmla="*/ 361511 h 1579890"/>
              <a:gd name="connsiteX5" fmla="*/ 1700660 w 1708976"/>
              <a:gd name="connsiteY5" fmla="*/ 739850 h 1579890"/>
              <a:gd name="connsiteX6" fmla="*/ 1530748 w 1708976"/>
              <a:gd name="connsiteY6" fmla="*/ 949337 h 1579890"/>
              <a:gd name="connsiteX7" fmla="*/ 1247721 w 1708976"/>
              <a:gd name="connsiteY7" fmla="*/ 1123511 h 1579890"/>
              <a:gd name="connsiteX8" fmla="*/ 1117091 w 1708976"/>
              <a:gd name="connsiteY8" fmla="*/ 1330337 h 1579890"/>
              <a:gd name="connsiteX9" fmla="*/ 922730 w 1708976"/>
              <a:gd name="connsiteY9" fmla="*/ 1579018 h 1579890"/>
              <a:gd name="connsiteX10" fmla="*/ 605462 w 1708976"/>
              <a:gd name="connsiteY10" fmla="*/ 1406537 h 1579890"/>
              <a:gd name="connsiteX11" fmla="*/ 431291 w 1708976"/>
              <a:gd name="connsiteY11" fmla="*/ 1243253 h 1579890"/>
              <a:gd name="connsiteX12" fmla="*/ 137377 w 1708976"/>
              <a:gd name="connsiteY12" fmla="*/ 938451 h 1579890"/>
              <a:gd name="connsiteX13" fmla="*/ 8730 w 1708976"/>
              <a:gd name="connsiteY13" fmla="*/ 664330 h 1579890"/>
              <a:gd name="connsiteX0" fmla="*/ 8730 w 1708976"/>
              <a:gd name="connsiteY0" fmla="*/ 663937 h 1579497"/>
              <a:gd name="connsiteX1" fmla="*/ 374821 w 1708976"/>
              <a:gd name="connsiteY1" fmla="*/ 455005 h 1579497"/>
              <a:gd name="connsiteX2" fmla="*/ 459186 w 1708976"/>
              <a:gd name="connsiteY2" fmla="*/ 172657 h 1579497"/>
              <a:gd name="connsiteX3" fmla="*/ 681662 w 1708976"/>
              <a:gd name="connsiteY3" fmla="*/ 176058 h 1579497"/>
              <a:gd name="connsiteX4" fmla="*/ 883270 w 1708976"/>
              <a:gd name="connsiteY4" fmla="*/ 3703 h 1579497"/>
              <a:gd name="connsiteX5" fmla="*/ 1269492 w 1708976"/>
              <a:gd name="connsiteY5" fmla="*/ 361118 h 1579497"/>
              <a:gd name="connsiteX6" fmla="*/ 1700660 w 1708976"/>
              <a:gd name="connsiteY6" fmla="*/ 739457 h 1579497"/>
              <a:gd name="connsiteX7" fmla="*/ 1530748 w 1708976"/>
              <a:gd name="connsiteY7" fmla="*/ 948944 h 1579497"/>
              <a:gd name="connsiteX8" fmla="*/ 1247721 w 1708976"/>
              <a:gd name="connsiteY8" fmla="*/ 1123118 h 1579497"/>
              <a:gd name="connsiteX9" fmla="*/ 1117091 w 1708976"/>
              <a:gd name="connsiteY9" fmla="*/ 1329944 h 1579497"/>
              <a:gd name="connsiteX10" fmla="*/ 922730 w 1708976"/>
              <a:gd name="connsiteY10" fmla="*/ 1578625 h 1579497"/>
              <a:gd name="connsiteX11" fmla="*/ 605462 w 1708976"/>
              <a:gd name="connsiteY11" fmla="*/ 1406144 h 1579497"/>
              <a:gd name="connsiteX12" fmla="*/ 431291 w 1708976"/>
              <a:gd name="connsiteY12" fmla="*/ 1242860 h 1579497"/>
              <a:gd name="connsiteX13" fmla="*/ 137377 w 1708976"/>
              <a:gd name="connsiteY13" fmla="*/ 938058 h 1579497"/>
              <a:gd name="connsiteX14" fmla="*/ 8730 w 1708976"/>
              <a:gd name="connsiteY14" fmla="*/ 663937 h 1579497"/>
              <a:gd name="connsiteX0" fmla="*/ 6217 w 1706463"/>
              <a:gd name="connsiteY0" fmla="*/ 663937 h 1579497"/>
              <a:gd name="connsiteX1" fmla="*/ 324683 w 1706463"/>
              <a:gd name="connsiteY1" fmla="*/ 493105 h 1579497"/>
              <a:gd name="connsiteX2" fmla="*/ 456673 w 1706463"/>
              <a:gd name="connsiteY2" fmla="*/ 172657 h 1579497"/>
              <a:gd name="connsiteX3" fmla="*/ 679149 w 1706463"/>
              <a:gd name="connsiteY3" fmla="*/ 176058 h 1579497"/>
              <a:gd name="connsiteX4" fmla="*/ 880757 w 1706463"/>
              <a:gd name="connsiteY4" fmla="*/ 3703 h 1579497"/>
              <a:gd name="connsiteX5" fmla="*/ 1266979 w 1706463"/>
              <a:gd name="connsiteY5" fmla="*/ 361118 h 1579497"/>
              <a:gd name="connsiteX6" fmla="*/ 1698147 w 1706463"/>
              <a:gd name="connsiteY6" fmla="*/ 739457 h 1579497"/>
              <a:gd name="connsiteX7" fmla="*/ 1528235 w 1706463"/>
              <a:gd name="connsiteY7" fmla="*/ 948944 h 1579497"/>
              <a:gd name="connsiteX8" fmla="*/ 1245208 w 1706463"/>
              <a:gd name="connsiteY8" fmla="*/ 1123118 h 1579497"/>
              <a:gd name="connsiteX9" fmla="*/ 1114578 w 1706463"/>
              <a:gd name="connsiteY9" fmla="*/ 1329944 h 1579497"/>
              <a:gd name="connsiteX10" fmla="*/ 920217 w 1706463"/>
              <a:gd name="connsiteY10" fmla="*/ 1578625 h 1579497"/>
              <a:gd name="connsiteX11" fmla="*/ 602949 w 1706463"/>
              <a:gd name="connsiteY11" fmla="*/ 1406144 h 1579497"/>
              <a:gd name="connsiteX12" fmla="*/ 428778 w 1706463"/>
              <a:gd name="connsiteY12" fmla="*/ 1242860 h 1579497"/>
              <a:gd name="connsiteX13" fmla="*/ 134864 w 1706463"/>
              <a:gd name="connsiteY13" fmla="*/ 938058 h 1579497"/>
              <a:gd name="connsiteX14" fmla="*/ 6217 w 1706463"/>
              <a:gd name="connsiteY14" fmla="*/ 663937 h 1579497"/>
              <a:gd name="connsiteX0" fmla="*/ 778 w 1701024"/>
              <a:gd name="connsiteY0" fmla="*/ 663937 h 1579497"/>
              <a:gd name="connsiteX1" fmla="*/ 319244 w 1701024"/>
              <a:gd name="connsiteY1" fmla="*/ 493105 h 1579497"/>
              <a:gd name="connsiteX2" fmla="*/ 451234 w 1701024"/>
              <a:gd name="connsiteY2" fmla="*/ 172657 h 1579497"/>
              <a:gd name="connsiteX3" fmla="*/ 673710 w 1701024"/>
              <a:gd name="connsiteY3" fmla="*/ 176058 h 1579497"/>
              <a:gd name="connsiteX4" fmla="*/ 875318 w 1701024"/>
              <a:gd name="connsiteY4" fmla="*/ 3703 h 1579497"/>
              <a:gd name="connsiteX5" fmla="*/ 1261540 w 1701024"/>
              <a:gd name="connsiteY5" fmla="*/ 361118 h 1579497"/>
              <a:gd name="connsiteX6" fmla="*/ 1692708 w 1701024"/>
              <a:gd name="connsiteY6" fmla="*/ 739457 h 1579497"/>
              <a:gd name="connsiteX7" fmla="*/ 1522796 w 1701024"/>
              <a:gd name="connsiteY7" fmla="*/ 948944 h 1579497"/>
              <a:gd name="connsiteX8" fmla="*/ 1239769 w 1701024"/>
              <a:gd name="connsiteY8" fmla="*/ 1123118 h 1579497"/>
              <a:gd name="connsiteX9" fmla="*/ 1109139 w 1701024"/>
              <a:gd name="connsiteY9" fmla="*/ 1329944 h 1579497"/>
              <a:gd name="connsiteX10" fmla="*/ 914778 w 1701024"/>
              <a:gd name="connsiteY10" fmla="*/ 1578625 h 1579497"/>
              <a:gd name="connsiteX11" fmla="*/ 597510 w 1701024"/>
              <a:gd name="connsiteY11" fmla="*/ 1406144 h 1579497"/>
              <a:gd name="connsiteX12" fmla="*/ 423339 w 1701024"/>
              <a:gd name="connsiteY12" fmla="*/ 1242860 h 1579497"/>
              <a:gd name="connsiteX13" fmla="*/ 234200 w 1701024"/>
              <a:gd name="connsiteY13" fmla="*/ 890433 h 1579497"/>
              <a:gd name="connsiteX14" fmla="*/ 778 w 1701024"/>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366511 w 1644196"/>
              <a:gd name="connsiteY12" fmla="*/ 1242860 h 1579497"/>
              <a:gd name="connsiteX13" fmla="*/ 177372 w 1644196"/>
              <a:gd name="connsiteY13" fmla="*/ 890433 h 1579497"/>
              <a:gd name="connsiteX14" fmla="*/ 1100 w 1644196"/>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218873 w 1644196"/>
              <a:gd name="connsiteY12" fmla="*/ 1228572 h 1579497"/>
              <a:gd name="connsiteX13" fmla="*/ 177372 w 1644196"/>
              <a:gd name="connsiteY13" fmla="*/ 890433 h 1579497"/>
              <a:gd name="connsiteX14" fmla="*/ 1100 w 1644196"/>
              <a:gd name="connsiteY14" fmla="*/ 663937 h 1579497"/>
              <a:gd name="connsiteX0" fmla="*/ 1100 w 1644196"/>
              <a:gd name="connsiteY0" fmla="*/ 663937 h 1578878"/>
              <a:gd name="connsiteX1" fmla="*/ 262416 w 1644196"/>
              <a:gd name="connsiteY1" fmla="*/ 493105 h 1578878"/>
              <a:gd name="connsiteX2" fmla="*/ 394406 w 1644196"/>
              <a:gd name="connsiteY2" fmla="*/ 172657 h 1578878"/>
              <a:gd name="connsiteX3" fmla="*/ 616882 w 1644196"/>
              <a:gd name="connsiteY3" fmla="*/ 176058 h 1578878"/>
              <a:gd name="connsiteX4" fmla="*/ 818490 w 1644196"/>
              <a:gd name="connsiteY4" fmla="*/ 3703 h 1578878"/>
              <a:gd name="connsiteX5" fmla="*/ 1204712 w 1644196"/>
              <a:gd name="connsiteY5" fmla="*/ 361118 h 1578878"/>
              <a:gd name="connsiteX6" fmla="*/ 1635880 w 1644196"/>
              <a:gd name="connsiteY6" fmla="*/ 739457 h 1578878"/>
              <a:gd name="connsiteX7" fmla="*/ 1465968 w 1644196"/>
              <a:gd name="connsiteY7" fmla="*/ 948944 h 1578878"/>
              <a:gd name="connsiteX8" fmla="*/ 1182941 w 1644196"/>
              <a:gd name="connsiteY8" fmla="*/ 1123118 h 1578878"/>
              <a:gd name="connsiteX9" fmla="*/ 1052311 w 1644196"/>
              <a:gd name="connsiteY9" fmla="*/ 1329944 h 1578878"/>
              <a:gd name="connsiteX10" fmla="*/ 857950 w 1644196"/>
              <a:gd name="connsiteY10" fmla="*/ 1578625 h 1578878"/>
              <a:gd name="connsiteX11" fmla="*/ 583545 w 1644196"/>
              <a:gd name="connsiteY11" fmla="*/ 1282319 h 1578878"/>
              <a:gd name="connsiteX12" fmla="*/ 218873 w 1644196"/>
              <a:gd name="connsiteY12" fmla="*/ 1228572 h 1578878"/>
              <a:gd name="connsiteX13" fmla="*/ 177372 w 1644196"/>
              <a:gd name="connsiteY13" fmla="*/ 890433 h 1578878"/>
              <a:gd name="connsiteX14" fmla="*/ 1100 w 1644196"/>
              <a:gd name="connsiteY14" fmla="*/ 663937 h 1578878"/>
              <a:gd name="connsiteX0" fmla="*/ 1100 w 1644196"/>
              <a:gd name="connsiteY0" fmla="*/ 663937 h 1502851"/>
              <a:gd name="connsiteX1" fmla="*/ 262416 w 1644196"/>
              <a:gd name="connsiteY1" fmla="*/ 493105 h 1502851"/>
              <a:gd name="connsiteX2" fmla="*/ 394406 w 1644196"/>
              <a:gd name="connsiteY2" fmla="*/ 172657 h 1502851"/>
              <a:gd name="connsiteX3" fmla="*/ 616882 w 1644196"/>
              <a:gd name="connsiteY3" fmla="*/ 176058 h 1502851"/>
              <a:gd name="connsiteX4" fmla="*/ 818490 w 1644196"/>
              <a:gd name="connsiteY4" fmla="*/ 3703 h 1502851"/>
              <a:gd name="connsiteX5" fmla="*/ 1204712 w 1644196"/>
              <a:gd name="connsiteY5" fmla="*/ 361118 h 1502851"/>
              <a:gd name="connsiteX6" fmla="*/ 1635880 w 1644196"/>
              <a:gd name="connsiteY6" fmla="*/ 739457 h 1502851"/>
              <a:gd name="connsiteX7" fmla="*/ 1465968 w 1644196"/>
              <a:gd name="connsiteY7" fmla="*/ 948944 h 1502851"/>
              <a:gd name="connsiteX8" fmla="*/ 1182941 w 1644196"/>
              <a:gd name="connsiteY8" fmla="*/ 1123118 h 1502851"/>
              <a:gd name="connsiteX9" fmla="*/ 1052311 w 1644196"/>
              <a:gd name="connsiteY9" fmla="*/ 1329944 h 1502851"/>
              <a:gd name="connsiteX10" fmla="*/ 867475 w 1644196"/>
              <a:gd name="connsiteY10" fmla="*/ 1502425 h 1502851"/>
              <a:gd name="connsiteX11" fmla="*/ 583545 w 1644196"/>
              <a:gd name="connsiteY11" fmla="*/ 1282319 h 1502851"/>
              <a:gd name="connsiteX12" fmla="*/ 218873 w 1644196"/>
              <a:gd name="connsiteY12" fmla="*/ 1228572 h 1502851"/>
              <a:gd name="connsiteX13" fmla="*/ 177372 w 1644196"/>
              <a:gd name="connsiteY13" fmla="*/ 890433 h 1502851"/>
              <a:gd name="connsiteX14" fmla="*/ 1100 w 1644196"/>
              <a:gd name="connsiteY14" fmla="*/ 663937 h 1502851"/>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182941 w 1644196"/>
              <a:gd name="connsiteY8" fmla="*/ 1123118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306766 w 1644196"/>
              <a:gd name="connsiteY8" fmla="*/ 1175505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39890"/>
              <a:gd name="connsiteY0" fmla="*/ 663937 h 1502469"/>
              <a:gd name="connsiteX1" fmla="*/ 262416 w 1639890"/>
              <a:gd name="connsiteY1" fmla="*/ 493105 h 1502469"/>
              <a:gd name="connsiteX2" fmla="*/ 394406 w 1639890"/>
              <a:gd name="connsiteY2" fmla="*/ 172657 h 1502469"/>
              <a:gd name="connsiteX3" fmla="*/ 616882 w 1639890"/>
              <a:gd name="connsiteY3" fmla="*/ 176058 h 1502469"/>
              <a:gd name="connsiteX4" fmla="*/ 818490 w 1639890"/>
              <a:gd name="connsiteY4" fmla="*/ 3703 h 1502469"/>
              <a:gd name="connsiteX5" fmla="*/ 1204712 w 1639890"/>
              <a:gd name="connsiteY5" fmla="*/ 361118 h 1502469"/>
              <a:gd name="connsiteX6" fmla="*/ 1635880 w 1639890"/>
              <a:gd name="connsiteY6" fmla="*/ 739457 h 1502469"/>
              <a:gd name="connsiteX7" fmla="*/ 1280231 w 1639890"/>
              <a:gd name="connsiteY7" fmla="*/ 877507 h 1502469"/>
              <a:gd name="connsiteX8" fmla="*/ 1306766 w 1639890"/>
              <a:gd name="connsiteY8" fmla="*/ 1175505 h 1502469"/>
              <a:gd name="connsiteX9" fmla="*/ 1009448 w 1639890"/>
              <a:gd name="connsiteY9" fmla="*/ 1263269 h 1502469"/>
              <a:gd name="connsiteX10" fmla="*/ 867475 w 1639890"/>
              <a:gd name="connsiteY10" fmla="*/ 1502425 h 1502469"/>
              <a:gd name="connsiteX11" fmla="*/ 583545 w 1639890"/>
              <a:gd name="connsiteY11" fmla="*/ 1282319 h 1502469"/>
              <a:gd name="connsiteX12" fmla="*/ 218873 w 1639890"/>
              <a:gd name="connsiteY12" fmla="*/ 1228572 h 1502469"/>
              <a:gd name="connsiteX13" fmla="*/ 177372 w 1639890"/>
              <a:gd name="connsiteY13" fmla="*/ 890433 h 1502469"/>
              <a:gd name="connsiteX14" fmla="*/ 1100 w 1639890"/>
              <a:gd name="connsiteY14" fmla="*/ 663937 h 1502469"/>
              <a:gd name="connsiteX0" fmla="*/ 1100 w 1639890"/>
              <a:gd name="connsiteY0" fmla="*/ 663147 h 1501679"/>
              <a:gd name="connsiteX1" fmla="*/ 262416 w 1639890"/>
              <a:gd name="connsiteY1" fmla="*/ 492315 h 1501679"/>
              <a:gd name="connsiteX2" fmla="*/ 394406 w 1639890"/>
              <a:gd name="connsiteY2" fmla="*/ 171867 h 1501679"/>
              <a:gd name="connsiteX3" fmla="*/ 616882 w 1639890"/>
              <a:gd name="connsiteY3" fmla="*/ 175268 h 1501679"/>
              <a:gd name="connsiteX4" fmla="*/ 818490 w 1639890"/>
              <a:gd name="connsiteY4" fmla="*/ 2913 h 1501679"/>
              <a:gd name="connsiteX5" fmla="*/ 1099937 w 1639890"/>
              <a:gd name="connsiteY5" fmla="*/ 336516 h 1501679"/>
              <a:gd name="connsiteX6" fmla="*/ 1635880 w 1639890"/>
              <a:gd name="connsiteY6" fmla="*/ 738667 h 1501679"/>
              <a:gd name="connsiteX7" fmla="*/ 1280231 w 1639890"/>
              <a:gd name="connsiteY7" fmla="*/ 876717 h 1501679"/>
              <a:gd name="connsiteX8" fmla="*/ 1306766 w 1639890"/>
              <a:gd name="connsiteY8" fmla="*/ 1174715 h 1501679"/>
              <a:gd name="connsiteX9" fmla="*/ 1009448 w 1639890"/>
              <a:gd name="connsiteY9" fmla="*/ 1262479 h 1501679"/>
              <a:gd name="connsiteX10" fmla="*/ 867475 w 1639890"/>
              <a:gd name="connsiteY10" fmla="*/ 1501635 h 1501679"/>
              <a:gd name="connsiteX11" fmla="*/ 583545 w 1639890"/>
              <a:gd name="connsiteY11" fmla="*/ 1281529 h 1501679"/>
              <a:gd name="connsiteX12" fmla="*/ 218873 w 1639890"/>
              <a:gd name="connsiteY12" fmla="*/ 1227782 h 1501679"/>
              <a:gd name="connsiteX13" fmla="*/ 177372 w 1639890"/>
              <a:gd name="connsiteY13" fmla="*/ 889643 h 1501679"/>
              <a:gd name="connsiteX14" fmla="*/ 1100 w 1639890"/>
              <a:gd name="connsiteY14" fmla="*/ 663147 h 1501679"/>
              <a:gd name="connsiteX0" fmla="*/ 1100 w 1651723"/>
              <a:gd name="connsiteY0" fmla="*/ 663147 h 1501679"/>
              <a:gd name="connsiteX1" fmla="*/ 262416 w 1651723"/>
              <a:gd name="connsiteY1" fmla="*/ 492315 h 1501679"/>
              <a:gd name="connsiteX2" fmla="*/ 394406 w 1651723"/>
              <a:gd name="connsiteY2" fmla="*/ 171867 h 1501679"/>
              <a:gd name="connsiteX3" fmla="*/ 616882 w 1651723"/>
              <a:gd name="connsiteY3" fmla="*/ 175268 h 1501679"/>
              <a:gd name="connsiteX4" fmla="*/ 818490 w 1651723"/>
              <a:gd name="connsiteY4" fmla="*/ 2913 h 1501679"/>
              <a:gd name="connsiteX5" fmla="*/ 1099937 w 1651723"/>
              <a:gd name="connsiteY5" fmla="*/ 336516 h 1501679"/>
              <a:gd name="connsiteX6" fmla="*/ 1494542 w 1651723"/>
              <a:gd name="connsiteY6" fmla="*/ 486193 h 1501679"/>
              <a:gd name="connsiteX7" fmla="*/ 1635880 w 1651723"/>
              <a:gd name="connsiteY7" fmla="*/ 738667 h 1501679"/>
              <a:gd name="connsiteX8" fmla="*/ 1280231 w 1651723"/>
              <a:gd name="connsiteY8" fmla="*/ 876717 h 1501679"/>
              <a:gd name="connsiteX9" fmla="*/ 1306766 w 1651723"/>
              <a:gd name="connsiteY9" fmla="*/ 1174715 h 1501679"/>
              <a:gd name="connsiteX10" fmla="*/ 1009448 w 1651723"/>
              <a:gd name="connsiteY10" fmla="*/ 1262479 h 1501679"/>
              <a:gd name="connsiteX11" fmla="*/ 867475 w 1651723"/>
              <a:gd name="connsiteY11" fmla="*/ 1501635 h 1501679"/>
              <a:gd name="connsiteX12" fmla="*/ 583545 w 1651723"/>
              <a:gd name="connsiteY12" fmla="*/ 1281529 h 1501679"/>
              <a:gd name="connsiteX13" fmla="*/ 218873 w 1651723"/>
              <a:gd name="connsiteY13" fmla="*/ 1227782 h 1501679"/>
              <a:gd name="connsiteX14" fmla="*/ 177372 w 1651723"/>
              <a:gd name="connsiteY14" fmla="*/ 889643 h 1501679"/>
              <a:gd name="connsiteX15" fmla="*/ 1100 w 1651723"/>
              <a:gd name="connsiteY15" fmla="*/ 663147 h 1501679"/>
              <a:gd name="connsiteX0" fmla="*/ 1100 w 1540843"/>
              <a:gd name="connsiteY0" fmla="*/ 663147 h 1501679"/>
              <a:gd name="connsiteX1" fmla="*/ 262416 w 1540843"/>
              <a:gd name="connsiteY1" fmla="*/ 492315 h 1501679"/>
              <a:gd name="connsiteX2" fmla="*/ 394406 w 1540843"/>
              <a:gd name="connsiteY2" fmla="*/ 1718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3147 h 1501679"/>
              <a:gd name="connsiteX1" fmla="*/ 262416 w 1540843"/>
              <a:gd name="connsiteY1" fmla="*/ 492315 h 1501679"/>
              <a:gd name="connsiteX2" fmla="*/ 337256 w 1540843"/>
              <a:gd name="connsiteY2" fmla="*/ 2099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1340 h 1499872"/>
              <a:gd name="connsiteX1" fmla="*/ 262416 w 1540843"/>
              <a:gd name="connsiteY1" fmla="*/ 490508 h 1499872"/>
              <a:gd name="connsiteX2" fmla="*/ 337256 w 1540843"/>
              <a:gd name="connsiteY2" fmla="*/ 208160 h 1499872"/>
              <a:gd name="connsiteX3" fmla="*/ 631170 w 1540843"/>
              <a:gd name="connsiteY3" fmla="*/ 225848 h 1499872"/>
              <a:gd name="connsiteX4" fmla="*/ 818490 w 1540843"/>
              <a:gd name="connsiteY4" fmla="*/ 1106 h 1499872"/>
              <a:gd name="connsiteX5" fmla="*/ 1099937 w 1540843"/>
              <a:gd name="connsiteY5" fmla="*/ 334709 h 1499872"/>
              <a:gd name="connsiteX6" fmla="*/ 1494542 w 1540843"/>
              <a:gd name="connsiteY6" fmla="*/ 484386 h 1499872"/>
              <a:gd name="connsiteX7" fmla="*/ 1469192 w 1540843"/>
              <a:gd name="connsiteY7" fmla="*/ 698760 h 1499872"/>
              <a:gd name="connsiteX8" fmla="*/ 1280231 w 1540843"/>
              <a:gd name="connsiteY8" fmla="*/ 874910 h 1499872"/>
              <a:gd name="connsiteX9" fmla="*/ 1306766 w 1540843"/>
              <a:gd name="connsiteY9" fmla="*/ 1172908 h 1499872"/>
              <a:gd name="connsiteX10" fmla="*/ 1009448 w 1540843"/>
              <a:gd name="connsiteY10" fmla="*/ 1260672 h 1499872"/>
              <a:gd name="connsiteX11" fmla="*/ 867475 w 1540843"/>
              <a:gd name="connsiteY11" fmla="*/ 1499828 h 1499872"/>
              <a:gd name="connsiteX12" fmla="*/ 583545 w 1540843"/>
              <a:gd name="connsiteY12" fmla="*/ 1279722 h 1499872"/>
              <a:gd name="connsiteX13" fmla="*/ 218873 w 1540843"/>
              <a:gd name="connsiteY13" fmla="*/ 1225975 h 1499872"/>
              <a:gd name="connsiteX14" fmla="*/ 177372 w 1540843"/>
              <a:gd name="connsiteY14" fmla="*/ 887836 h 1499872"/>
              <a:gd name="connsiteX15" fmla="*/ 1100 w 1540843"/>
              <a:gd name="connsiteY15" fmla="*/ 661340 h 1499872"/>
              <a:gd name="connsiteX0" fmla="*/ 1990 w 1541733"/>
              <a:gd name="connsiteY0" fmla="*/ 661340 h 1499872"/>
              <a:gd name="connsiteX1" fmla="*/ 296643 w 1541733"/>
              <a:gd name="connsiteY1" fmla="*/ 514320 h 1499872"/>
              <a:gd name="connsiteX2" fmla="*/ 338146 w 1541733"/>
              <a:gd name="connsiteY2" fmla="*/ 208160 h 1499872"/>
              <a:gd name="connsiteX3" fmla="*/ 632060 w 1541733"/>
              <a:gd name="connsiteY3" fmla="*/ 225848 h 1499872"/>
              <a:gd name="connsiteX4" fmla="*/ 819380 w 1541733"/>
              <a:gd name="connsiteY4" fmla="*/ 1106 h 1499872"/>
              <a:gd name="connsiteX5" fmla="*/ 1100827 w 1541733"/>
              <a:gd name="connsiteY5" fmla="*/ 334709 h 1499872"/>
              <a:gd name="connsiteX6" fmla="*/ 1495432 w 1541733"/>
              <a:gd name="connsiteY6" fmla="*/ 484386 h 1499872"/>
              <a:gd name="connsiteX7" fmla="*/ 1470082 w 1541733"/>
              <a:gd name="connsiteY7" fmla="*/ 698760 h 1499872"/>
              <a:gd name="connsiteX8" fmla="*/ 1281121 w 1541733"/>
              <a:gd name="connsiteY8" fmla="*/ 874910 h 1499872"/>
              <a:gd name="connsiteX9" fmla="*/ 1307656 w 1541733"/>
              <a:gd name="connsiteY9" fmla="*/ 1172908 h 1499872"/>
              <a:gd name="connsiteX10" fmla="*/ 1010338 w 1541733"/>
              <a:gd name="connsiteY10" fmla="*/ 1260672 h 1499872"/>
              <a:gd name="connsiteX11" fmla="*/ 868365 w 1541733"/>
              <a:gd name="connsiteY11" fmla="*/ 1499828 h 1499872"/>
              <a:gd name="connsiteX12" fmla="*/ 584435 w 1541733"/>
              <a:gd name="connsiteY12" fmla="*/ 1279722 h 1499872"/>
              <a:gd name="connsiteX13" fmla="*/ 219763 w 1541733"/>
              <a:gd name="connsiteY13" fmla="*/ 1225975 h 1499872"/>
              <a:gd name="connsiteX14" fmla="*/ 178262 w 1541733"/>
              <a:gd name="connsiteY14" fmla="*/ 887836 h 1499872"/>
              <a:gd name="connsiteX15" fmla="*/ 1990 w 1541733"/>
              <a:gd name="connsiteY15" fmla="*/ 661340 h 1499872"/>
              <a:gd name="connsiteX0" fmla="*/ 2283 w 1522976"/>
              <a:gd name="connsiteY0" fmla="*/ 623240 h 1499872"/>
              <a:gd name="connsiteX1" fmla="*/ 277886 w 1522976"/>
              <a:gd name="connsiteY1" fmla="*/ 514320 h 1499872"/>
              <a:gd name="connsiteX2" fmla="*/ 319389 w 1522976"/>
              <a:gd name="connsiteY2" fmla="*/ 208160 h 1499872"/>
              <a:gd name="connsiteX3" fmla="*/ 613303 w 1522976"/>
              <a:gd name="connsiteY3" fmla="*/ 225848 h 1499872"/>
              <a:gd name="connsiteX4" fmla="*/ 800623 w 1522976"/>
              <a:gd name="connsiteY4" fmla="*/ 1106 h 1499872"/>
              <a:gd name="connsiteX5" fmla="*/ 1082070 w 1522976"/>
              <a:gd name="connsiteY5" fmla="*/ 334709 h 1499872"/>
              <a:gd name="connsiteX6" fmla="*/ 1476675 w 1522976"/>
              <a:gd name="connsiteY6" fmla="*/ 484386 h 1499872"/>
              <a:gd name="connsiteX7" fmla="*/ 1451325 w 1522976"/>
              <a:gd name="connsiteY7" fmla="*/ 698760 h 1499872"/>
              <a:gd name="connsiteX8" fmla="*/ 1262364 w 1522976"/>
              <a:gd name="connsiteY8" fmla="*/ 874910 h 1499872"/>
              <a:gd name="connsiteX9" fmla="*/ 1288899 w 1522976"/>
              <a:gd name="connsiteY9" fmla="*/ 1172908 h 1499872"/>
              <a:gd name="connsiteX10" fmla="*/ 991581 w 1522976"/>
              <a:gd name="connsiteY10" fmla="*/ 1260672 h 1499872"/>
              <a:gd name="connsiteX11" fmla="*/ 849608 w 1522976"/>
              <a:gd name="connsiteY11" fmla="*/ 1499828 h 1499872"/>
              <a:gd name="connsiteX12" fmla="*/ 565678 w 1522976"/>
              <a:gd name="connsiteY12" fmla="*/ 1279722 h 1499872"/>
              <a:gd name="connsiteX13" fmla="*/ 201006 w 1522976"/>
              <a:gd name="connsiteY13" fmla="*/ 1225975 h 1499872"/>
              <a:gd name="connsiteX14" fmla="*/ 159505 w 1522976"/>
              <a:gd name="connsiteY14" fmla="*/ 887836 h 1499872"/>
              <a:gd name="connsiteX15" fmla="*/ 2283 w 1522976"/>
              <a:gd name="connsiteY15" fmla="*/ 623240 h 1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2976" h="1499872">
                <a:moveTo>
                  <a:pt x="2283" y="623240"/>
                </a:moveTo>
                <a:cubicBezTo>
                  <a:pt x="22013" y="560987"/>
                  <a:pt x="146417" y="630596"/>
                  <a:pt x="277886" y="514320"/>
                </a:cubicBezTo>
                <a:cubicBezTo>
                  <a:pt x="387093" y="436409"/>
                  <a:pt x="268249" y="254651"/>
                  <a:pt x="319389" y="208160"/>
                </a:cubicBezTo>
                <a:cubicBezTo>
                  <a:pt x="370529" y="161669"/>
                  <a:pt x="576754" y="257976"/>
                  <a:pt x="613303" y="225848"/>
                </a:cubicBezTo>
                <a:cubicBezTo>
                  <a:pt x="649852" y="193720"/>
                  <a:pt x="722495" y="-17037"/>
                  <a:pt x="800623" y="1106"/>
                </a:cubicBezTo>
                <a:cubicBezTo>
                  <a:pt x="878751" y="19249"/>
                  <a:pt x="947963" y="216856"/>
                  <a:pt x="1082070" y="334709"/>
                </a:cubicBezTo>
                <a:cubicBezTo>
                  <a:pt x="1216177" y="452562"/>
                  <a:pt x="1387351" y="417361"/>
                  <a:pt x="1476675" y="484386"/>
                </a:cubicBezTo>
                <a:cubicBezTo>
                  <a:pt x="1565999" y="551411"/>
                  <a:pt x="1508475" y="670979"/>
                  <a:pt x="1451325" y="698760"/>
                </a:cubicBezTo>
                <a:cubicBezTo>
                  <a:pt x="1394175" y="726541"/>
                  <a:pt x="1337854" y="810967"/>
                  <a:pt x="1262364" y="874910"/>
                </a:cubicBezTo>
                <a:cubicBezTo>
                  <a:pt x="1186874" y="938853"/>
                  <a:pt x="1357842" y="1109408"/>
                  <a:pt x="1288899" y="1172908"/>
                </a:cubicBezTo>
                <a:cubicBezTo>
                  <a:pt x="1219956" y="1236408"/>
                  <a:pt x="1045746" y="1184754"/>
                  <a:pt x="991581" y="1260672"/>
                </a:cubicBezTo>
                <a:cubicBezTo>
                  <a:pt x="937416" y="1336590"/>
                  <a:pt x="920592" y="1496653"/>
                  <a:pt x="849608" y="1499828"/>
                </a:cubicBezTo>
                <a:cubicBezTo>
                  <a:pt x="778624" y="1503003"/>
                  <a:pt x="647585" y="1335683"/>
                  <a:pt x="565678" y="1279722"/>
                </a:cubicBezTo>
                <a:cubicBezTo>
                  <a:pt x="483772" y="1223761"/>
                  <a:pt x="279020" y="1303989"/>
                  <a:pt x="201006" y="1225975"/>
                </a:cubicBezTo>
                <a:cubicBezTo>
                  <a:pt x="122992" y="1147961"/>
                  <a:pt x="223582" y="977179"/>
                  <a:pt x="159505" y="887836"/>
                </a:cubicBezTo>
                <a:cubicBezTo>
                  <a:pt x="95428" y="798493"/>
                  <a:pt x="-17447" y="685493"/>
                  <a:pt x="2283" y="623240"/>
                </a:cubicBezTo>
                <a:close/>
              </a:path>
            </a:pathLst>
          </a:cu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399190" y="3638859"/>
            <a:ext cx="1513244" cy="131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539553" y="3719743"/>
            <a:ext cx="1210752" cy="115509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835696" y="4116422"/>
            <a:ext cx="811510" cy="144016"/>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835696" y="4293096"/>
            <a:ext cx="811510" cy="144016"/>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rot="17893251">
            <a:off x="1282834" y="3353858"/>
            <a:ext cx="804805" cy="207242"/>
            <a:chOff x="2051720" y="1722580"/>
            <a:chExt cx="1296144" cy="444242"/>
          </a:xfrm>
        </p:grpSpPr>
        <p:sp>
          <p:nvSpPr>
            <p:cNvPr id="11" name="正方形/長方形 10"/>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正方形/長方形 14"/>
          <p:cNvSpPr/>
          <p:nvPr/>
        </p:nvSpPr>
        <p:spPr>
          <a:xfrm>
            <a:off x="3347864" y="4173443"/>
            <a:ext cx="654618" cy="111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アーチ 13"/>
          <p:cNvSpPr/>
          <p:nvPr/>
        </p:nvSpPr>
        <p:spPr>
          <a:xfrm rot="5400000">
            <a:off x="2561752" y="3855071"/>
            <a:ext cx="720080" cy="876048"/>
          </a:xfrm>
          <a:prstGeom prst="blockArc">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p:cNvSpPr/>
          <p:nvPr/>
        </p:nvSpPr>
        <p:spPr>
          <a:xfrm>
            <a:off x="3347864" y="4325843"/>
            <a:ext cx="654618" cy="111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p:cNvGrpSpPr/>
          <p:nvPr/>
        </p:nvGrpSpPr>
        <p:grpSpPr>
          <a:xfrm rot="2700000">
            <a:off x="3569058" y="3461659"/>
            <a:ext cx="822688" cy="288032"/>
            <a:chOff x="4613408" y="1988840"/>
            <a:chExt cx="822688" cy="288032"/>
          </a:xfrm>
          <a:solidFill>
            <a:schemeClr val="tx1"/>
          </a:solidFill>
        </p:grpSpPr>
        <p:sp>
          <p:nvSpPr>
            <p:cNvPr id="18" name="月 17"/>
            <p:cNvSpPr/>
            <p:nvPr/>
          </p:nvSpPr>
          <p:spPr>
            <a:xfrm rot="10704550">
              <a:off x="4613408" y="1988840"/>
              <a:ext cx="246624" cy="288032"/>
            </a:xfrm>
            <a:prstGeom prst="mo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860032" y="2094189"/>
              <a:ext cx="576064" cy="7200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円/楕円 20"/>
          <p:cNvSpPr/>
          <p:nvPr/>
        </p:nvSpPr>
        <p:spPr>
          <a:xfrm>
            <a:off x="2699792" y="4159966"/>
            <a:ext cx="216024" cy="216024"/>
          </a:xfrm>
          <a:prstGeom prst="ellipse">
            <a:avLst/>
          </a:prstGeom>
          <a:solidFill>
            <a:srgbClr val="FF0000"/>
          </a:solidFill>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114957" y="5249266"/>
            <a:ext cx="2075521" cy="369332"/>
          </a:xfrm>
          <a:prstGeom prst="rect">
            <a:avLst/>
          </a:prstGeom>
          <a:noFill/>
        </p:spPr>
        <p:txBody>
          <a:bodyPr wrap="square" rtlCol="0">
            <a:spAutoFit/>
          </a:bodyPr>
          <a:lstStyle/>
          <a:p>
            <a:pPr algn="ctr"/>
            <a:r>
              <a:rPr kumimoji="1" lang="ja-JP" altLang="en-US" b="1" dirty="0" smtClean="0">
                <a:effectLst>
                  <a:outerShdw blurRad="38100" dist="38100" dir="2700000" algn="tl">
                    <a:srgbClr val="000000">
                      <a:alpha val="43137"/>
                    </a:srgbClr>
                  </a:outerShdw>
                </a:effectLst>
                <a:latin typeface="+mn-ea"/>
              </a:rPr>
              <a:t>自己反応性 </a:t>
            </a:r>
            <a:r>
              <a:rPr kumimoji="1" lang="en-US" altLang="ja-JP" b="1" dirty="0" smtClean="0">
                <a:effectLst>
                  <a:outerShdw blurRad="38100" dist="38100" dir="2700000" algn="tl">
                    <a:srgbClr val="000000">
                      <a:alpha val="43137"/>
                    </a:srgbClr>
                  </a:outerShdw>
                </a:effectLst>
                <a:latin typeface="+mn-ea"/>
              </a:rPr>
              <a:t>T</a:t>
            </a:r>
            <a:r>
              <a:rPr kumimoji="1" lang="ja-JP" altLang="en-US" b="1" dirty="0" smtClean="0">
                <a:effectLst>
                  <a:outerShdw blurRad="38100" dist="38100" dir="2700000" algn="tl">
                    <a:srgbClr val="000000">
                      <a:alpha val="43137"/>
                    </a:srgbClr>
                  </a:outerShdw>
                </a:effectLst>
                <a:latin typeface="+mn-ea"/>
              </a:rPr>
              <a:t>細胞</a:t>
            </a:r>
            <a:endParaRPr kumimoji="1" lang="ja-JP" altLang="en-US" b="1" dirty="0">
              <a:effectLst>
                <a:outerShdw blurRad="38100" dist="38100" dir="2700000" algn="tl">
                  <a:srgbClr val="000000">
                    <a:alpha val="43137"/>
                  </a:srgbClr>
                </a:outerShdw>
              </a:effectLst>
              <a:latin typeface="+mn-ea"/>
            </a:endParaRPr>
          </a:p>
        </p:txBody>
      </p:sp>
      <p:sp>
        <p:nvSpPr>
          <p:cNvPr id="24" name="テキスト ボックス 23"/>
          <p:cNvSpPr txBox="1"/>
          <p:nvPr/>
        </p:nvSpPr>
        <p:spPr>
          <a:xfrm>
            <a:off x="3764334" y="5173176"/>
            <a:ext cx="1715306" cy="369332"/>
          </a:xfrm>
          <a:prstGeom prst="rect">
            <a:avLst/>
          </a:prstGeom>
          <a:noFill/>
        </p:spPr>
        <p:txBody>
          <a:bodyPr wrap="square" rtlCol="0">
            <a:spAutoFit/>
          </a:bodyPr>
          <a:lstStyle/>
          <a:p>
            <a:pPr algn="ctr"/>
            <a:r>
              <a:rPr lang="ja-JP" altLang="en-US" b="1" dirty="0">
                <a:effectLst>
                  <a:outerShdw blurRad="38100" dist="38100" dir="2700000" algn="tl">
                    <a:srgbClr val="000000">
                      <a:alpha val="43137"/>
                    </a:srgbClr>
                  </a:outerShdw>
                </a:effectLst>
                <a:latin typeface="+mn-ea"/>
              </a:rPr>
              <a:t>マクロファージ</a:t>
            </a:r>
            <a:endParaRPr kumimoji="1" lang="ja-JP" altLang="en-US" b="1" dirty="0">
              <a:effectLst>
                <a:outerShdw blurRad="38100" dist="38100" dir="2700000" algn="tl">
                  <a:srgbClr val="000000">
                    <a:alpha val="43137"/>
                  </a:srgbClr>
                </a:outerShdw>
              </a:effectLst>
              <a:latin typeface="+mn-ea"/>
            </a:endParaRPr>
          </a:p>
        </p:txBody>
      </p:sp>
      <p:sp>
        <p:nvSpPr>
          <p:cNvPr id="26" name="テキスト ボックス 25"/>
          <p:cNvSpPr txBox="1"/>
          <p:nvPr/>
        </p:nvSpPr>
        <p:spPr>
          <a:xfrm>
            <a:off x="984486" y="2627620"/>
            <a:ext cx="1715306"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CD28</a:t>
            </a:r>
            <a:endParaRPr kumimoji="1" lang="ja-JP" altLang="en-US" b="1" dirty="0">
              <a:effectLst>
                <a:outerShdw blurRad="38100" dist="38100" dir="2700000" algn="tl">
                  <a:srgbClr val="000000">
                    <a:alpha val="43137"/>
                  </a:srgbClr>
                </a:outerShdw>
              </a:effectLst>
              <a:latin typeface="+mn-ea"/>
            </a:endParaRPr>
          </a:p>
        </p:txBody>
      </p:sp>
      <p:sp>
        <p:nvSpPr>
          <p:cNvPr id="27" name="テキスト ボックス 26"/>
          <p:cNvSpPr txBox="1"/>
          <p:nvPr/>
        </p:nvSpPr>
        <p:spPr>
          <a:xfrm>
            <a:off x="1868354" y="4467170"/>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TCR</a:t>
            </a:r>
            <a:endParaRPr kumimoji="1" lang="ja-JP" altLang="en-US" b="1" dirty="0">
              <a:effectLst>
                <a:outerShdw blurRad="38100" dist="38100" dir="2700000" algn="tl">
                  <a:srgbClr val="000000">
                    <a:alpha val="43137"/>
                  </a:srgbClr>
                </a:outerShdw>
              </a:effectLst>
              <a:latin typeface="+mn-ea"/>
            </a:endParaRPr>
          </a:p>
        </p:txBody>
      </p:sp>
      <p:sp>
        <p:nvSpPr>
          <p:cNvPr id="28" name="テキスト ボックス 27"/>
          <p:cNvSpPr txBox="1"/>
          <p:nvPr/>
        </p:nvSpPr>
        <p:spPr>
          <a:xfrm>
            <a:off x="3196471" y="4458884"/>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29" name="テキスト ボックス 28"/>
          <p:cNvSpPr txBox="1"/>
          <p:nvPr/>
        </p:nvSpPr>
        <p:spPr>
          <a:xfrm>
            <a:off x="2483768" y="2699628"/>
            <a:ext cx="1715306" cy="369332"/>
          </a:xfrm>
          <a:prstGeom prst="rect">
            <a:avLst/>
          </a:prstGeom>
          <a:noFill/>
        </p:spPr>
        <p:txBody>
          <a:bodyPr wrap="square" rtlCol="0">
            <a:spAutoFit/>
          </a:bodyPr>
          <a:lstStyle/>
          <a:p>
            <a:pPr algn="ctr"/>
            <a:r>
              <a:rPr lang="en-US" altLang="ja-JP" b="1" dirty="0" smtClean="0">
                <a:effectLst>
                  <a:outerShdw blurRad="38100" dist="38100" dir="2700000" algn="tl">
                    <a:srgbClr val="000000">
                      <a:alpha val="43137"/>
                    </a:srgbClr>
                  </a:outerShdw>
                </a:effectLst>
                <a:latin typeface="+mn-ea"/>
              </a:rPr>
              <a:t>  CD80</a:t>
            </a:r>
            <a:endParaRPr kumimoji="1" lang="ja-JP" altLang="en-US" b="1" dirty="0">
              <a:effectLst>
                <a:outerShdw blurRad="38100" dist="38100" dir="2700000" algn="tl">
                  <a:srgbClr val="000000">
                    <a:alpha val="43137"/>
                  </a:srgbClr>
                </a:outerShdw>
              </a:effectLst>
              <a:latin typeface="+mn-ea"/>
            </a:endParaRPr>
          </a:p>
        </p:txBody>
      </p:sp>
      <p:sp>
        <p:nvSpPr>
          <p:cNvPr id="30" name="テキスト ボックス 29"/>
          <p:cNvSpPr txBox="1"/>
          <p:nvPr/>
        </p:nvSpPr>
        <p:spPr>
          <a:xfrm>
            <a:off x="3000710" y="2860432"/>
            <a:ext cx="1715306" cy="335756"/>
          </a:xfrm>
          <a:prstGeom prst="rect">
            <a:avLst/>
          </a:prstGeom>
          <a:noFill/>
        </p:spPr>
        <p:txBody>
          <a:bodyPr wrap="square" rtlCol="0">
            <a:spAutoFit/>
          </a:bodyPr>
          <a:lstStyle/>
          <a:p>
            <a:pPr algn="ctr"/>
            <a:r>
              <a:rPr lang="en-US" altLang="ja-JP" b="1" dirty="0" smtClean="0">
                <a:effectLst>
                  <a:outerShdw blurRad="38100" dist="38100" dir="2700000" algn="tl">
                    <a:srgbClr val="000000">
                      <a:alpha val="43137"/>
                    </a:srgbClr>
                  </a:outerShdw>
                </a:effectLst>
                <a:latin typeface="+mn-ea"/>
              </a:rPr>
              <a:t>  or CD86</a:t>
            </a:r>
            <a:endParaRPr kumimoji="1" lang="ja-JP" altLang="en-US" b="1" dirty="0">
              <a:effectLst>
                <a:outerShdw blurRad="38100" dist="38100" dir="2700000" algn="tl">
                  <a:srgbClr val="000000">
                    <a:alpha val="43137"/>
                  </a:srgbClr>
                </a:outerShdw>
              </a:effectLst>
              <a:latin typeface="+mn-ea"/>
            </a:endParaRPr>
          </a:p>
        </p:txBody>
      </p:sp>
      <p:sp>
        <p:nvSpPr>
          <p:cNvPr id="34" name="円/楕円 33"/>
          <p:cNvSpPr/>
          <p:nvPr/>
        </p:nvSpPr>
        <p:spPr>
          <a:xfrm>
            <a:off x="4327512" y="4026836"/>
            <a:ext cx="635366" cy="566772"/>
          </a:xfrm>
          <a:prstGeom prst="ellipse">
            <a:avLst/>
          </a:prstGeom>
          <a:gradFill>
            <a:gsLst>
              <a:gs pos="21000">
                <a:srgbClr val="002060"/>
              </a:gs>
              <a:gs pos="67000">
                <a:schemeClr val="accent1">
                  <a:shade val="67500"/>
                  <a:satMod val="115000"/>
                </a:schemeClr>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2771800" y="1537628"/>
            <a:ext cx="3600400" cy="523220"/>
          </a:xfrm>
          <a:prstGeom prst="rect">
            <a:avLst/>
          </a:prstGeom>
          <a:noFill/>
        </p:spPr>
        <p:txBody>
          <a:bodyPr wrap="square" rtlCol="0">
            <a:spAutoFit/>
          </a:bodyPr>
          <a:lstStyle/>
          <a:p>
            <a:pPr algn="ctr"/>
            <a:r>
              <a:rPr lang="ja-JP" altLang="en-US" sz="2800" b="1" dirty="0">
                <a:latin typeface="+mn-ea"/>
              </a:rPr>
              <a:t>自</a:t>
            </a:r>
            <a:r>
              <a:rPr lang="ja-JP" altLang="en-US" sz="2800" b="1" dirty="0" smtClean="0">
                <a:latin typeface="+mn-ea"/>
              </a:rPr>
              <a:t>己反応性</a:t>
            </a:r>
            <a:r>
              <a:rPr lang="en-US" altLang="ja-JP" sz="2800" b="1" dirty="0" smtClean="0">
                <a:latin typeface="+mn-ea"/>
              </a:rPr>
              <a:t>T</a:t>
            </a:r>
            <a:r>
              <a:rPr kumimoji="1" lang="ja-JP" altLang="en-US" sz="2800" b="1" dirty="0" smtClean="0">
                <a:latin typeface="+mn-ea"/>
              </a:rPr>
              <a:t>細胞説</a:t>
            </a:r>
            <a:endParaRPr kumimoji="1" lang="ja-JP" altLang="en-US" sz="2800" b="1" dirty="0">
              <a:latin typeface="+mn-ea"/>
            </a:endParaRPr>
          </a:p>
        </p:txBody>
      </p:sp>
      <p:sp>
        <p:nvSpPr>
          <p:cNvPr id="3" name="上矢印 2"/>
          <p:cNvSpPr/>
          <p:nvPr/>
        </p:nvSpPr>
        <p:spPr>
          <a:xfrm>
            <a:off x="2641472" y="4410060"/>
            <a:ext cx="324605" cy="1864778"/>
          </a:xfrm>
          <a:prstGeom prst="upArrow">
            <a:avLst>
              <a:gd name="adj1" fmla="val 28293"/>
              <a:gd name="adj2" fmla="val 1395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1236186" y="6333453"/>
            <a:ext cx="3138491" cy="369332"/>
          </a:xfrm>
          <a:prstGeom prst="rect">
            <a:avLst/>
          </a:prstGeom>
          <a:noFill/>
        </p:spPr>
        <p:txBody>
          <a:bodyPr wrap="square" rtlCol="0">
            <a:spAutoFit/>
          </a:bodyPr>
          <a:lstStyle/>
          <a:p>
            <a:pPr algn="ctr"/>
            <a:r>
              <a:rPr lang="ja-JP" altLang="en-US" b="1" dirty="0">
                <a:solidFill>
                  <a:srgbClr val="FF0000"/>
                </a:solidFill>
                <a:effectLst>
                  <a:outerShdw blurRad="38100" dist="38100" dir="2700000" algn="tl">
                    <a:srgbClr val="000000">
                      <a:alpha val="43137"/>
                    </a:srgbClr>
                  </a:outerShdw>
                </a:effectLst>
              </a:rPr>
              <a:t>滑</a:t>
            </a:r>
            <a:r>
              <a:rPr lang="ja-JP" altLang="en-US" b="1" dirty="0" smtClean="0">
                <a:solidFill>
                  <a:srgbClr val="FF0000"/>
                </a:solidFill>
                <a:effectLst>
                  <a:outerShdw blurRad="38100" dist="38100" dir="2700000" algn="tl">
                    <a:srgbClr val="000000">
                      <a:alpha val="43137"/>
                    </a:srgbClr>
                  </a:outerShdw>
                </a:effectLst>
              </a:rPr>
              <a:t>膜にある自己抗原</a:t>
            </a:r>
            <a:endParaRPr kumimoji="1" lang="ja-JP" altLang="en-US" b="1" dirty="0">
              <a:solidFill>
                <a:srgbClr val="FF0000"/>
              </a:solidFill>
              <a:effectLst>
                <a:outerShdw blurRad="38100" dist="38100" dir="2700000" algn="tl">
                  <a:srgbClr val="000000">
                    <a:alpha val="43137"/>
                  </a:srgbClr>
                </a:outerShdw>
              </a:effectLst>
            </a:endParaRPr>
          </a:p>
        </p:txBody>
      </p:sp>
      <p:sp>
        <p:nvSpPr>
          <p:cNvPr id="36" name="テキスト ボックス 35"/>
          <p:cNvSpPr txBox="1"/>
          <p:nvPr/>
        </p:nvSpPr>
        <p:spPr>
          <a:xfrm>
            <a:off x="4644008" y="6372036"/>
            <a:ext cx="4248472" cy="369332"/>
          </a:xfrm>
          <a:prstGeom prst="rect">
            <a:avLst/>
          </a:prstGeom>
          <a:noFill/>
        </p:spPr>
        <p:txBody>
          <a:bodyPr wrap="square" rtlCol="0">
            <a:spAutoFit/>
          </a:bodyPr>
          <a:lstStyle/>
          <a:p>
            <a:pPr algn="r"/>
            <a:r>
              <a:rPr kumimoji="1" lang="en-US" altLang="ja-JP" b="1" dirty="0" err="1" smtClean="0">
                <a:latin typeface="+mn-ea"/>
              </a:rPr>
              <a:t>Steiman</a:t>
            </a:r>
            <a:r>
              <a:rPr kumimoji="1" lang="en-US" altLang="ja-JP" b="1" dirty="0" smtClean="0">
                <a:latin typeface="+mn-ea"/>
              </a:rPr>
              <a:t> L et al. 2012 </a:t>
            </a:r>
            <a:r>
              <a:rPr lang="ja-JP" altLang="en-US" b="1" dirty="0" smtClean="0">
                <a:latin typeface="+mn-ea"/>
              </a:rPr>
              <a:t>より引用 改変</a:t>
            </a:r>
            <a:endParaRPr kumimoji="1" lang="ja-JP" altLang="en-US" b="1" dirty="0">
              <a:latin typeface="+mn-ea"/>
            </a:endParaRPr>
          </a:p>
        </p:txBody>
      </p:sp>
      <p:sp>
        <p:nvSpPr>
          <p:cNvPr id="31" name="タイトル 1"/>
          <p:cNvSpPr>
            <a:spLocks noGrp="1"/>
          </p:cNvSpPr>
          <p:nvPr>
            <p:ph type="title"/>
          </p:nvPr>
        </p:nvSpPr>
        <p:spPr>
          <a:xfrm>
            <a:off x="457200" y="274638"/>
            <a:ext cx="8229600" cy="1143000"/>
          </a:xfrm>
        </p:spPr>
        <p:txBody>
          <a:bodyPr/>
          <a:lstStyle/>
          <a:p>
            <a:r>
              <a:rPr kumimoji="1" lang="ja-JP" altLang="en-US" dirty="0" smtClean="0"/>
              <a:t>関節リウマチの原因？</a:t>
            </a:r>
            <a:endParaRPr kumimoji="1" lang="ja-JP" altLang="en-US" dirty="0"/>
          </a:p>
        </p:txBody>
      </p:sp>
    </p:spTree>
    <p:extLst>
      <p:ext uri="{BB962C8B-B14F-4D97-AF65-F5344CB8AC3E}">
        <p14:creationId xmlns:p14="http://schemas.microsoft.com/office/powerpoint/2010/main" val="34506244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円/楕円 16"/>
          <p:cNvSpPr/>
          <p:nvPr/>
        </p:nvSpPr>
        <p:spPr>
          <a:xfrm>
            <a:off x="3851920" y="3573016"/>
            <a:ext cx="1522976" cy="1499872"/>
          </a:xfrm>
          <a:custGeom>
            <a:avLst/>
            <a:gdLst>
              <a:gd name="connsiteX0" fmla="*/ 0 w 1577630"/>
              <a:gd name="connsiteY0" fmla="*/ 697654 h 1395308"/>
              <a:gd name="connsiteX1" fmla="*/ 788815 w 1577630"/>
              <a:gd name="connsiteY1" fmla="*/ 0 h 1395308"/>
              <a:gd name="connsiteX2" fmla="*/ 1577630 w 1577630"/>
              <a:gd name="connsiteY2" fmla="*/ 697654 h 1395308"/>
              <a:gd name="connsiteX3" fmla="*/ 788815 w 1577630"/>
              <a:gd name="connsiteY3" fmla="*/ 1395308 h 1395308"/>
              <a:gd name="connsiteX4" fmla="*/ 0 w 1577630"/>
              <a:gd name="connsiteY4" fmla="*/ 697654 h 1395308"/>
              <a:gd name="connsiteX0" fmla="*/ 21287 w 1598917"/>
              <a:gd name="connsiteY0" fmla="*/ 727835 h 1425489"/>
              <a:gd name="connsiteX1" fmla="*/ 275119 w 1598917"/>
              <a:gd name="connsiteY1" fmla="*/ 186209 h 1425489"/>
              <a:gd name="connsiteX2" fmla="*/ 810102 w 1598917"/>
              <a:gd name="connsiteY2" fmla="*/ 30181 h 1425489"/>
              <a:gd name="connsiteX3" fmla="*/ 1598917 w 1598917"/>
              <a:gd name="connsiteY3" fmla="*/ 727835 h 1425489"/>
              <a:gd name="connsiteX4" fmla="*/ 810102 w 1598917"/>
              <a:gd name="connsiteY4" fmla="*/ 1425489 h 1425489"/>
              <a:gd name="connsiteX5" fmla="*/ 21287 w 1598917"/>
              <a:gd name="connsiteY5" fmla="*/ 727835 h 1425489"/>
              <a:gd name="connsiteX0" fmla="*/ 21287 w 1598917"/>
              <a:gd name="connsiteY0" fmla="*/ 727835 h 1448697"/>
              <a:gd name="connsiteX1" fmla="*/ 275119 w 1598917"/>
              <a:gd name="connsiteY1" fmla="*/ 186209 h 1448697"/>
              <a:gd name="connsiteX2" fmla="*/ 810102 w 1598917"/>
              <a:gd name="connsiteY2" fmla="*/ 30181 h 1448697"/>
              <a:gd name="connsiteX3" fmla="*/ 1598917 w 1598917"/>
              <a:gd name="connsiteY3" fmla="*/ 727835 h 1448697"/>
              <a:gd name="connsiteX4" fmla="*/ 810102 w 1598917"/>
              <a:gd name="connsiteY4" fmla="*/ 1425489 h 1448697"/>
              <a:gd name="connsiteX5" fmla="*/ 264235 w 1598917"/>
              <a:gd name="connsiteY5" fmla="*/ 1231238 h 1448697"/>
              <a:gd name="connsiteX6" fmla="*/ 21287 w 1598917"/>
              <a:gd name="connsiteY6" fmla="*/ 727835 h 1448697"/>
              <a:gd name="connsiteX0" fmla="*/ 21287 w 1610967"/>
              <a:gd name="connsiteY0" fmla="*/ 727835 h 1425519"/>
              <a:gd name="connsiteX1" fmla="*/ 275119 w 1610967"/>
              <a:gd name="connsiteY1" fmla="*/ 186209 h 1425519"/>
              <a:gd name="connsiteX2" fmla="*/ 810102 w 1610967"/>
              <a:gd name="connsiteY2" fmla="*/ 30181 h 1425519"/>
              <a:gd name="connsiteX3" fmla="*/ 1598917 w 1610967"/>
              <a:gd name="connsiteY3" fmla="*/ 727835 h 1425519"/>
              <a:gd name="connsiteX4" fmla="*/ 1254835 w 1610967"/>
              <a:gd name="connsiteY4" fmla="*/ 1220353 h 1425519"/>
              <a:gd name="connsiteX5" fmla="*/ 810102 w 1610967"/>
              <a:gd name="connsiteY5" fmla="*/ 1425489 h 1425519"/>
              <a:gd name="connsiteX6" fmla="*/ 264235 w 1610967"/>
              <a:gd name="connsiteY6" fmla="*/ 1231238 h 1425519"/>
              <a:gd name="connsiteX7" fmla="*/ 21287 w 1610967"/>
              <a:gd name="connsiteY7" fmla="*/ 727835 h 1425519"/>
              <a:gd name="connsiteX0" fmla="*/ 21287 w 1598928"/>
              <a:gd name="connsiteY0" fmla="*/ 703112 h 1400796"/>
              <a:gd name="connsiteX1" fmla="*/ 275119 w 1598928"/>
              <a:gd name="connsiteY1" fmla="*/ 161486 h 1400796"/>
              <a:gd name="connsiteX2" fmla="*/ 810102 w 1598928"/>
              <a:gd name="connsiteY2" fmla="*/ 5458 h 1400796"/>
              <a:gd name="connsiteX3" fmla="*/ 1243949 w 1598928"/>
              <a:gd name="connsiteY3" fmla="*/ 313887 h 1400796"/>
              <a:gd name="connsiteX4" fmla="*/ 1598917 w 1598928"/>
              <a:gd name="connsiteY4" fmla="*/ 703112 h 1400796"/>
              <a:gd name="connsiteX5" fmla="*/ 1254835 w 1598928"/>
              <a:gd name="connsiteY5" fmla="*/ 1195630 h 1400796"/>
              <a:gd name="connsiteX6" fmla="*/ 810102 w 1598928"/>
              <a:gd name="connsiteY6" fmla="*/ 1400766 h 1400796"/>
              <a:gd name="connsiteX7" fmla="*/ 264235 w 1598928"/>
              <a:gd name="connsiteY7" fmla="*/ 1206515 h 1400796"/>
              <a:gd name="connsiteX8" fmla="*/ 21287 w 1598928"/>
              <a:gd name="connsiteY8" fmla="*/ 703112 h 1400796"/>
              <a:gd name="connsiteX0" fmla="*/ 21287 w 1598928"/>
              <a:gd name="connsiteY0" fmla="*/ 703694 h 1401378"/>
              <a:gd name="connsiteX1" fmla="*/ 275119 w 1598928"/>
              <a:gd name="connsiteY1" fmla="*/ 162068 h 1401378"/>
              <a:gd name="connsiteX2" fmla="*/ 810102 w 1598928"/>
              <a:gd name="connsiteY2" fmla="*/ 6040 h 1401378"/>
              <a:gd name="connsiteX3" fmla="*/ 1167749 w 1598928"/>
              <a:gd name="connsiteY3" fmla="*/ 325355 h 1401378"/>
              <a:gd name="connsiteX4" fmla="*/ 1598917 w 1598928"/>
              <a:gd name="connsiteY4" fmla="*/ 703694 h 1401378"/>
              <a:gd name="connsiteX5" fmla="*/ 1254835 w 1598928"/>
              <a:gd name="connsiteY5" fmla="*/ 1196212 h 1401378"/>
              <a:gd name="connsiteX6" fmla="*/ 810102 w 1598928"/>
              <a:gd name="connsiteY6" fmla="*/ 1401348 h 1401378"/>
              <a:gd name="connsiteX7" fmla="*/ 264235 w 1598928"/>
              <a:gd name="connsiteY7" fmla="*/ 1207097 h 1401378"/>
              <a:gd name="connsiteX8" fmla="*/ 21287 w 1598928"/>
              <a:gd name="connsiteY8" fmla="*/ 703694 h 1401378"/>
              <a:gd name="connsiteX0" fmla="*/ 1706 w 1579347"/>
              <a:gd name="connsiteY0" fmla="*/ 697667 h 1395351"/>
              <a:gd name="connsiteX1" fmla="*/ 353509 w 1579347"/>
              <a:gd name="connsiteY1" fmla="*/ 308441 h 1395351"/>
              <a:gd name="connsiteX2" fmla="*/ 790521 w 1579347"/>
              <a:gd name="connsiteY2" fmla="*/ 13 h 1395351"/>
              <a:gd name="connsiteX3" fmla="*/ 1148168 w 1579347"/>
              <a:gd name="connsiteY3" fmla="*/ 319328 h 1395351"/>
              <a:gd name="connsiteX4" fmla="*/ 1579336 w 1579347"/>
              <a:gd name="connsiteY4" fmla="*/ 697667 h 1395351"/>
              <a:gd name="connsiteX5" fmla="*/ 1235254 w 1579347"/>
              <a:gd name="connsiteY5" fmla="*/ 1190185 h 1395351"/>
              <a:gd name="connsiteX6" fmla="*/ 790521 w 1579347"/>
              <a:gd name="connsiteY6" fmla="*/ 1395321 h 1395351"/>
              <a:gd name="connsiteX7" fmla="*/ 244654 w 1579347"/>
              <a:gd name="connsiteY7" fmla="*/ 1201070 h 1395351"/>
              <a:gd name="connsiteX8" fmla="*/ 1706 w 1579347"/>
              <a:gd name="connsiteY8" fmla="*/ 697667 h 1395351"/>
              <a:gd name="connsiteX0" fmla="*/ 1122 w 1654963"/>
              <a:gd name="connsiteY0" fmla="*/ 665010 h 1395351"/>
              <a:gd name="connsiteX1" fmla="*/ 429125 w 1654963"/>
              <a:gd name="connsiteY1" fmla="*/ 308441 h 1395351"/>
              <a:gd name="connsiteX2" fmla="*/ 866137 w 1654963"/>
              <a:gd name="connsiteY2" fmla="*/ 13 h 1395351"/>
              <a:gd name="connsiteX3" fmla="*/ 1223784 w 1654963"/>
              <a:gd name="connsiteY3" fmla="*/ 319328 h 1395351"/>
              <a:gd name="connsiteX4" fmla="*/ 1654952 w 1654963"/>
              <a:gd name="connsiteY4" fmla="*/ 697667 h 1395351"/>
              <a:gd name="connsiteX5" fmla="*/ 1310870 w 1654963"/>
              <a:gd name="connsiteY5" fmla="*/ 1190185 h 1395351"/>
              <a:gd name="connsiteX6" fmla="*/ 866137 w 1654963"/>
              <a:gd name="connsiteY6" fmla="*/ 1395321 h 1395351"/>
              <a:gd name="connsiteX7" fmla="*/ 320270 w 1654963"/>
              <a:gd name="connsiteY7" fmla="*/ 1201070 h 1395351"/>
              <a:gd name="connsiteX8" fmla="*/ 1122 w 1654963"/>
              <a:gd name="connsiteY8" fmla="*/ 665010 h 1395351"/>
              <a:gd name="connsiteX0" fmla="*/ 3614 w 1657455"/>
              <a:gd name="connsiteY0" fmla="*/ 665010 h 1412005"/>
              <a:gd name="connsiteX1" fmla="*/ 431617 w 1657455"/>
              <a:gd name="connsiteY1" fmla="*/ 308441 h 1412005"/>
              <a:gd name="connsiteX2" fmla="*/ 868629 w 1657455"/>
              <a:gd name="connsiteY2" fmla="*/ 13 h 1412005"/>
              <a:gd name="connsiteX3" fmla="*/ 1226276 w 1657455"/>
              <a:gd name="connsiteY3" fmla="*/ 319328 h 1412005"/>
              <a:gd name="connsiteX4" fmla="*/ 1657444 w 1657455"/>
              <a:gd name="connsiteY4" fmla="*/ 697667 h 1412005"/>
              <a:gd name="connsiteX5" fmla="*/ 1313362 w 1657455"/>
              <a:gd name="connsiteY5" fmla="*/ 1190185 h 1412005"/>
              <a:gd name="connsiteX6" fmla="*/ 868629 w 1657455"/>
              <a:gd name="connsiteY6" fmla="*/ 1395321 h 1412005"/>
              <a:gd name="connsiteX7" fmla="*/ 257447 w 1657455"/>
              <a:gd name="connsiteY7" fmla="*/ 1320813 h 1412005"/>
              <a:gd name="connsiteX8" fmla="*/ 3614 w 1657455"/>
              <a:gd name="connsiteY8" fmla="*/ 665010 h 1412005"/>
              <a:gd name="connsiteX0" fmla="*/ 149 w 1653990"/>
              <a:gd name="connsiteY0" fmla="*/ 665010 h 1395351"/>
              <a:gd name="connsiteX1" fmla="*/ 428152 w 1653990"/>
              <a:gd name="connsiteY1" fmla="*/ 308441 h 1395351"/>
              <a:gd name="connsiteX2" fmla="*/ 865164 w 1653990"/>
              <a:gd name="connsiteY2" fmla="*/ 13 h 1395351"/>
              <a:gd name="connsiteX3" fmla="*/ 1222811 w 1653990"/>
              <a:gd name="connsiteY3" fmla="*/ 319328 h 1395351"/>
              <a:gd name="connsiteX4" fmla="*/ 1653979 w 1653990"/>
              <a:gd name="connsiteY4" fmla="*/ 697667 h 1395351"/>
              <a:gd name="connsiteX5" fmla="*/ 1309897 w 1653990"/>
              <a:gd name="connsiteY5" fmla="*/ 1190185 h 1395351"/>
              <a:gd name="connsiteX6" fmla="*/ 865164 w 1653990"/>
              <a:gd name="connsiteY6" fmla="*/ 1395321 h 1395351"/>
              <a:gd name="connsiteX7" fmla="*/ 384610 w 1653990"/>
              <a:gd name="connsiteY7" fmla="*/ 1201070 h 1395351"/>
              <a:gd name="connsiteX8" fmla="*/ 149 w 1653990"/>
              <a:gd name="connsiteY8" fmla="*/ 665010 h 1395351"/>
              <a:gd name="connsiteX0" fmla="*/ 149 w 1653990"/>
              <a:gd name="connsiteY0" fmla="*/ 665010 h 1536846"/>
              <a:gd name="connsiteX1" fmla="*/ 428152 w 1653990"/>
              <a:gd name="connsiteY1" fmla="*/ 308441 h 1536846"/>
              <a:gd name="connsiteX2" fmla="*/ 865164 w 1653990"/>
              <a:gd name="connsiteY2" fmla="*/ 13 h 1536846"/>
              <a:gd name="connsiteX3" fmla="*/ 1222811 w 1653990"/>
              <a:gd name="connsiteY3" fmla="*/ 319328 h 1536846"/>
              <a:gd name="connsiteX4" fmla="*/ 1653979 w 1653990"/>
              <a:gd name="connsiteY4" fmla="*/ 697667 h 1536846"/>
              <a:gd name="connsiteX5" fmla="*/ 1309897 w 1653990"/>
              <a:gd name="connsiteY5" fmla="*/ 1190185 h 1536846"/>
              <a:gd name="connsiteX6" fmla="*/ 876049 w 1653990"/>
              <a:gd name="connsiteY6" fmla="*/ 1536835 h 1536846"/>
              <a:gd name="connsiteX7" fmla="*/ 384610 w 1653990"/>
              <a:gd name="connsiteY7" fmla="*/ 1201070 h 1536846"/>
              <a:gd name="connsiteX8" fmla="*/ 149 w 1653990"/>
              <a:gd name="connsiteY8" fmla="*/ 665010 h 1536846"/>
              <a:gd name="connsiteX0" fmla="*/ 149 w 1653986"/>
              <a:gd name="connsiteY0" fmla="*/ 665010 h 1538009"/>
              <a:gd name="connsiteX1" fmla="*/ 428152 w 1653986"/>
              <a:gd name="connsiteY1" fmla="*/ 308441 h 1538009"/>
              <a:gd name="connsiteX2" fmla="*/ 865164 w 1653986"/>
              <a:gd name="connsiteY2" fmla="*/ 13 h 1538009"/>
              <a:gd name="connsiteX3" fmla="*/ 1222811 w 1653986"/>
              <a:gd name="connsiteY3" fmla="*/ 319328 h 1538009"/>
              <a:gd name="connsiteX4" fmla="*/ 1653979 w 1653986"/>
              <a:gd name="connsiteY4" fmla="*/ 697667 h 1538009"/>
              <a:gd name="connsiteX5" fmla="*/ 1201040 w 1653986"/>
              <a:gd name="connsiteY5" fmla="*/ 1081328 h 1538009"/>
              <a:gd name="connsiteX6" fmla="*/ 876049 w 1653986"/>
              <a:gd name="connsiteY6" fmla="*/ 1536835 h 1538009"/>
              <a:gd name="connsiteX7" fmla="*/ 384610 w 1653986"/>
              <a:gd name="connsiteY7" fmla="*/ 1201070 h 1538009"/>
              <a:gd name="connsiteX8" fmla="*/ 149 w 1653986"/>
              <a:gd name="connsiteY8" fmla="*/ 665010 h 1538009"/>
              <a:gd name="connsiteX0" fmla="*/ 149 w 1662295"/>
              <a:gd name="connsiteY0" fmla="*/ 665010 h 1538009"/>
              <a:gd name="connsiteX1" fmla="*/ 428152 w 1662295"/>
              <a:gd name="connsiteY1" fmla="*/ 308441 h 1538009"/>
              <a:gd name="connsiteX2" fmla="*/ 865164 w 1662295"/>
              <a:gd name="connsiteY2" fmla="*/ 13 h 1538009"/>
              <a:gd name="connsiteX3" fmla="*/ 1222811 w 1662295"/>
              <a:gd name="connsiteY3" fmla="*/ 319328 h 1538009"/>
              <a:gd name="connsiteX4" fmla="*/ 1653979 w 1662295"/>
              <a:gd name="connsiteY4" fmla="*/ 697667 h 1538009"/>
              <a:gd name="connsiteX5" fmla="*/ 1484067 w 1662295"/>
              <a:gd name="connsiteY5" fmla="*/ 907154 h 1538009"/>
              <a:gd name="connsiteX6" fmla="*/ 1201040 w 1662295"/>
              <a:gd name="connsiteY6" fmla="*/ 1081328 h 1538009"/>
              <a:gd name="connsiteX7" fmla="*/ 876049 w 1662295"/>
              <a:gd name="connsiteY7" fmla="*/ 1536835 h 1538009"/>
              <a:gd name="connsiteX8" fmla="*/ 384610 w 1662295"/>
              <a:gd name="connsiteY8" fmla="*/ 1201070 h 1538009"/>
              <a:gd name="connsiteX9" fmla="*/ 149 w 1662295"/>
              <a:gd name="connsiteY9" fmla="*/ 665010 h 1538009"/>
              <a:gd name="connsiteX0" fmla="*/ 18675 w 1680821"/>
              <a:gd name="connsiteY0" fmla="*/ 665010 h 1537967"/>
              <a:gd name="connsiteX1" fmla="*/ 446678 w 1680821"/>
              <a:gd name="connsiteY1" fmla="*/ 308441 h 1537967"/>
              <a:gd name="connsiteX2" fmla="*/ 883690 w 1680821"/>
              <a:gd name="connsiteY2" fmla="*/ 13 h 1537967"/>
              <a:gd name="connsiteX3" fmla="*/ 1241337 w 1680821"/>
              <a:gd name="connsiteY3" fmla="*/ 319328 h 1537967"/>
              <a:gd name="connsiteX4" fmla="*/ 1672505 w 1680821"/>
              <a:gd name="connsiteY4" fmla="*/ 697667 h 1537967"/>
              <a:gd name="connsiteX5" fmla="*/ 1502593 w 1680821"/>
              <a:gd name="connsiteY5" fmla="*/ 907154 h 1537967"/>
              <a:gd name="connsiteX6" fmla="*/ 1219566 w 1680821"/>
              <a:gd name="connsiteY6" fmla="*/ 1081328 h 1537967"/>
              <a:gd name="connsiteX7" fmla="*/ 894575 w 1680821"/>
              <a:gd name="connsiteY7" fmla="*/ 1536835 h 1537967"/>
              <a:gd name="connsiteX8" fmla="*/ 403136 w 1680821"/>
              <a:gd name="connsiteY8" fmla="*/ 1201070 h 1537967"/>
              <a:gd name="connsiteX9" fmla="*/ 109222 w 1680821"/>
              <a:gd name="connsiteY9" fmla="*/ 896268 h 1537967"/>
              <a:gd name="connsiteX10" fmla="*/ 18675 w 1680821"/>
              <a:gd name="connsiteY10" fmla="*/ 665010 h 1537967"/>
              <a:gd name="connsiteX0" fmla="*/ 18675 w 1680821"/>
              <a:gd name="connsiteY0" fmla="*/ 670218 h 1543175"/>
              <a:gd name="connsiteX1" fmla="*/ 446678 w 1680821"/>
              <a:gd name="connsiteY1" fmla="*/ 313649 h 1543175"/>
              <a:gd name="connsiteX2" fmla="*/ 653507 w 1680821"/>
              <a:gd name="connsiteY2" fmla="*/ 139476 h 1543175"/>
              <a:gd name="connsiteX3" fmla="*/ 883690 w 1680821"/>
              <a:gd name="connsiteY3" fmla="*/ 5221 h 1543175"/>
              <a:gd name="connsiteX4" fmla="*/ 1241337 w 1680821"/>
              <a:gd name="connsiteY4" fmla="*/ 324536 h 1543175"/>
              <a:gd name="connsiteX5" fmla="*/ 1672505 w 1680821"/>
              <a:gd name="connsiteY5" fmla="*/ 702875 h 1543175"/>
              <a:gd name="connsiteX6" fmla="*/ 1502593 w 1680821"/>
              <a:gd name="connsiteY6" fmla="*/ 912362 h 1543175"/>
              <a:gd name="connsiteX7" fmla="*/ 1219566 w 1680821"/>
              <a:gd name="connsiteY7" fmla="*/ 1086536 h 1543175"/>
              <a:gd name="connsiteX8" fmla="*/ 894575 w 1680821"/>
              <a:gd name="connsiteY8" fmla="*/ 1542043 h 1543175"/>
              <a:gd name="connsiteX9" fmla="*/ 403136 w 1680821"/>
              <a:gd name="connsiteY9" fmla="*/ 1206278 h 1543175"/>
              <a:gd name="connsiteX10" fmla="*/ 109222 w 1680821"/>
              <a:gd name="connsiteY10" fmla="*/ 901476 h 1543175"/>
              <a:gd name="connsiteX11" fmla="*/ 18675 w 1680821"/>
              <a:gd name="connsiteY11" fmla="*/ 670218 h 1543175"/>
              <a:gd name="connsiteX0" fmla="*/ 18675 w 1680821"/>
              <a:gd name="connsiteY0" fmla="*/ 670218 h 1550471"/>
              <a:gd name="connsiteX1" fmla="*/ 446678 w 1680821"/>
              <a:gd name="connsiteY1" fmla="*/ 313649 h 1550471"/>
              <a:gd name="connsiteX2" fmla="*/ 653507 w 1680821"/>
              <a:gd name="connsiteY2" fmla="*/ 139476 h 1550471"/>
              <a:gd name="connsiteX3" fmla="*/ 883690 w 1680821"/>
              <a:gd name="connsiteY3" fmla="*/ 5221 h 1550471"/>
              <a:gd name="connsiteX4" fmla="*/ 1241337 w 1680821"/>
              <a:gd name="connsiteY4" fmla="*/ 324536 h 1550471"/>
              <a:gd name="connsiteX5" fmla="*/ 1672505 w 1680821"/>
              <a:gd name="connsiteY5" fmla="*/ 702875 h 1550471"/>
              <a:gd name="connsiteX6" fmla="*/ 1502593 w 1680821"/>
              <a:gd name="connsiteY6" fmla="*/ 912362 h 1550471"/>
              <a:gd name="connsiteX7" fmla="*/ 1219566 w 1680821"/>
              <a:gd name="connsiteY7" fmla="*/ 1086536 h 1550471"/>
              <a:gd name="connsiteX8" fmla="*/ 894575 w 1680821"/>
              <a:gd name="connsiteY8" fmla="*/ 1542043 h 1550471"/>
              <a:gd name="connsiteX9" fmla="*/ 577307 w 1680821"/>
              <a:gd name="connsiteY9" fmla="*/ 1369562 h 1550471"/>
              <a:gd name="connsiteX10" fmla="*/ 403136 w 1680821"/>
              <a:gd name="connsiteY10" fmla="*/ 1206278 h 1550471"/>
              <a:gd name="connsiteX11" fmla="*/ 109222 w 1680821"/>
              <a:gd name="connsiteY11" fmla="*/ 901476 h 1550471"/>
              <a:gd name="connsiteX12" fmla="*/ 18675 w 1680821"/>
              <a:gd name="connsiteY12" fmla="*/ 670218 h 1550471"/>
              <a:gd name="connsiteX0" fmla="*/ 18675 w 1680821"/>
              <a:gd name="connsiteY0" fmla="*/ 670218 h 1542915"/>
              <a:gd name="connsiteX1" fmla="*/ 446678 w 1680821"/>
              <a:gd name="connsiteY1" fmla="*/ 313649 h 1542915"/>
              <a:gd name="connsiteX2" fmla="*/ 653507 w 1680821"/>
              <a:gd name="connsiteY2" fmla="*/ 139476 h 1542915"/>
              <a:gd name="connsiteX3" fmla="*/ 883690 w 1680821"/>
              <a:gd name="connsiteY3" fmla="*/ 5221 h 1542915"/>
              <a:gd name="connsiteX4" fmla="*/ 1241337 w 1680821"/>
              <a:gd name="connsiteY4" fmla="*/ 324536 h 1542915"/>
              <a:gd name="connsiteX5" fmla="*/ 1672505 w 1680821"/>
              <a:gd name="connsiteY5" fmla="*/ 702875 h 1542915"/>
              <a:gd name="connsiteX6" fmla="*/ 1502593 w 1680821"/>
              <a:gd name="connsiteY6" fmla="*/ 912362 h 1542915"/>
              <a:gd name="connsiteX7" fmla="*/ 1219566 w 1680821"/>
              <a:gd name="connsiteY7" fmla="*/ 1086536 h 1542915"/>
              <a:gd name="connsiteX8" fmla="*/ 1088936 w 1680821"/>
              <a:gd name="connsiteY8" fmla="*/ 1293362 h 1542915"/>
              <a:gd name="connsiteX9" fmla="*/ 894575 w 1680821"/>
              <a:gd name="connsiteY9" fmla="*/ 1542043 h 1542915"/>
              <a:gd name="connsiteX10" fmla="*/ 577307 w 1680821"/>
              <a:gd name="connsiteY10" fmla="*/ 1369562 h 1542915"/>
              <a:gd name="connsiteX11" fmla="*/ 403136 w 1680821"/>
              <a:gd name="connsiteY11" fmla="*/ 1206278 h 1542915"/>
              <a:gd name="connsiteX12" fmla="*/ 109222 w 1680821"/>
              <a:gd name="connsiteY12" fmla="*/ 901476 h 1542915"/>
              <a:gd name="connsiteX13" fmla="*/ 18675 w 1680821"/>
              <a:gd name="connsiteY13" fmla="*/ 670218 h 1542915"/>
              <a:gd name="connsiteX0" fmla="*/ 20972 w 1683118"/>
              <a:gd name="connsiteY0" fmla="*/ 670218 h 1542915"/>
              <a:gd name="connsiteX1" fmla="*/ 482313 w 1683118"/>
              <a:gd name="connsiteY1" fmla="*/ 394611 h 1542915"/>
              <a:gd name="connsiteX2" fmla="*/ 655804 w 1683118"/>
              <a:gd name="connsiteY2" fmla="*/ 139476 h 1542915"/>
              <a:gd name="connsiteX3" fmla="*/ 885987 w 1683118"/>
              <a:gd name="connsiteY3" fmla="*/ 5221 h 1542915"/>
              <a:gd name="connsiteX4" fmla="*/ 1243634 w 1683118"/>
              <a:gd name="connsiteY4" fmla="*/ 324536 h 1542915"/>
              <a:gd name="connsiteX5" fmla="*/ 1674802 w 1683118"/>
              <a:gd name="connsiteY5" fmla="*/ 702875 h 1542915"/>
              <a:gd name="connsiteX6" fmla="*/ 1504890 w 1683118"/>
              <a:gd name="connsiteY6" fmla="*/ 912362 h 1542915"/>
              <a:gd name="connsiteX7" fmla="*/ 1221863 w 1683118"/>
              <a:gd name="connsiteY7" fmla="*/ 1086536 h 1542915"/>
              <a:gd name="connsiteX8" fmla="*/ 1091233 w 1683118"/>
              <a:gd name="connsiteY8" fmla="*/ 1293362 h 1542915"/>
              <a:gd name="connsiteX9" fmla="*/ 896872 w 1683118"/>
              <a:gd name="connsiteY9" fmla="*/ 1542043 h 1542915"/>
              <a:gd name="connsiteX10" fmla="*/ 579604 w 1683118"/>
              <a:gd name="connsiteY10" fmla="*/ 1369562 h 1542915"/>
              <a:gd name="connsiteX11" fmla="*/ 405433 w 1683118"/>
              <a:gd name="connsiteY11" fmla="*/ 1206278 h 1542915"/>
              <a:gd name="connsiteX12" fmla="*/ 111519 w 1683118"/>
              <a:gd name="connsiteY12" fmla="*/ 901476 h 1542915"/>
              <a:gd name="connsiteX13" fmla="*/ 20972 w 1683118"/>
              <a:gd name="connsiteY13" fmla="*/ 670218 h 1542915"/>
              <a:gd name="connsiteX0" fmla="*/ 16567 w 1716813"/>
              <a:gd name="connsiteY0" fmla="*/ 627355 h 1542915"/>
              <a:gd name="connsiteX1" fmla="*/ 516008 w 1716813"/>
              <a:gd name="connsiteY1" fmla="*/ 394611 h 1542915"/>
              <a:gd name="connsiteX2" fmla="*/ 689499 w 1716813"/>
              <a:gd name="connsiteY2" fmla="*/ 139476 h 1542915"/>
              <a:gd name="connsiteX3" fmla="*/ 919682 w 1716813"/>
              <a:gd name="connsiteY3" fmla="*/ 5221 h 1542915"/>
              <a:gd name="connsiteX4" fmla="*/ 1277329 w 1716813"/>
              <a:gd name="connsiteY4" fmla="*/ 324536 h 1542915"/>
              <a:gd name="connsiteX5" fmla="*/ 1708497 w 1716813"/>
              <a:gd name="connsiteY5" fmla="*/ 702875 h 1542915"/>
              <a:gd name="connsiteX6" fmla="*/ 1538585 w 1716813"/>
              <a:gd name="connsiteY6" fmla="*/ 912362 h 1542915"/>
              <a:gd name="connsiteX7" fmla="*/ 1255558 w 1716813"/>
              <a:gd name="connsiteY7" fmla="*/ 1086536 h 1542915"/>
              <a:gd name="connsiteX8" fmla="*/ 1124928 w 1716813"/>
              <a:gd name="connsiteY8" fmla="*/ 1293362 h 1542915"/>
              <a:gd name="connsiteX9" fmla="*/ 930567 w 1716813"/>
              <a:gd name="connsiteY9" fmla="*/ 1542043 h 1542915"/>
              <a:gd name="connsiteX10" fmla="*/ 613299 w 1716813"/>
              <a:gd name="connsiteY10" fmla="*/ 1369562 h 1542915"/>
              <a:gd name="connsiteX11" fmla="*/ 439128 w 1716813"/>
              <a:gd name="connsiteY11" fmla="*/ 1206278 h 1542915"/>
              <a:gd name="connsiteX12" fmla="*/ 145214 w 1716813"/>
              <a:gd name="connsiteY12" fmla="*/ 901476 h 1542915"/>
              <a:gd name="connsiteX13" fmla="*/ 16567 w 1716813"/>
              <a:gd name="connsiteY13" fmla="*/ 627355 h 1542915"/>
              <a:gd name="connsiteX0" fmla="*/ 16567 w 1716813"/>
              <a:gd name="connsiteY0" fmla="*/ 664330 h 1579890"/>
              <a:gd name="connsiteX1" fmla="*/ 516008 w 1716813"/>
              <a:gd name="connsiteY1" fmla="*/ 431586 h 1579890"/>
              <a:gd name="connsiteX2" fmla="*/ 689499 w 1716813"/>
              <a:gd name="connsiteY2" fmla="*/ 176451 h 1579890"/>
              <a:gd name="connsiteX3" fmla="*/ 891107 w 1716813"/>
              <a:gd name="connsiteY3" fmla="*/ 4096 h 1579890"/>
              <a:gd name="connsiteX4" fmla="*/ 1277329 w 1716813"/>
              <a:gd name="connsiteY4" fmla="*/ 361511 h 1579890"/>
              <a:gd name="connsiteX5" fmla="*/ 1708497 w 1716813"/>
              <a:gd name="connsiteY5" fmla="*/ 739850 h 1579890"/>
              <a:gd name="connsiteX6" fmla="*/ 1538585 w 1716813"/>
              <a:gd name="connsiteY6" fmla="*/ 949337 h 1579890"/>
              <a:gd name="connsiteX7" fmla="*/ 1255558 w 1716813"/>
              <a:gd name="connsiteY7" fmla="*/ 1123511 h 1579890"/>
              <a:gd name="connsiteX8" fmla="*/ 1124928 w 1716813"/>
              <a:gd name="connsiteY8" fmla="*/ 1330337 h 1579890"/>
              <a:gd name="connsiteX9" fmla="*/ 930567 w 1716813"/>
              <a:gd name="connsiteY9" fmla="*/ 1579018 h 1579890"/>
              <a:gd name="connsiteX10" fmla="*/ 613299 w 1716813"/>
              <a:gd name="connsiteY10" fmla="*/ 1406537 h 1579890"/>
              <a:gd name="connsiteX11" fmla="*/ 439128 w 1716813"/>
              <a:gd name="connsiteY11" fmla="*/ 1243253 h 1579890"/>
              <a:gd name="connsiteX12" fmla="*/ 145214 w 1716813"/>
              <a:gd name="connsiteY12" fmla="*/ 938451 h 1579890"/>
              <a:gd name="connsiteX13" fmla="*/ 16567 w 1716813"/>
              <a:gd name="connsiteY13" fmla="*/ 664330 h 1579890"/>
              <a:gd name="connsiteX0" fmla="*/ 8730 w 1708976"/>
              <a:gd name="connsiteY0" fmla="*/ 664330 h 1579890"/>
              <a:gd name="connsiteX1" fmla="*/ 374821 w 1708976"/>
              <a:gd name="connsiteY1" fmla="*/ 455398 h 1579890"/>
              <a:gd name="connsiteX2" fmla="*/ 681662 w 1708976"/>
              <a:gd name="connsiteY2" fmla="*/ 176451 h 1579890"/>
              <a:gd name="connsiteX3" fmla="*/ 883270 w 1708976"/>
              <a:gd name="connsiteY3" fmla="*/ 4096 h 1579890"/>
              <a:gd name="connsiteX4" fmla="*/ 1269492 w 1708976"/>
              <a:gd name="connsiteY4" fmla="*/ 361511 h 1579890"/>
              <a:gd name="connsiteX5" fmla="*/ 1700660 w 1708976"/>
              <a:gd name="connsiteY5" fmla="*/ 739850 h 1579890"/>
              <a:gd name="connsiteX6" fmla="*/ 1530748 w 1708976"/>
              <a:gd name="connsiteY6" fmla="*/ 949337 h 1579890"/>
              <a:gd name="connsiteX7" fmla="*/ 1247721 w 1708976"/>
              <a:gd name="connsiteY7" fmla="*/ 1123511 h 1579890"/>
              <a:gd name="connsiteX8" fmla="*/ 1117091 w 1708976"/>
              <a:gd name="connsiteY8" fmla="*/ 1330337 h 1579890"/>
              <a:gd name="connsiteX9" fmla="*/ 922730 w 1708976"/>
              <a:gd name="connsiteY9" fmla="*/ 1579018 h 1579890"/>
              <a:gd name="connsiteX10" fmla="*/ 605462 w 1708976"/>
              <a:gd name="connsiteY10" fmla="*/ 1406537 h 1579890"/>
              <a:gd name="connsiteX11" fmla="*/ 431291 w 1708976"/>
              <a:gd name="connsiteY11" fmla="*/ 1243253 h 1579890"/>
              <a:gd name="connsiteX12" fmla="*/ 137377 w 1708976"/>
              <a:gd name="connsiteY12" fmla="*/ 938451 h 1579890"/>
              <a:gd name="connsiteX13" fmla="*/ 8730 w 1708976"/>
              <a:gd name="connsiteY13" fmla="*/ 664330 h 1579890"/>
              <a:gd name="connsiteX0" fmla="*/ 8730 w 1708976"/>
              <a:gd name="connsiteY0" fmla="*/ 663937 h 1579497"/>
              <a:gd name="connsiteX1" fmla="*/ 374821 w 1708976"/>
              <a:gd name="connsiteY1" fmla="*/ 455005 h 1579497"/>
              <a:gd name="connsiteX2" fmla="*/ 459186 w 1708976"/>
              <a:gd name="connsiteY2" fmla="*/ 172657 h 1579497"/>
              <a:gd name="connsiteX3" fmla="*/ 681662 w 1708976"/>
              <a:gd name="connsiteY3" fmla="*/ 176058 h 1579497"/>
              <a:gd name="connsiteX4" fmla="*/ 883270 w 1708976"/>
              <a:gd name="connsiteY4" fmla="*/ 3703 h 1579497"/>
              <a:gd name="connsiteX5" fmla="*/ 1269492 w 1708976"/>
              <a:gd name="connsiteY5" fmla="*/ 361118 h 1579497"/>
              <a:gd name="connsiteX6" fmla="*/ 1700660 w 1708976"/>
              <a:gd name="connsiteY6" fmla="*/ 739457 h 1579497"/>
              <a:gd name="connsiteX7" fmla="*/ 1530748 w 1708976"/>
              <a:gd name="connsiteY7" fmla="*/ 948944 h 1579497"/>
              <a:gd name="connsiteX8" fmla="*/ 1247721 w 1708976"/>
              <a:gd name="connsiteY8" fmla="*/ 1123118 h 1579497"/>
              <a:gd name="connsiteX9" fmla="*/ 1117091 w 1708976"/>
              <a:gd name="connsiteY9" fmla="*/ 1329944 h 1579497"/>
              <a:gd name="connsiteX10" fmla="*/ 922730 w 1708976"/>
              <a:gd name="connsiteY10" fmla="*/ 1578625 h 1579497"/>
              <a:gd name="connsiteX11" fmla="*/ 605462 w 1708976"/>
              <a:gd name="connsiteY11" fmla="*/ 1406144 h 1579497"/>
              <a:gd name="connsiteX12" fmla="*/ 431291 w 1708976"/>
              <a:gd name="connsiteY12" fmla="*/ 1242860 h 1579497"/>
              <a:gd name="connsiteX13" fmla="*/ 137377 w 1708976"/>
              <a:gd name="connsiteY13" fmla="*/ 938058 h 1579497"/>
              <a:gd name="connsiteX14" fmla="*/ 8730 w 1708976"/>
              <a:gd name="connsiteY14" fmla="*/ 663937 h 1579497"/>
              <a:gd name="connsiteX0" fmla="*/ 6217 w 1706463"/>
              <a:gd name="connsiteY0" fmla="*/ 663937 h 1579497"/>
              <a:gd name="connsiteX1" fmla="*/ 324683 w 1706463"/>
              <a:gd name="connsiteY1" fmla="*/ 493105 h 1579497"/>
              <a:gd name="connsiteX2" fmla="*/ 456673 w 1706463"/>
              <a:gd name="connsiteY2" fmla="*/ 172657 h 1579497"/>
              <a:gd name="connsiteX3" fmla="*/ 679149 w 1706463"/>
              <a:gd name="connsiteY3" fmla="*/ 176058 h 1579497"/>
              <a:gd name="connsiteX4" fmla="*/ 880757 w 1706463"/>
              <a:gd name="connsiteY4" fmla="*/ 3703 h 1579497"/>
              <a:gd name="connsiteX5" fmla="*/ 1266979 w 1706463"/>
              <a:gd name="connsiteY5" fmla="*/ 361118 h 1579497"/>
              <a:gd name="connsiteX6" fmla="*/ 1698147 w 1706463"/>
              <a:gd name="connsiteY6" fmla="*/ 739457 h 1579497"/>
              <a:gd name="connsiteX7" fmla="*/ 1528235 w 1706463"/>
              <a:gd name="connsiteY7" fmla="*/ 948944 h 1579497"/>
              <a:gd name="connsiteX8" fmla="*/ 1245208 w 1706463"/>
              <a:gd name="connsiteY8" fmla="*/ 1123118 h 1579497"/>
              <a:gd name="connsiteX9" fmla="*/ 1114578 w 1706463"/>
              <a:gd name="connsiteY9" fmla="*/ 1329944 h 1579497"/>
              <a:gd name="connsiteX10" fmla="*/ 920217 w 1706463"/>
              <a:gd name="connsiteY10" fmla="*/ 1578625 h 1579497"/>
              <a:gd name="connsiteX11" fmla="*/ 602949 w 1706463"/>
              <a:gd name="connsiteY11" fmla="*/ 1406144 h 1579497"/>
              <a:gd name="connsiteX12" fmla="*/ 428778 w 1706463"/>
              <a:gd name="connsiteY12" fmla="*/ 1242860 h 1579497"/>
              <a:gd name="connsiteX13" fmla="*/ 134864 w 1706463"/>
              <a:gd name="connsiteY13" fmla="*/ 938058 h 1579497"/>
              <a:gd name="connsiteX14" fmla="*/ 6217 w 1706463"/>
              <a:gd name="connsiteY14" fmla="*/ 663937 h 1579497"/>
              <a:gd name="connsiteX0" fmla="*/ 778 w 1701024"/>
              <a:gd name="connsiteY0" fmla="*/ 663937 h 1579497"/>
              <a:gd name="connsiteX1" fmla="*/ 319244 w 1701024"/>
              <a:gd name="connsiteY1" fmla="*/ 493105 h 1579497"/>
              <a:gd name="connsiteX2" fmla="*/ 451234 w 1701024"/>
              <a:gd name="connsiteY2" fmla="*/ 172657 h 1579497"/>
              <a:gd name="connsiteX3" fmla="*/ 673710 w 1701024"/>
              <a:gd name="connsiteY3" fmla="*/ 176058 h 1579497"/>
              <a:gd name="connsiteX4" fmla="*/ 875318 w 1701024"/>
              <a:gd name="connsiteY4" fmla="*/ 3703 h 1579497"/>
              <a:gd name="connsiteX5" fmla="*/ 1261540 w 1701024"/>
              <a:gd name="connsiteY5" fmla="*/ 361118 h 1579497"/>
              <a:gd name="connsiteX6" fmla="*/ 1692708 w 1701024"/>
              <a:gd name="connsiteY6" fmla="*/ 739457 h 1579497"/>
              <a:gd name="connsiteX7" fmla="*/ 1522796 w 1701024"/>
              <a:gd name="connsiteY7" fmla="*/ 948944 h 1579497"/>
              <a:gd name="connsiteX8" fmla="*/ 1239769 w 1701024"/>
              <a:gd name="connsiteY8" fmla="*/ 1123118 h 1579497"/>
              <a:gd name="connsiteX9" fmla="*/ 1109139 w 1701024"/>
              <a:gd name="connsiteY9" fmla="*/ 1329944 h 1579497"/>
              <a:gd name="connsiteX10" fmla="*/ 914778 w 1701024"/>
              <a:gd name="connsiteY10" fmla="*/ 1578625 h 1579497"/>
              <a:gd name="connsiteX11" fmla="*/ 597510 w 1701024"/>
              <a:gd name="connsiteY11" fmla="*/ 1406144 h 1579497"/>
              <a:gd name="connsiteX12" fmla="*/ 423339 w 1701024"/>
              <a:gd name="connsiteY12" fmla="*/ 1242860 h 1579497"/>
              <a:gd name="connsiteX13" fmla="*/ 234200 w 1701024"/>
              <a:gd name="connsiteY13" fmla="*/ 890433 h 1579497"/>
              <a:gd name="connsiteX14" fmla="*/ 778 w 1701024"/>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366511 w 1644196"/>
              <a:gd name="connsiteY12" fmla="*/ 1242860 h 1579497"/>
              <a:gd name="connsiteX13" fmla="*/ 177372 w 1644196"/>
              <a:gd name="connsiteY13" fmla="*/ 890433 h 1579497"/>
              <a:gd name="connsiteX14" fmla="*/ 1100 w 1644196"/>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218873 w 1644196"/>
              <a:gd name="connsiteY12" fmla="*/ 1228572 h 1579497"/>
              <a:gd name="connsiteX13" fmla="*/ 177372 w 1644196"/>
              <a:gd name="connsiteY13" fmla="*/ 890433 h 1579497"/>
              <a:gd name="connsiteX14" fmla="*/ 1100 w 1644196"/>
              <a:gd name="connsiteY14" fmla="*/ 663937 h 1579497"/>
              <a:gd name="connsiteX0" fmla="*/ 1100 w 1644196"/>
              <a:gd name="connsiteY0" fmla="*/ 663937 h 1578878"/>
              <a:gd name="connsiteX1" fmla="*/ 262416 w 1644196"/>
              <a:gd name="connsiteY1" fmla="*/ 493105 h 1578878"/>
              <a:gd name="connsiteX2" fmla="*/ 394406 w 1644196"/>
              <a:gd name="connsiteY2" fmla="*/ 172657 h 1578878"/>
              <a:gd name="connsiteX3" fmla="*/ 616882 w 1644196"/>
              <a:gd name="connsiteY3" fmla="*/ 176058 h 1578878"/>
              <a:gd name="connsiteX4" fmla="*/ 818490 w 1644196"/>
              <a:gd name="connsiteY4" fmla="*/ 3703 h 1578878"/>
              <a:gd name="connsiteX5" fmla="*/ 1204712 w 1644196"/>
              <a:gd name="connsiteY5" fmla="*/ 361118 h 1578878"/>
              <a:gd name="connsiteX6" fmla="*/ 1635880 w 1644196"/>
              <a:gd name="connsiteY6" fmla="*/ 739457 h 1578878"/>
              <a:gd name="connsiteX7" fmla="*/ 1465968 w 1644196"/>
              <a:gd name="connsiteY7" fmla="*/ 948944 h 1578878"/>
              <a:gd name="connsiteX8" fmla="*/ 1182941 w 1644196"/>
              <a:gd name="connsiteY8" fmla="*/ 1123118 h 1578878"/>
              <a:gd name="connsiteX9" fmla="*/ 1052311 w 1644196"/>
              <a:gd name="connsiteY9" fmla="*/ 1329944 h 1578878"/>
              <a:gd name="connsiteX10" fmla="*/ 857950 w 1644196"/>
              <a:gd name="connsiteY10" fmla="*/ 1578625 h 1578878"/>
              <a:gd name="connsiteX11" fmla="*/ 583545 w 1644196"/>
              <a:gd name="connsiteY11" fmla="*/ 1282319 h 1578878"/>
              <a:gd name="connsiteX12" fmla="*/ 218873 w 1644196"/>
              <a:gd name="connsiteY12" fmla="*/ 1228572 h 1578878"/>
              <a:gd name="connsiteX13" fmla="*/ 177372 w 1644196"/>
              <a:gd name="connsiteY13" fmla="*/ 890433 h 1578878"/>
              <a:gd name="connsiteX14" fmla="*/ 1100 w 1644196"/>
              <a:gd name="connsiteY14" fmla="*/ 663937 h 1578878"/>
              <a:gd name="connsiteX0" fmla="*/ 1100 w 1644196"/>
              <a:gd name="connsiteY0" fmla="*/ 663937 h 1502851"/>
              <a:gd name="connsiteX1" fmla="*/ 262416 w 1644196"/>
              <a:gd name="connsiteY1" fmla="*/ 493105 h 1502851"/>
              <a:gd name="connsiteX2" fmla="*/ 394406 w 1644196"/>
              <a:gd name="connsiteY2" fmla="*/ 172657 h 1502851"/>
              <a:gd name="connsiteX3" fmla="*/ 616882 w 1644196"/>
              <a:gd name="connsiteY3" fmla="*/ 176058 h 1502851"/>
              <a:gd name="connsiteX4" fmla="*/ 818490 w 1644196"/>
              <a:gd name="connsiteY4" fmla="*/ 3703 h 1502851"/>
              <a:gd name="connsiteX5" fmla="*/ 1204712 w 1644196"/>
              <a:gd name="connsiteY5" fmla="*/ 361118 h 1502851"/>
              <a:gd name="connsiteX6" fmla="*/ 1635880 w 1644196"/>
              <a:gd name="connsiteY6" fmla="*/ 739457 h 1502851"/>
              <a:gd name="connsiteX7" fmla="*/ 1465968 w 1644196"/>
              <a:gd name="connsiteY7" fmla="*/ 948944 h 1502851"/>
              <a:gd name="connsiteX8" fmla="*/ 1182941 w 1644196"/>
              <a:gd name="connsiteY8" fmla="*/ 1123118 h 1502851"/>
              <a:gd name="connsiteX9" fmla="*/ 1052311 w 1644196"/>
              <a:gd name="connsiteY9" fmla="*/ 1329944 h 1502851"/>
              <a:gd name="connsiteX10" fmla="*/ 867475 w 1644196"/>
              <a:gd name="connsiteY10" fmla="*/ 1502425 h 1502851"/>
              <a:gd name="connsiteX11" fmla="*/ 583545 w 1644196"/>
              <a:gd name="connsiteY11" fmla="*/ 1282319 h 1502851"/>
              <a:gd name="connsiteX12" fmla="*/ 218873 w 1644196"/>
              <a:gd name="connsiteY12" fmla="*/ 1228572 h 1502851"/>
              <a:gd name="connsiteX13" fmla="*/ 177372 w 1644196"/>
              <a:gd name="connsiteY13" fmla="*/ 890433 h 1502851"/>
              <a:gd name="connsiteX14" fmla="*/ 1100 w 1644196"/>
              <a:gd name="connsiteY14" fmla="*/ 663937 h 1502851"/>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182941 w 1644196"/>
              <a:gd name="connsiteY8" fmla="*/ 1123118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306766 w 1644196"/>
              <a:gd name="connsiteY8" fmla="*/ 1175505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39890"/>
              <a:gd name="connsiteY0" fmla="*/ 663937 h 1502469"/>
              <a:gd name="connsiteX1" fmla="*/ 262416 w 1639890"/>
              <a:gd name="connsiteY1" fmla="*/ 493105 h 1502469"/>
              <a:gd name="connsiteX2" fmla="*/ 394406 w 1639890"/>
              <a:gd name="connsiteY2" fmla="*/ 172657 h 1502469"/>
              <a:gd name="connsiteX3" fmla="*/ 616882 w 1639890"/>
              <a:gd name="connsiteY3" fmla="*/ 176058 h 1502469"/>
              <a:gd name="connsiteX4" fmla="*/ 818490 w 1639890"/>
              <a:gd name="connsiteY4" fmla="*/ 3703 h 1502469"/>
              <a:gd name="connsiteX5" fmla="*/ 1204712 w 1639890"/>
              <a:gd name="connsiteY5" fmla="*/ 361118 h 1502469"/>
              <a:gd name="connsiteX6" fmla="*/ 1635880 w 1639890"/>
              <a:gd name="connsiteY6" fmla="*/ 739457 h 1502469"/>
              <a:gd name="connsiteX7" fmla="*/ 1280231 w 1639890"/>
              <a:gd name="connsiteY7" fmla="*/ 877507 h 1502469"/>
              <a:gd name="connsiteX8" fmla="*/ 1306766 w 1639890"/>
              <a:gd name="connsiteY8" fmla="*/ 1175505 h 1502469"/>
              <a:gd name="connsiteX9" fmla="*/ 1009448 w 1639890"/>
              <a:gd name="connsiteY9" fmla="*/ 1263269 h 1502469"/>
              <a:gd name="connsiteX10" fmla="*/ 867475 w 1639890"/>
              <a:gd name="connsiteY10" fmla="*/ 1502425 h 1502469"/>
              <a:gd name="connsiteX11" fmla="*/ 583545 w 1639890"/>
              <a:gd name="connsiteY11" fmla="*/ 1282319 h 1502469"/>
              <a:gd name="connsiteX12" fmla="*/ 218873 w 1639890"/>
              <a:gd name="connsiteY12" fmla="*/ 1228572 h 1502469"/>
              <a:gd name="connsiteX13" fmla="*/ 177372 w 1639890"/>
              <a:gd name="connsiteY13" fmla="*/ 890433 h 1502469"/>
              <a:gd name="connsiteX14" fmla="*/ 1100 w 1639890"/>
              <a:gd name="connsiteY14" fmla="*/ 663937 h 1502469"/>
              <a:gd name="connsiteX0" fmla="*/ 1100 w 1639890"/>
              <a:gd name="connsiteY0" fmla="*/ 663147 h 1501679"/>
              <a:gd name="connsiteX1" fmla="*/ 262416 w 1639890"/>
              <a:gd name="connsiteY1" fmla="*/ 492315 h 1501679"/>
              <a:gd name="connsiteX2" fmla="*/ 394406 w 1639890"/>
              <a:gd name="connsiteY2" fmla="*/ 171867 h 1501679"/>
              <a:gd name="connsiteX3" fmla="*/ 616882 w 1639890"/>
              <a:gd name="connsiteY3" fmla="*/ 175268 h 1501679"/>
              <a:gd name="connsiteX4" fmla="*/ 818490 w 1639890"/>
              <a:gd name="connsiteY4" fmla="*/ 2913 h 1501679"/>
              <a:gd name="connsiteX5" fmla="*/ 1099937 w 1639890"/>
              <a:gd name="connsiteY5" fmla="*/ 336516 h 1501679"/>
              <a:gd name="connsiteX6" fmla="*/ 1635880 w 1639890"/>
              <a:gd name="connsiteY6" fmla="*/ 738667 h 1501679"/>
              <a:gd name="connsiteX7" fmla="*/ 1280231 w 1639890"/>
              <a:gd name="connsiteY7" fmla="*/ 876717 h 1501679"/>
              <a:gd name="connsiteX8" fmla="*/ 1306766 w 1639890"/>
              <a:gd name="connsiteY8" fmla="*/ 1174715 h 1501679"/>
              <a:gd name="connsiteX9" fmla="*/ 1009448 w 1639890"/>
              <a:gd name="connsiteY9" fmla="*/ 1262479 h 1501679"/>
              <a:gd name="connsiteX10" fmla="*/ 867475 w 1639890"/>
              <a:gd name="connsiteY10" fmla="*/ 1501635 h 1501679"/>
              <a:gd name="connsiteX11" fmla="*/ 583545 w 1639890"/>
              <a:gd name="connsiteY11" fmla="*/ 1281529 h 1501679"/>
              <a:gd name="connsiteX12" fmla="*/ 218873 w 1639890"/>
              <a:gd name="connsiteY12" fmla="*/ 1227782 h 1501679"/>
              <a:gd name="connsiteX13" fmla="*/ 177372 w 1639890"/>
              <a:gd name="connsiteY13" fmla="*/ 889643 h 1501679"/>
              <a:gd name="connsiteX14" fmla="*/ 1100 w 1639890"/>
              <a:gd name="connsiteY14" fmla="*/ 663147 h 1501679"/>
              <a:gd name="connsiteX0" fmla="*/ 1100 w 1651723"/>
              <a:gd name="connsiteY0" fmla="*/ 663147 h 1501679"/>
              <a:gd name="connsiteX1" fmla="*/ 262416 w 1651723"/>
              <a:gd name="connsiteY1" fmla="*/ 492315 h 1501679"/>
              <a:gd name="connsiteX2" fmla="*/ 394406 w 1651723"/>
              <a:gd name="connsiteY2" fmla="*/ 171867 h 1501679"/>
              <a:gd name="connsiteX3" fmla="*/ 616882 w 1651723"/>
              <a:gd name="connsiteY3" fmla="*/ 175268 h 1501679"/>
              <a:gd name="connsiteX4" fmla="*/ 818490 w 1651723"/>
              <a:gd name="connsiteY4" fmla="*/ 2913 h 1501679"/>
              <a:gd name="connsiteX5" fmla="*/ 1099937 w 1651723"/>
              <a:gd name="connsiteY5" fmla="*/ 336516 h 1501679"/>
              <a:gd name="connsiteX6" fmla="*/ 1494542 w 1651723"/>
              <a:gd name="connsiteY6" fmla="*/ 486193 h 1501679"/>
              <a:gd name="connsiteX7" fmla="*/ 1635880 w 1651723"/>
              <a:gd name="connsiteY7" fmla="*/ 738667 h 1501679"/>
              <a:gd name="connsiteX8" fmla="*/ 1280231 w 1651723"/>
              <a:gd name="connsiteY8" fmla="*/ 876717 h 1501679"/>
              <a:gd name="connsiteX9" fmla="*/ 1306766 w 1651723"/>
              <a:gd name="connsiteY9" fmla="*/ 1174715 h 1501679"/>
              <a:gd name="connsiteX10" fmla="*/ 1009448 w 1651723"/>
              <a:gd name="connsiteY10" fmla="*/ 1262479 h 1501679"/>
              <a:gd name="connsiteX11" fmla="*/ 867475 w 1651723"/>
              <a:gd name="connsiteY11" fmla="*/ 1501635 h 1501679"/>
              <a:gd name="connsiteX12" fmla="*/ 583545 w 1651723"/>
              <a:gd name="connsiteY12" fmla="*/ 1281529 h 1501679"/>
              <a:gd name="connsiteX13" fmla="*/ 218873 w 1651723"/>
              <a:gd name="connsiteY13" fmla="*/ 1227782 h 1501679"/>
              <a:gd name="connsiteX14" fmla="*/ 177372 w 1651723"/>
              <a:gd name="connsiteY14" fmla="*/ 889643 h 1501679"/>
              <a:gd name="connsiteX15" fmla="*/ 1100 w 1651723"/>
              <a:gd name="connsiteY15" fmla="*/ 663147 h 1501679"/>
              <a:gd name="connsiteX0" fmla="*/ 1100 w 1540843"/>
              <a:gd name="connsiteY0" fmla="*/ 663147 h 1501679"/>
              <a:gd name="connsiteX1" fmla="*/ 262416 w 1540843"/>
              <a:gd name="connsiteY1" fmla="*/ 492315 h 1501679"/>
              <a:gd name="connsiteX2" fmla="*/ 394406 w 1540843"/>
              <a:gd name="connsiteY2" fmla="*/ 1718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3147 h 1501679"/>
              <a:gd name="connsiteX1" fmla="*/ 262416 w 1540843"/>
              <a:gd name="connsiteY1" fmla="*/ 492315 h 1501679"/>
              <a:gd name="connsiteX2" fmla="*/ 337256 w 1540843"/>
              <a:gd name="connsiteY2" fmla="*/ 2099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1340 h 1499872"/>
              <a:gd name="connsiteX1" fmla="*/ 262416 w 1540843"/>
              <a:gd name="connsiteY1" fmla="*/ 490508 h 1499872"/>
              <a:gd name="connsiteX2" fmla="*/ 337256 w 1540843"/>
              <a:gd name="connsiteY2" fmla="*/ 208160 h 1499872"/>
              <a:gd name="connsiteX3" fmla="*/ 631170 w 1540843"/>
              <a:gd name="connsiteY3" fmla="*/ 225848 h 1499872"/>
              <a:gd name="connsiteX4" fmla="*/ 818490 w 1540843"/>
              <a:gd name="connsiteY4" fmla="*/ 1106 h 1499872"/>
              <a:gd name="connsiteX5" fmla="*/ 1099937 w 1540843"/>
              <a:gd name="connsiteY5" fmla="*/ 334709 h 1499872"/>
              <a:gd name="connsiteX6" fmla="*/ 1494542 w 1540843"/>
              <a:gd name="connsiteY6" fmla="*/ 484386 h 1499872"/>
              <a:gd name="connsiteX7" fmla="*/ 1469192 w 1540843"/>
              <a:gd name="connsiteY7" fmla="*/ 698760 h 1499872"/>
              <a:gd name="connsiteX8" fmla="*/ 1280231 w 1540843"/>
              <a:gd name="connsiteY8" fmla="*/ 874910 h 1499872"/>
              <a:gd name="connsiteX9" fmla="*/ 1306766 w 1540843"/>
              <a:gd name="connsiteY9" fmla="*/ 1172908 h 1499872"/>
              <a:gd name="connsiteX10" fmla="*/ 1009448 w 1540843"/>
              <a:gd name="connsiteY10" fmla="*/ 1260672 h 1499872"/>
              <a:gd name="connsiteX11" fmla="*/ 867475 w 1540843"/>
              <a:gd name="connsiteY11" fmla="*/ 1499828 h 1499872"/>
              <a:gd name="connsiteX12" fmla="*/ 583545 w 1540843"/>
              <a:gd name="connsiteY12" fmla="*/ 1279722 h 1499872"/>
              <a:gd name="connsiteX13" fmla="*/ 218873 w 1540843"/>
              <a:gd name="connsiteY13" fmla="*/ 1225975 h 1499872"/>
              <a:gd name="connsiteX14" fmla="*/ 177372 w 1540843"/>
              <a:gd name="connsiteY14" fmla="*/ 887836 h 1499872"/>
              <a:gd name="connsiteX15" fmla="*/ 1100 w 1540843"/>
              <a:gd name="connsiteY15" fmla="*/ 661340 h 1499872"/>
              <a:gd name="connsiteX0" fmla="*/ 1990 w 1541733"/>
              <a:gd name="connsiteY0" fmla="*/ 661340 h 1499872"/>
              <a:gd name="connsiteX1" fmla="*/ 296643 w 1541733"/>
              <a:gd name="connsiteY1" fmla="*/ 514320 h 1499872"/>
              <a:gd name="connsiteX2" fmla="*/ 338146 w 1541733"/>
              <a:gd name="connsiteY2" fmla="*/ 208160 h 1499872"/>
              <a:gd name="connsiteX3" fmla="*/ 632060 w 1541733"/>
              <a:gd name="connsiteY3" fmla="*/ 225848 h 1499872"/>
              <a:gd name="connsiteX4" fmla="*/ 819380 w 1541733"/>
              <a:gd name="connsiteY4" fmla="*/ 1106 h 1499872"/>
              <a:gd name="connsiteX5" fmla="*/ 1100827 w 1541733"/>
              <a:gd name="connsiteY5" fmla="*/ 334709 h 1499872"/>
              <a:gd name="connsiteX6" fmla="*/ 1495432 w 1541733"/>
              <a:gd name="connsiteY6" fmla="*/ 484386 h 1499872"/>
              <a:gd name="connsiteX7" fmla="*/ 1470082 w 1541733"/>
              <a:gd name="connsiteY7" fmla="*/ 698760 h 1499872"/>
              <a:gd name="connsiteX8" fmla="*/ 1281121 w 1541733"/>
              <a:gd name="connsiteY8" fmla="*/ 874910 h 1499872"/>
              <a:gd name="connsiteX9" fmla="*/ 1307656 w 1541733"/>
              <a:gd name="connsiteY9" fmla="*/ 1172908 h 1499872"/>
              <a:gd name="connsiteX10" fmla="*/ 1010338 w 1541733"/>
              <a:gd name="connsiteY10" fmla="*/ 1260672 h 1499872"/>
              <a:gd name="connsiteX11" fmla="*/ 868365 w 1541733"/>
              <a:gd name="connsiteY11" fmla="*/ 1499828 h 1499872"/>
              <a:gd name="connsiteX12" fmla="*/ 584435 w 1541733"/>
              <a:gd name="connsiteY12" fmla="*/ 1279722 h 1499872"/>
              <a:gd name="connsiteX13" fmla="*/ 219763 w 1541733"/>
              <a:gd name="connsiteY13" fmla="*/ 1225975 h 1499872"/>
              <a:gd name="connsiteX14" fmla="*/ 178262 w 1541733"/>
              <a:gd name="connsiteY14" fmla="*/ 887836 h 1499872"/>
              <a:gd name="connsiteX15" fmla="*/ 1990 w 1541733"/>
              <a:gd name="connsiteY15" fmla="*/ 661340 h 1499872"/>
              <a:gd name="connsiteX0" fmla="*/ 2283 w 1522976"/>
              <a:gd name="connsiteY0" fmla="*/ 623240 h 1499872"/>
              <a:gd name="connsiteX1" fmla="*/ 277886 w 1522976"/>
              <a:gd name="connsiteY1" fmla="*/ 514320 h 1499872"/>
              <a:gd name="connsiteX2" fmla="*/ 319389 w 1522976"/>
              <a:gd name="connsiteY2" fmla="*/ 208160 h 1499872"/>
              <a:gd name="connsiteX3" fmla="*/ 613303 w 1522976"/>
              <a:gd name="connsiteY3" fmla="*/ 225848 h 1499872"/>
              <a:gd name="connsiteX4" fmla="*/ 800623 w 1522976"/>
              <a:gd name="connsiteY4" fmla="*/ 1106 h 1499872"/>
              <a:gd name="connsiteX5" fmla="*/ 1082070 w 1522976"/>
              <a:gd name="connsiteY5" fmla="*/ 334709 h 1499872"/>
              <a:gd name="connsiteX6" fmla="*/ 1476675 w 1522976"/>
              <a:gd name="connsiteY6" fmla="*/ 484386 h 1499872"/>
              <a:gd name="connsiteX7" fmla="*/ 1451325 w 1522976"/>
              <a:gd name="connsiteY7" fmla="*/ 698760 h 1499872"/>
              <a:gd name="connsiteX8" fmla="*/ 1262364 w 1522976"/>
              <a:gd name="connsiteY8" fmla="*/ 874910 h 1499872"/>
              <a:gd name="connsiteX9" fmla="*/ 1288899 w 1522976"/>
              <a:gd name="connsiteY9" fmla="*/ 1172908 h 1499872"/>
              <a:gd name="connsiteX10" fmla="*/ 991581 w 1522976"/>
              <a:gd name="connsiteY10" fmla="*/ 1260672 h 1499872"/>
              <a:gd name="connsiteX11" fmla="*/ 849608 w 1522976"/>
              <a:gd name="connsiteY11" fmla="*/ 1499828 h 1499872"/>
              <a:gd name="connsiteX12" fmla="*/ 565678 w 1522976"/>
              <a:gd name="connsiteY12" fmla="*/ 1279722 h 1499872"/>
              <a:gd name="connsiteX13" fmla="*/ 201006 w 1522976"/>
              <a:gd name="connsiteY13" fmla="*/ 1225975 h 1499872"/>
              <a:gd name="connsiteX14" fmla="*/ 159505 w 1522976"/>
              <a:gd name="connsiteY14" fmla="*/ 887836 h 1499872"/>
              <a:gd name="connsiteX15" fmla="*/ 2283 w 1522976"/>
              <a:gd name="connsiteY15" fmla="*/ 623240 h 1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2976" h="1499872">
                <a:moveTo>
                  <a:pt x="2283" y="623240"/>
                </a:moveTo>
                <a:cubicBezTo>
                  <a:pt x="22013" y="560987"/>
                  <a:pt x="146417" y="630596"/>
                  <a:pt x="277886" y="514320"/>
                </a:cubicBezTo>
                <a:cubicBezTo>
                  <a:pt x="387093" y="436409"/>
                  <a:pt x="268249" y="254651"/>
                  <a:pt x="319389" y="208160"/>
                </a:cubicBezTo>
                <a:cubicBezTo>
                  <a:pt x="370529" y="161669"/>
                  <a:pt x="576754" y="257976"/>
                  <a:pt x="613303" y="225848"/>
                </a:cubicBezTo>
                <a:cubicBezTo>
                  <a:pt x="649852" y="193720"/>
                  <a:pt x="722495" y="-17037"/>
                  <a:pt x="800623" y="1106"/>
                </a:cubicBezTo>
                <a:cubicBezTo>
                  <a:pt x="878751" y="19249"/>
                  <a:pt x="947963" y="216856"/>
                  <a:pt x="1082070" y="334709"/>
                </a:cubicBezTo>
                <a:cubicBezTo>
                  <a:pt x="1216177" y="452562"/>
                  <a:pt x="1387351" y="417361"/>
                  <a:pt x="1476675" y="484386"/>
                </a:cubicBezTo>
                <a:cubicBezTo>
                  <a:pt x="1565999" y="551411"/>
                  <a:pt x="1508475" y="670979"/>
                  <a:pt x="1451325" y="698760"/>
                </a:cubicBezTo>
                <a:cubicBezTo>
                  <a:pt x="1394175" y="726541"/>
                  <a:pt x="1337854" y="810967"/>
                  <a:pt x="1262364" y="874910"/>
                </a:cubicBezTo>
                <a:cubicBezTo>
                  <a:pt x="1186874" y="938853"/>
                  <a:pt x="1357842" y="1109408"/>
                  <a:pt x="1288899" y="1172908"/>
                </a:cubicBezTo>
                <a:cubicBezTo>
                  <a:pt x="1219956" y="1236408"/>
                  <a:pt x="1045746" y="1184754"/>
                  <a:pt x="991581" y="1260672"/>
                </a:cubicBezTo>
                <a:cubicBezTo>
                  <a:pt x="937416" y="1336590"/>
                  <a:pt x="920592" y="1496653"/>
                  <a:pt x="849608" y="1499828"/>
                </a:cubicBezTo>
                <a:cubicBezTo>
                  <a:pt x="778624" y="1503003"/>
                  <a:pt x="647585" y="1335683"/>
                  <a:pt x="565678" y="1279722"/>
                </a:cubicBezTo>
                <a:cubicBezTo>
                  <a:pt x="483772" y="1223761"/>
                  <a:pt x="279020" y="1303989"/>
                  <a:pt x="201006" y="1225975"/>
                </a:cubicBezTo>
                <a:cubicBezTo>
                  <a:pt x="122992" y="1147961"/>
                  <a:pt x="223582" y="977179"/>
                  <a:pt x="159505" y="887836"/>
                </a:cubicBezTo>
                <a:cubicBezTo>
                  <a:pt x="95428" y="798493"/>
                  <a:pt x="-17447" y="685493"/>
                  <a:pt x="2283" y="623240"/>
                </a:cubicBezTo>
                <a:close/>
              </a:path>
            </a:pathLst>
          </a:cu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7052101" y="2768006"/>
            <a:ext cx="2029316" cy="707886"/>
          </a:xfrm>
          <a:prstGeom prst="rect">
            <a:avLst/>
          </a:prstGeom>
          <a:noFill/>
        </p:spPr>
        <p:txBody>
          <a:bodyPr wrap="square" rtlCol="0">
            <a:spAutoFit/>
          </a:bodyPr>
          <a:lstStyle/>
          <a:p>
            <a:r>
              <a:rPr kumimoji="1" lang="en-US" altLang="ja-JP" sz="4000" b="1" dirty="0" smtClean="0">
                <a:effectLst>
                  <a:outerShdw blurRad="38100" dist="38100" dir="2700000" algn="tl">
                    <a:srgbClr val="000000">
                      <a:alpha val="43137"/>
                    </a:srgbClr>
                  </a:outerShdw>
                </a:effectLst>
                <a:latin typeface="+mn-ea"/>
              </a:rPr>
              <a:t>TNF-α</a:t>
            </a:r>
            <a:endParaRPr kumimoji="1" lang="ja-JP" altLang="en-US" sz="4000" b="1" dirty="0">
              <a:effectLst>
                <a:outerShdw blurRad="38100" dist="38100" dir="2700000" algn="tl">
                  <a:srgbClr val="000000">
                    <a:alpha val="43137"/>
                  </a:srgbClr>
                </a:outerShdw>
              </a:effectLst>
              <a:latin typeface="+mn-ea"/>
            </a:endParaRPr>
          </a:p>
        </p:txBody>
      </p:sp>
      <p:sp>
        <p:nvSpPr>
          <p:cNvPr id="5" name="テキスト ボックス 4"/>
          <p:cNvSpPr txBox="1"/>
          <p:nvPr/>
        </p:nvSpPr>
        <p:spPr>
          <a:xfrm>
            <a:off x="7052101" y="4046801"/>
            <a:ext cx="1844833" cy="707886"/>
          </a:xfrm>
          <a:prstGeom prst="rect">
            <a:avLst/>
          </a:prstGeom>
          <a:noFill/>
        </p:spPr>
        <p:txBody>
          <a:bodyPr wrap="square" rtlCol="0">
            <a:spAutoFit/>
          </a:bodyPr>
          <a:lstStyle/>
          <a:p>
            <a:r>
              <a:rPr lang="en-US" altLang="ja-JP" sz="4000" b="1" dirty="0">
                <a:effectLst>
                  <a:outerShdw blurRad="38100" dist="38100" dir="2700000" algn="tl">
                    <a:srgbClr val="000000">
                      <a:alpha val="43137"/>
                    </a:srgbClr>
                  </a:outerShdw>
                </a:effectLst>
                <a:latin typeface="+mn-ea"/>
              </a:rPr>
              <a:t>IL-1 </a:t>
            </a:r>
            <a:endParaRPr kumimoji="1" lang="ja-JP" altLang="en-US" sz="4000" b="1" dirty="0">
              <a:effectLst>
                <a:outerShdw blurRad="38100" dist="38100" dir="2700000" algn="tl">
                  <a:srgbClr val="000000">
                    <a:alpha val="43137"/>
                  </a:srgbClr>
                </a:outerShdw>
              </a:effectLst>
              <a:latin typeface="+mn-ea"/>
            </a:endParaRPr>
          </a:p>
        </p:txBody>
      </p:sp>
      <p:sp>
        <p:nvSpPr>
          <p:cNvPr id="6" name="テキスト ボックス 5"/>
          <p:cNvSpPr txBox="1"/>
          <p:nvPr/>
        </p:nvSpPr>
        <p:spPr>
          <a:xfrm>
            <a:off x="7052101" y="5351911"/>
            <a:ext cx="1844833" cy="707886"/>
          </a:xfrm>
          <a:prstGeom prst="rect">
            <a:avLst/>
          </a:prstGeom>
          <a:noFill/>
        </p:spPr>
        <p:txBody>
          <a:bodyPr wrap="square" rtlCol="0">
            <a:spAutoFit/>
          </a:bodyPr>
          <a:lstStyle/>
          <a:p>
            <a:r>
              <a:rPr lang="en-US" altLang="ja-JP" sz="4000" b="1" dirty="0" smtClean="0">
                <a:effectLst>
                  <a:outerShdw blurRad="38100" dist="38100" dir="2700000" algn="tl">
                    <a:srgbClr val="000000">
                      <a:alpha val="43137"/>
                    </a:srgbClr>
                  </a:outerShdw>
                </a:effectLst>
                <a:latin typeface="+mn-ea"/>
              </a:rPr>
              <a:t>IL-6 </a:t>
            </a:r>
            <a:endParaRPr kumimoji="1" lang="ja-JP" altLang="en-US" sz="4000" b="1" dirty="0">
              <a:effectLst>
                <a:outerShdw blurRad="38100" dist="38100" dir="2700000" algn="tl">
                  <a:srgbClr val="000000">
                    <a:alpha val="43137"/>
                  </a:srgbClr>
                </a:outerShdw>
              </a:effectLst>
              <a:latin typeface="+mn-ea"/>
            </a:endParaRPr>
          </a:p>
        </p:txBody>
      </p:sp>
      <p:sp>
        <p:nvSpPr>
          <p:cNvPr id="8" name="円/楕円 7"/>
          <p:cNvSpPr/>
          <p:nvPr/>
        </p:nvSpPr>
        <p:spPr>
          <a:xfrm>
            <a:off x="399190" y="3638859"/>
            <a:ext cx="1513244" cy="131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539553" y="3719743"/>
            <a:ext cx="1210752" cy="115509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835696" y="4116422"/>
            <a:ext cx="811510" cy="144016"/>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835696" y="4293096"/>
            <a:ext cx="811510" cy="144016"/>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rot="17893251">
            <a:off x="1282834" y="3353858"/>
            <a:ext cx="804805" cy="207242"/>
            <a:chOff x="2051720" y="1722580"/>
            <a:chExt cx="1296144" cy="444242"/>
          </a:xfrm>
        </p:grpSpPr>
        <p:sp>
          <p:nvSpPr>
            <p:cNvPr id="11" name="正方形/長方形 10"/>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正方形/長方形 14"/>
          <p:cNvSpPr/>
          <p:nvPr/>
        </p:nvSpPr>
        <p:spPr>
          <a:xfrm>
            <a:off x="3347864" y="4173443"/>
            <a:ext cx="654618" cy="111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アーチ 13"/>
          <p:cNvSpPr/>
          <p:nvPr/>
        </p:nvSpPr>
        <p:spPr>
          <a:xfrm rot="5400000">
            <a:off x="2561752" y="3855071"/>
            <a:ext cx="720080" cy="876048"/>
          </a:xfrm>
          <a:prstGeom prst="blockArc">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p:cNvSpPr/>
          <p:nvPr/>
        </p:nvSpPr>
        <p:spPr>
          <a:xfrm>
            <a:off x="3347864" y="4325843"/>
            <a:ext cx="654618" cy="111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p:cNvGrpSpPr/>
          <p:nvPr/>
        </p:nvGrpSpPr>
        <p:grpSpPr>
          <a:xfrm rot="2700000">
            <a:off x="3569058" y="3461659"/>
            <a:ext cx="822688" cy="288032"/>
            <a:chOff x="4613408" y="1988840"/>
            <a:chExt cx="822688" cy="288032"/>
          </a:xfrm>
          <a:solidFill>
            <a:schemeClr val="tx1"/>
          </a:solidFill>
        </p:grpSpPr>
        <p:sp>
          <p:nvSpPr>
            <p:cNvPr id="18" name="月 17"/>
            <p:cNvSpPr/>
            <p:nvPr/>
          </p:nvSpPr>
          <p:spPr>
            <a:xfrm rot="10704550">
              <a:off x="4613408" y="1988840"/>
              <a:ext cx="246624" cy="288032"/>
            </a:xfrm>
            <a:prstGeom prst="mo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860032" y="2094189"/>
              <a:ext cx="576064" cy="7200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円/楕円 20"/>
          <p:cNvSpPr/>
          <p:nvPr/>
        </p:nvSpPr>
        <p:spPr>
          <a:xfrm>
            <a:off x="2699792" y="4159966"/>
            <a:ext cx="216024" cy="216024"/>
          </a:xfrm>
          <a:prstGeom prst="ellipse">
            <a:avLst/>
          </a:prstGeom>
          <a:solidFill>
            <a:srgbClr val="FF0000"/>
          </a:solidFill>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114957" y="5249266"/>
            <a:ext cx="2075521" cy="369332"/>
          </a:xfrm>
          <a:prstGeom prst="rect">
            <a:avLst/>
          </a:prstGeom>
          <a:noFill/>
        </p:spPr>
        <p:txBody>
          <a:bodyPr wrap="square" rtlCol="0">
            <a:spAutoFit/>
          </a:bodyPr>
          <a:lstStyle/>
          <a:p>
            <a:pPr algn="ctr"/>
            <a:r>
              <a:rPr kumimoji="1" lang="ja-JP" altLang="en-US" b="1" dirty="0" smtClean="0">
                <a:effectLst>
                  <a:outerShdw blurRad="38100" dist="38100" dir="2700000" algn="tl">
                    <a:srgbClr val="000000">
                      <a:alpha val="43137"/>
                    </a:srgbClr>
                  </a:outerShdw>
                </a:effectLst>
                <a:latin typeface="+mn-ea"/>
              </a:rPr>
              <a:t>自己反応性 </a:t>
            </a:r>
            <a:r>
              <a:rPr kumimoji="1" lang="en-US" altLang="ja-JP" b="1" dirty="0" smtClean="0">
                <a:effectLst>
                  <a:outerShdw blurRad="38100" dist="38100" dir="2700000" algn="tl">
                    <a:srgbClr val="000000">
                      <a:alpha val="43137"/>
                    </a:srgbClr>
                  </a:outerShdw>
                </a:effectLst>
                <a:latin typeface="+mn-ea"/>
              </a:rPr>
              <a:t>T</a:t>
            </a:r>
            <a:r>
              <a:rPr kumimoji="1" lang="ja-JP" altLang="en-US" b="1" dirty="0" smtClean="0">
                <a:effectLst>
                  <a:outerShdw blurRad="38100" dist="38100" dir="2700000" algn="tl">
                    <a:srgbClr val="000000">
                      <a:alpha val="43137"/>
                    </a:srgbClr>
                  </a:outerShdw>
                </a:effectLst>
                <a:latin typeface="+mn-ea"/>
              </a:rPr>
              <a:t>細胞</a:t>
            </a:r>
            <a:endParaRPr kumimoji="1" lang="ja-JP" altLang="en-US" b="1" dirty="0">
              <a:effectLst>
                <a:outerShdw blurRad="38100" dist="38100" dir="2700000" algn="tl">
                  <a:srgbClr val="000000">
                    <a:alpha val="43137"/>
                  </a:srgbClr>
                </a:outerShdw>
              </a:effectLst>
              <a:latin typeface="+mn-ea"/>
            </a:endParaRPr>
          </a:p>
        </p:txBody>
      </p:sp>
      <p:sp>
        <p:nvSpPr>
          <p:cNvPr id="24" name="テキスト ボックス 23"/>
          <p:cNvSpPr txBox="1"/>
          <p:nvPr/>
        </p:nvSpPr>
        <p:spPr>
          <a:xfrm>
            <a:off x="3764334" y="5173176"/>
            <a:ext cx="1715306" cy="369332"/>
          </a:xfrm>
          <a:prstGeom prst="rect">
            <a:avLst/>
          </a:prstGeom>
          <a:noFill/>
        </p:spPr>
        <p:txBody>
          <a:bodyPr wrap="square" rtlCol="0">
            <a:spAutoFit/>
          </a:bodyPr>
          <a:lstStyle/>
          <a:p>
            <a:pPr algn="ctr"/>
            <a:r>
              <a:rPr lang="ja-JP" altLang="en-US" b="1" dirty="0">
                <a:effectLst>
                  <a:outerShdw blurRad="38100" dist="38100" dir="2700000" algn="tl">
                    <a:srgbClr val="000000">
                      <a:alpha val="43137"/>
                    </a:srgbClr>
                  </a:outerShdw>
                </a:effectLst>
                <a:latin typeface="+mn-ea"/>
              </a:rPr>
              <a:t>マクロファージ</a:t>
            </a:r>
            <a:endParaRPr kumimoji="1" lang="ja-JP" altLang="en-US" b="1" dirty="0">
              <a:effectLst>
                <a:outerShdw blurRad="38100" dist="38100" dir="2700000" algn="tl">
                  <a:srgbClr val="000000">
                    <a:alpha val="43137"/>
                  </a:srgbClr>
                </a:outerShdw>
              </a:effectLst>
              <a:latin typeface="+mn-ea"/>
            </a:endParaRPr>
          </a:p>
        </p:txBody>
      </p:sp>
      <p:sp>
        <p:nvSpPr>
          <p:cNvPr id="26" name="テキスト ボックス 25"/>
          <p:cNvSpPr txBox="1"/>
          <p:nvPr/>
        </p:nvSpPr>
        <p:spPr>
          <a:xfrm>
            <a:off x="984486" y="2627620"/>
            <a:ext cx="1715306"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CD28</a:t>
            </a:r>
            <a:endParaRPr kumimoji="1" lang="ja-JP" altLang="en-US" b="1" dirty="0">
              <a:effectLst>
                <a:outerShdw blurRad="38100" dist="38100" dir="2700000" algn="tl">
                  <a:srgbClr val="000000">
                    <a:alpha val="43137"/>
                  </a:srgbClr>
                </a:outerShdw>
              </a:effectLst>
              <a:latin typeface="+mn-ea"/>
            </a:endParaRPr>
          </a:p>
        </p:txBody>
      </p:sp>
      <p:sp>
        <p:nvSpPr>
          <p:cNvPr id="27" name="テキスト ボックス 26"/>
          <p:cNvSpPr txBox="1"/>
          <p:nvPr/>
        </p:nvSpPr>
        <p:spPr>
          <a:xfrm>
            <a:off x="1868354" y="4467170"/>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TCR</a:t>
            </a:r>
            <a:endParaRPr kumimoji="1" lang="ja-JP" altLang="en-US" b="1" dirty="0">
              <a:effectLst>
                <a:outerShdw blurRad="38100" dist="38100" dir="2700000" algn="tl">
                  <a:srgbClr val="000000">
                    <a:alpha val="43137"/>
                  </a:srgbClr>
                </a:outerShdw>
              </a:effectLst>
              <a:latin typeface="+mn-ea"/>
            </a:endParaRPr>
          </a:p>
        </p:txBody>
      </p:sp>
      <p:sp>
        <p:nvSpPr>
          <p:cNvPr id="28" name="テキスト ボックス 27"/>
          <p:cNvSpPr txBox="1"/>
          <p:nvPr/>
        </p:nvSpPr>
        <p:spPr>
          <a:xfrm>
            <a:off x="3196471" y="4458884"/>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29" name="テキスト ボックス 28"/>
          <p:cNvSpPr txBox="1"/>
          <p:nvPr/>
        </p:nvSpPr>
        <p:spPr>
          <a:xfrm>
            <a:off x="2483768" y="2699628"/>
            <a:ext cx="1715306" cy="369332"/>
          </a:xfrm>
          <a:prstGeom prst="rect">
            <a:avLst/>
          </a:prstGeom>
          <a:noFill/>
        </p:spPr>
        <p:txBody>
          <a:bodyPr wrap="square" rtlCol="0">
            <a:spAutoFit/>
          </a:bodyPr>
          <a:lstStyle/>
          <a:p>
            <a:pPr algn="ctr"/>
            <a:r>
              <a:rPr lang="en-US" altLang="ja-JP" b="1" dirty="0" smtClean="0">
                <a:effectLst>
                  <a:outerShdw blurRad="38100" dist="38100" dir="2700000" algn="tl">
                    <a:srgbClr val="000000">
                      <a:alpha val="43137"/>
                    </a:srgbClr>
                  </a:outerShdw>
                </a:effectLst>
                <a:latin typeface="+mn-ea"/>
              </a:rPr>
              <a:t>  CD80</a:t>
            </a:r>
            <a:endParaRPr kumimoji="1" lang="ja-JP" altLang="en-US" b="1" dirty="0">
              <a:effectLst>
                <a:outerShdw blurRad="38100" dist="38100" dir="2700000" algn="tl">
                  <a:srgbClr val="000000">
                    <a:alpha val="43137"/>
                  </a:srgbClr>
                </a:outerShdw>
              </a:effectLst>
              <a:latin typeface="+mn-ea"/>
            </a:endParaRPr>
          </a:p>
        </p:txBody>
      </p:sp>
      <p:sp>
        <p:nvSpPr>
          <p:cNvPr id="30" name="テキスト ボックス 29"/>
          <p:cNvSpPr txBox="1"/>
          <p:nvPr/>
        </p:nvSpPr>
        <p:spPr>
          <a:xfrm>
            <a:off x="3000710" y="2860432"/>
            <a:ext cx="1715306" cy="335756"/>
          </a:xfrm>
          <a:prstGeom prst="rect">
            <a:avLst/>
          </a:prstGeom>
          <a:noFill/>
        </p:spPr>
        <p:txBody>
          <a:bodyPr wrap="square" rtlCol="0">
            <a:spAutoFit/>
          </a:bodyPr>
          <a:lstStyle/>
          <a:p>
            <a:pPr algn="ctr"/>
            <a:r>
              <a:rPr lang="en-US" altLang="ja-JP" b="1" dirty="0" smtClean="0">
                <a:effectLst>
                  <a:outerShdw blurRad="38100" dist="38100" dir="2700000" algn="tl">
                    <a:srgbClr val="000000">
                      <a:alpha val="43137"/>
                    </a:srgbClr>
                  </a:outerShdw>
                </a:effectLst>
                <a:latin typeface="+mn-ea"/>
              </a:rPr>
              <a:t>  or CD86</a:t>
            </a:r>
            <a:endParaRPr kumimoji="1" lang="ja-JP" altLang="en-US" b="1" dirty="0">
              <a:effectLst>
                <a:outerShdw blurRad="38100" dist="38100" dir="2700000" algn="tl">
                  <a:srgbClr val="000000">
                    <a:alpha val="43137"/>
                  </a:srgbClr>
                </a:outerShdw>
              </a:effectLst>
              <a:latin typeface="+mn-ea"/>
            </a:endParaRPr>
          </a:p>
        </p:txBody>
      </p:sp>
      <p:sp>
        <p:nvSpPr>
          <p:cNvPr id="31" name="右矢印 30"/>
          <p:cNvSpPr/>
          <p:nvPr/>
        </p:nvSpPr>
        <p:spPr>
          <a:xfrm rot="19723683">
            <a:off x="5425554" y="3601197"/>
            <a:ext cx="1477255" cy="281257"/>
          </a:xfrm>
          <a:prstGeom prst="rightArrow">
            <a:avLst>
              <a:gd name="adj1" fmla="val 50000"/>
              <a:gd name="adj2" fmla="val 13901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rot="1651757">
            <a:off x="5464471" y="5029201"/>
            <a:ext cx="1608379" cy="281257"/>
          </a:xfrm>
          <a:prstGeom prst="rightArrow">
            <a:avLst>
              <a:gd name="adj1" fmla="val 50000"/>
              <a:gd name="adj2" fmla="val 13901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a:off x="5588496" y="4306563"/>
            <a:ext cx="1332148" cy="281257"/>
          </a:xfrm>
          <a:prstGeom prst="rightArrow">
            <a:avLst>
              <a:gd name="adj1" fmla="val 50000"/>
              <a:gd name="adj2" fmla="val 13901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4327512" y="4026836"/>
            <a:ext cx="635366" cy="566772"/>
          </a:xfrm>
          <a:prstGeom prst="ellipse">
            <a:avLst/>
          </a:prstGeom>
          <a:gradFill>
            <a:gsLst>
              <a:gs pos="21000">
                <a:srgbClr val="002060"/>
              </a:gs>
              <a:gs pos="67000">
                <a:schemeClr val="accent1">
                  <a:shade val="67500"/>
                  <a:satMod val="115000"/>
                </a:schemeClr>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2771800" y="1537628"/>
            <a:ext cx="3600400" cy="523220"/>
          </a:xfrm>
          <a:prstGeom prst="rect">
            <a:avLst/>
          </a:prstGeom>
          <a:noFill/>
        </p:spPr>
        <p:txBody>
          <a:bodyPr wrap="square" rtlCol="0">
            <a:spAutoFit/>
          </a:bodyPr>
          <a:lstStyle/>
          <a:p>
            <a:pPr algn="ctr"/>
            <a:r>
              <a:rPr lang="ja-JP" altLang="en-US" sz="2800" b="1" dirty="0">
                <a:latin typeface="+mn-ea"/>
              </a:rPr>
              <a:t>自</a:t>
            </a:r>
            <a:r>
              <a:rPr lang="ja-JP" altLang="en-US" sz="2800" b="1" dirty="0" smtClean="0">
                <a:latin typeface="+mn-ea"/>
              </a:rPr>
              <a:t>己反応性</a:t>
            </a:r>
            <a:r>
              <a:rPr lang="en-US" altLang="ja-JP" sz="2800" b="1" dirty="0" smtClean="0">
                <a:latin typeface="+mn-ea"/>
              </a:rPr>
              <a:t>T</a:t>
            </a:r>
            <a:r>
              <a:rPr kumimoji="1" lang="ja-JP" altLang="en-US" sz="2800" b="1" dirty="0" smtClean="0">
                <a:latin typeface="+mn-ea"/>
              </a:rPr>
              <a:t>細胞説</a:t>
            </a:r>
            <a:endParaRPr kumimoji="1" lang="ja-JP" altLang="en-US" sz="2800" b="1" dirty="0">
              <a:latin typeface="+mn-ea"/>
            </a:endParaRPr>
          </a:p>
        </p:txBody>
      </p:sp>
      <p:sp>
        <p:nvSpPr>
          <p:cNvPr id="3" name="上矢印 2"/>
          <p:cNvSpPr/>
          <p:nvPr/>
        </p:nvSpPr>
        <p:spPr>
          <a:xfrm>
            <a:off x="2641472" y="4410060"/>
            <a:ext cx="324605" cy="1864778"/>
          </a:xfrm>
          <a:prstGeom prst="upArrow">
            <a:avLst>
              <a:gd name="adj1" fmla="val 28293"/>
              <a:gd name="adj2" fmla="val 1395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1236186" y="6333453"/>
            <a:ext cx="3138491" cy="369332"/>
          </a:xfrm>
          <a:prstGeom prst="rect">
            <a:avLst/>
          </a:prstGeom>
          <a:noFill/>
        </p:spPr>
        <p:txBody>
          <a:bodyPr wrap="square" rtlCol="0">
            <a:spAutoFit/>
          </a:bodyPr>
          <a:lstStyle/>
          <a:p>
            <a:pPr algn="ctr"/>
            <a:r>
              <a:rPr lang="ja-JP" altLang="en-US" b="1" dirty="0">
                <a:solidFill>
                  <a:srgbClr val="FF0000"/>
                </a:solidFill>
                <a:effectLst>
                  <a:outerShdw blurRad="38100" dist="38100" dir="2700000" algn="tl">
                    <a:srgbClr val="000000">
                      <a:alpha val="43137"/>
                    </a:srgbClr>
                  </a:outerShdw>
                </a:effectLst>
              </a:rPr>
              <a:t>滑</a:t>
            </a:r>
            <a:r>
              <a:rPr lang="ja-JP" altLang="en-US" b="1" dirty="0" smtClean="0">
                <a:solidFill>
                  <a:srgbClr val="FF0000"/>
                </a:solidFill>
                <a:effectLst>
                  <a:outerShdw blurRad="38100" dist="38100" dir="2700000" algn="tl">
                    <a:srgbClr val="000000">
                      <a:alpha val="43137"/>
                    </a:srgbClr>
                  </a:outerShdw>
                </a:effectLst>
              </a:rPr>
              <a:t>膜にある自己抗原</a:t>
            </a:r>
            <a:endParaRPr kumimoji="1" lang="ja-JP" altLang="en-US" b="1" dirty="0">
              <a:solidFill>
                <a:srgbClr val="FF0000"/>
              </a:solidFill>
              <a:effectLst>
                <a:outerShdw blurRad="38100" dist="38100" dir="2700000" algn="tl">
                  <a:srgbClr val="000000">
                    <a:alpha val="43137"/>
                  </a:srgbClr>
                </a:outerShdw>
              </a:effectLst>
            </a:endParaRPr>
          </a:p>
        </p:txBody>
      </p:sp>
      <p:sp>
        <p:nvSpPr>
          <p:cNvPr id="36" name="テキスト ボックス 35"/>
          <p:cNvSpPr txBox="1"/>
          <p:nvPr/>
        </p:nvSpPr>
        <p:spPr>
          <a:xfrm>
            <a:off x="4644008" y="6372036"/>
            <a:ext cx="4248472" cy="369332"/>
          </a:xfrm>
          <a:prstGeom prst="rect">
            <a:avLst/>
          </a:prstGeom>
          <a:noFill/>
        </p:spPr>
        <p:txBody>
          <a:bodyPr wrap="square" rtlCol="0">
            <a:spAutoFit/>
          </a:bodyPr>
          <a:lstStyle/>
          <a:p>
            <a:pPr algn="r"/>
            <a:r>
              <a:rPr kumimoji="1" lang="en-US" altLang="ja-JP" b="1" dirty="0" err="1" smtClean="0">
                <a:latin typeface="+mn-ea"/>
              </a:rPr>
              <a:t>Steiman</a:t>
            </a:r>
            <a:r>
              <a:rPr kumimoji="1" lang="en-US" altLang="ja-JP" b="1" dirty="0" smtClean="0">
                <a:latin typeface="+mn-ea"/>
              </a:rPr>
              <a:t> L et al. 2012 </a:t>
            </a:r>
            <a:r>
              <a:rPr lang="ja-JP" altLang="en-US" b="1" dirty="0" smtClean="0">
                <a:latin typeface="+mn-ea"/>
              </a:rPr>
              <a:t>より引用 改変</a:t>
            </a:r>
            <a:endParaRPr kumimoji="1" lang="ja-JP" altLang="en-US" b="1" dirty="0">
              <a:latin typeface="+mn-ea"/>
            </a:endParaRPr>
          </a:p>
        </p:txBody>
      </p:sp>
      <p:sp>
        <p:nvSpPr>
          <p:cNvPr id="37" name="タイトル 1"/>
          <p:cNvSpPr>
            <a:spLocks noGrp="1"/>
          </p:cNvSpPr>
          <p:nvPr>
            <p:ph type="title"/>
          </p:nvPr>
        </p:nvSpPr>
        <p:spPr>
          <a:xfrm>
            <a:off x="457200" y="274638"/>
            <a:ext cx="8229600" cy="1143000"/>
          </a:xfrm>
        </p:spPr>
        <p:txBody>
          <a:bodyPr/>
          <a:lstStyle/>
          <a:p>
            <a:r>
              <a:rPr kumimoji="1" lang="ja-JP" altLang="en-US" dirty="0" smtClean="0"/>
              <a:t>関節リウマチの原因？</a:t>
            </a:r>
            <a:endParaRPr kumimoji="1" lang="ja-JP" altLang="en-US" dirty="0"/>
          </a:p>
        </p:txBody>
      </p:sp>
    </p:spTree>
    <p:extLst>
      <p:ext uri="{BB962C8B-B14F-4D97-AF65-F5344CB8AC3E}">
        <p14:creationId xmlns:p14="http://schemas.microsoft.com/office/powerpoint/2010/main" val="25687078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円/楕円 16"/>
          <p:cNvSpPr/>
          <p:nvPr/>
        </p:nvSpPr>
        <p:spPr>
          <a:xfrm>
            <a:off x="3851920" y="3573016"/>
            <a:ext cx="1522976" cy="1499872"/>
          </a:xfrm>
          <a:custGeom>
            <a:avLst/>
            <a:gdLst>
              <a:gd name="connsiteX0" fmla="*/ 0 w 1577630"/>
              <a:gd name="connsiteY0" fmla="*/ 697654 h 1395308"/>
              <a:gd name="connsiteX1" fmla="*/ 788815 w 1577630"/>
              <a:gd name="connsiteY1" fmla="*/ 0 h 1395308"/>
              <a:gd name="connsiteX2" fmla="*/ 1577630 w 1577630"/>
              <a:gd name="connsiteY2" fmla="*/ 697654 h 1395308"/>
              <a:gd name="connsiteX3" fmla="*/ 788815 w 1577630"/>
              <a:gd name="connsiteY3" fmla="*/ 1395308 h 1395308"/>
              <a:gd name="connsiteX4" fmla="*/ 0 w 1577630"/>
              <a:gd name="connsiteY4" fmla="*/ 697654 h 1395308"/>
              <a:gd name="connsiteX0" fmla="*/ 21287 w 1598917"/>
              <a:gd name="connsiteY0" fmla="*/ 727835 h 1425489"/>
              <a:gd name="connsiteX1" fmla="*/ 275119 w 1598917"/>
              <a:gd name="connsiteY1" fmla="*/ 186209 h 1425489"/>
              <a:gd name="connsiteX2" fmla="*/ 810102 w 1598917"/>
              <a:gd name="connsiteY2" fmla="*/ 30181 h 1425489"/>
              <a:gd name="connsiteX3" fmla="*/ 1598917 w 1598917"/>
              <a:gd name="connsiteY3" fmla="*/ 727835 h 1425489"/>
              <a:gd name="connsiteX4" fmla="*/ 810102 w 1598917"/>
              <a:gd name="connsiteY4" fmla="*/ 1425489 h 1425489"/>
              <a:gd name="connsiteX5" fmla="*/ 21287 w 1598917"/>
              <a:gd name="connsiteY5" fmla="*/ 727835 h 1425489"/>
              <a:gd name="connsiteX0" fmla="*/ 21287 w 1598917"/>
              <a:gd name="connsiteY0" fmla="*/ 727835 h 1448697"/>
              <a:gd name="connsiteX1" fmla="*/ 275119 w 1598917"/>
              <a:gd name="connsiteY1" fmla="*/ 186209 h 1448697"/>
              <a:gd name="connsiteX2" fmla="*/ 810102 w 1598917"/>
              <a:gd name="connsiteY2" fmla="*/ 30181 h 1448697"/>
              <a:gd name="connsiteX3" fmla="*/ 1598917 w 1598917"/>
              <a:gd name="connsiteY3" fmla="*/ 727835 h 1448697"/>
              <a:gd name="connsiteX4" fmla="*/ 810102 w 1598917"/>
              <a:gd name="connsiteY4" fmla="*/ 1425489 h 1448697"/>
              <a:gd name="connsiteX5" fmla="*/ 264235 w 1598917"/>
              <a:gd name="connsiteY5" fmla="*/ 1231238 h 1448697"/>
              <a:gd name="connsiteX6" fmla="*/ 21287 w 1598917"/>
              <a:gd name="connsiteY6" fmla="*/ 727835 h 1448697"/>
              <a:gd name="connsiteX0" fmla="*/ 21287 w 1610967"/>
              <a:gd name="connsiteY0" fmla="*/ 727835 h 1425519"/>
              <a:gd name="connsiteX1" fmla="*/ 275119 w 1610967"/>
              <a:gd name="connsiteY1" fmla="*/ 186209 h 1425519"/>
              <a:gd name="connsiteX2" fmla="*/ 810102 w 1610967"/>
              <a:gd name="connsiteY2" fmla="*/ 30181 h 1425519"/>
              <a:gd name="connsiteX3" fmla="*/ 1598917 w 1610967"/>
              <a:gd name="connsiteY3" fmla="*/ 727835 h 1425519"/>
              <a:gd name="connsiteX4" fmla="*/ 1254835 w 1610967"/>
              <a:gd name="connsiteY4" fmla="*/ 1220353 h 1425519"/>
              <a:gd name="connsiteX5" fmla="*/ 810102 w 1610967"/>
              <a:gd name="connsiteY5" fmla="*/ 1425489 h 1425519"/>
              <a:gd name="connsiteX6" fmla="*/ 264235 w 1610967"/>
              <a:gd name="connsiteY6" fmla="*/ 1231238 h 1425519"/>
              <a:gd name="connsiteX7" fmla="*/ 21287 w 1610967"/>
              <a:gd name="connsiteY7" fmla="*/ 727835 h 1425519"/>
              <a:gd name="connsiteX0" fmla="*/ 21287 w 1598928"/>
              <a:gd name="connsiteY0" fmla="*/ 703112 h 1400796"/>
              <a:gd name="connsiteX1" fmla="*/ 275119 w 1598928"/>
              <a:gd name="connsiteY1" fmla="*/ 161486 h 1400796"/>
              <a:gd name="connsiteX2" fmla="*/ 810102 w 1598928"/>
              <a:gd name="connsiteY2" fmla="*/ 5458 h 1400796"/>
              <a:gd name="connsiteX3" fmla="*/ 1243949 w 1598928"/>
              <a:gd name="connsiteY3" fmla="*/ 313887 h 1400796"/>
              <a:gd name="connsiteX4" fmla="*/ 1598917 w 1598928"/>
              <a:gd name="connsiteY4" fmla="*/ 703112 h 1400796"/>
              <a:gd name="connsiteX5" fmla="*/ 1254835 w 1598928"/>
              <a:gd name="connsiteY5" fmla="*/ 1195630 h 1400796"/>
              <a:gd name="connsiteX6" fmla="*/ 810102 w 1598928"/>
              <a:gd name="connsiteY6" fmla="*/ 1400766 h 1400796"/>
              <a:gd name="connsiteX7" fmla="*/ 264235 w 1598928"/>
              <a:gd name="connsiteY7" fmla="*/ 1206515 h 1400796"/>
              <a:gd name="connsiteX8" fmla="*/ 21287 w 1598928"/>
              <a:gd name="connsiteY8" fmla="*/ 703112 h 1400796"/>
              <a:gd name="connsiteX0" fmla="*/ 21287 w 1598928"/>
              <a:gd name="connsiteY0" fmla="*/ 703694 h 1401378"/>
              <a:gd name="connsiteX1" fmla="*/ 275119 w 1598928"/>
              <a:gd name="connsiteY1" fmla="*/ 162068 h 1401378"/>
              <a:gd name="connsiteX2" fmla="*/ 810102 w 1598928"/>
              <a:gd name="connsiteY2" fmla="*/ 6040 h 1401378"/>
              <a:gd name="connsiteX3" fmla="*/ 1167749 w 1598928"/>
              <a:gd name="connsiteY3" fmla="*/ 325355 h 1401378"/>
              <a:gd name="connsiteX4" fmla="*/ 1598917 w 1598928"/>
              <a:gd name="connsiteY4" fmla="*/ 703694 h 1401378"/>
              <a:gd name="connsiteX5" fmla="*/ 1254835 w 1598928"/>
              <a:gd name="connsiteY5" fmla="*/ 1196212 h 1401378"/>
              <a:gd name="connsiteX6" fmla="*/ 810102 w 1598928"/>
              <a:gd name="connsiteY6" fmla="*/ 1401348 h 1401378"/>
              <a:gd name="connsiteX7" fmla="*/ 264235 w 1598928"/>
              <a:gd name="connsiteY7" fmla="*/ 1207097 h 1401378"/>
              <a:gd name="connsiteX8" fmla="*/ 21287 w 1598928"/>
              <a:gd name="connsiteY8" fmla="*/ 703694 h 1401378"/>
              <a:gd name="connsiteX0" fmla="*/ 1706 w 1579347"/>
              <a:gd name="connsiteY0" fmla="*/ 697667 h 1395351"/>
              <a:gd name="connsiteX1" fmla="*/ 353509 w 1579347"/>
              <a:gd name="connsiteY1" fmla="*/ 308441 h 1395351"/>
              <a:gd name="connsiteX2" fmla="*/ 790521 w 1579347"/>
              <a:gd name="connsiteY2" fmla="*/ 13 h 1395351"/>
              <a:gd name="connsiteX3" fmla="*/ 1148168 w 1579347"/>
              <a:gd name="connsiteY3" fmla="*/ 319328 h 1395351"/>
              <a:gd name="connsiteX4" fmla="*/ 1579336 w 1579347"/>
              <a:gd name="connsiteY4" fmla="*/ 697667 h 1395351"/>
              <a:gd name="connsiteX5" fmla="*/ 1235254 w 1579347"/>
              <a:gd name="connsiteY5" fmla="*/ 1190185 h 1395351"/>
              <a:gd name="connsiteX6" fmla="*/ 790521 w 1579347"/>
              <a:gd name="connsiteY6" fmla="*/ 1395321 h 1395351"/>
              <a:gd name="connsiteX7" fmla="*/ 244654 w 1579347"/>
              <a:gd name="connsiteY7" fmla="*/ 1201070 h 1395351"/>
              <a:gd name="connsiteX8" fmla="*/ 1706 w 1579347"/>
              <a:gd name="connsiteY8" fmla="*/ 697667 h 1395351"/>
              <a:gd name="connsiteX0" fmla="*/ 1122 w 1654963"/>
              <a:gd name="connsiteY0" fmla="*/ 665010 h 1395351"/>
              <a:gd name="connsiteX1" fmla="*/ 429125 w 1654963"/>
              <a:gd name="connsiteY1" fmla="*/ 308441 h 1395351"/>
              <a:gd name="connsiteX2" fmla="*/ 866137 w 1654963"/>
              <a:gd name="connsiteY2" fmla="*/ 13 h 1395351"/>
              <a:gd name="connsiteX3" fmla="*/ 1223784 w 1654963"/>
              <a:gd name="connsiteY3" fmla="*/ 319328 h 1395351"/>
              <a:gd name="connsiteX4" fmla="*/ 1654952 w 1654963"/>
              <a:gd name="connsiteY4" fmla="*/ 697667 h 1395351"/>
              <a:gd name="connsiteX5" fmla="*/ 1310870 w 1654963"/>
              <a:gd name="connsiteY5" fmla="*/ 1190185 h 1395351"/>
              <a:gd name="connsiteX6" fmla="*/ 866137 w 1654963"/>
              <a:gd name="connsiteY6" fmla="*/ 1395321 h 1395351"/>
              <a:gd name="connsiteX7" fmla="*/ 320270 w 1654963"/>
              <a:gd name="connsiteY7" fmla="*/ 1201070 h 1395351"/>
              <a:gd name="connsiteX8" fmla="*/ 1122 w 1654963"/>
              <a:gd name="connsiteY8" fmla="*/ 665010 h 1395351"/>
              <a:gd name="connsiteX0" fmla="*/ 3614 w 1657455"/>
              <a:gd name="connsiteY0" fmla="*/ 665010 h 1412005"/>
              <a:gd name="connsiteX1" fmla="*/ 431617 w 1657455"/>
              <a:gd name="connsiteY1" fmla="*/ 308441 h 1412005"/>
              <a:gd name="connsiteX2" fmla="*/ 868629 w 1657455"/>
              <a:gd name="connsiteY2" fmla="*/ 13 h 1412005"/>
              <a:gd name="connsiteX3" fmla="*/ 1226276 w 1657455"/>
              <a:gd name="connsiteY3" fmla="*/ 319328 h 1412005"/>
              <a:gd name="connsiteX4" fmla="*/ 1657444 w 1657455"/>
              <a:gd name="connsiteY4" fmla="*/ 697667 h 1412005"/>
              <a:gd name="connsiteX5" fmla="*/ 1313362 w 1657455"/>
              <a:gd name="connsiteY5" fmla="*/ 1190185 h 1412005"/>
              <a:gd name="connsiteX6" fmla="*/ 868629 w 1657455"/>
              <a:gd name="connsiteY6" fmla="*/ 1395321 h 1412005"/>
              <a:gd name="connsiteX7" fmla="*/ 257447 w 1657455"/>
              <a:gd name="connsiteY7" fmla="*/ 1320813 h 1412005"/>
              <a:gd name="connsiteX8" fmla="*/ 3614 w 1657455"/>
              <a:gd name="connsiteY8" fmla="*/ 665010 h 1412005"/>
              <a:gd name="connsiteX0" fmla="*/ 149 w 1653990"/>
              <a:gd name="connsiteY0" fmla="*/ 665010 h 1395351"/>
              <a:gd name="connsiteX1" fmla="*/ 428152 w 1653990"/>
              <a:gd name="connsiteY1" fmla="*/ 308441 h 1395351"/>
              <a:gd name="connsiteX2" fmla="*/ 865164 w 1653990"/>
              <a:gd name="connsiteY2" fmla="*/ 13 h 1395351"/>
              <a:gd name="connsiteX3" fmla="*/ 1222811 w 1653990"/>
              <a:gd name="connsiteY3" fmla="*/ 319328 h 1395351"/>
              <a:gd name="connsiteX4" fmla="*/ 1653979 w 1653990"/>
              <a:gd name="connsiteY4" fmla="*/ 697667 h 1395351"/>
              <a:gd name="connsiteX5" fmla="*/ 1309897 w 1653990"/>
              <a:gd name="connsiteY5" fmla="*/ 1190185 h 1395351"/>
              <a:gd name="connsiteX6" fmla="*/ 865164 w 1653990"/>
              <a:gd name="connsiteY6" fmla="*/ 1395321 h 1395351"/>
              <a:gd name="connsiteX7" fmla="*/ 384610 w 1653990"/>
              <a:gd name="connsiteY7" fmla="*/ 1201070 h 1395351"/>
              <a:gd name="connsiteX8" fmla="*/ 149 w 1653990"/>
              <a:gd name="connsiteY8" fmla="*/ 665010 h 1395351"/>
              <a:gd name="connsiteX0" fmla="*/ 149 w 1653990"/>
              <a:gd name="connsiteY0" fmla="*/ 665010 h 1536846"/>
              <a:gd name="connsiteX1" fmla="*/ 428152 w 1653990"/>
              <a:gd name="connsiteY1" fmla="*/ 308441 h 1536846"/>
              <a:gd name="connsiteX2" fmla="*/ 865164 w 1653990"/>
              <a:gd name="connsiteY2" fmla="*/ 13 h 1536846"/>
              <a:gd name="connsiteX3" fmla="*/ 1222811 w 1653990"/>
              <a:gd name="connsiteY3" fmla="*/ 319328 h 1536846"/>
              <a:gd name="connsiteX4" fmla="*/ 1653979 w 1653990"/>
              <a:gd name="connsiteY4" fmla="*/ 697667 h 1536846"/>
              <a:gd name="connsiteX5" fmla="*/ 1309897 w 1653990"/>
              <a:gd name="connsiteY5" fmla="*/ 1190185 h 1536846"/>
              <a:gd name="connsiteX6" fmla="*/ 876049 w 1653990"/>
              <a:gd name="connsiteY6" fmla="*/ 1536835 h 1536846"/>
              <a:gd name="connsiteX7" fmla="*/ 384610 w 1653990"/>
              <a:gd name="connsiteY7" fmla="*/ 1201070 h 1536846"/>
              <a:gd name="connsiteX8" fmla="*/ 149 w 1653990"/>
              <a:gd name="connsiteY8" fmla="*/ 665010 h 1536846"/>
              <a:gd name="connsiteX0" fmla="*/ 149 w 1653986"/>
              <a:gd name="connsiteY0" fmla="*/ 665010 h 1538009"/>
              <a:gd name="connsiteX1" fmla="*/ 428152 w 1653986"/>
              <a:gd name="connsiteY1" fmla="*/ 308441 h 1538009"/>
              <a:gd name="connsiteX2" fmla="*/ 865164 w 1653986"/>
              <a:gd name="connsiteY2" fmla="*/ 13 h 1538009"/>
              <a:gd name="connsiteX3" fmla="*/ 1222811 w 1653986"/>
              <a:gd name="connsiteY3" fmla="*/ 319328 h 1538009"/>
              <a:gd name="connsiteX4" fmla="*/ 1653979 w 1653986"/>
              <a:gd name="connsiteY4" fmla="*/ 697667 h 1538009"/>
              <a:gd name="connsiteX5" fmla="*/ 1201040 w 1653986"/>
              <a:gd name="connsiteY5" fmla="*/ 1081328 h 1538009"/>
              <a:gd name="connsiteX6" fmla="*/ 876049 w 1653986"/>
              <a:gd name="connsiteY6" fmla="*/ 1536835 h 1538009"/>
              <a:gd name="connsiteX7" fmla="*/ 384610 w 1653986"/>
              <a:gd name="connsiteY7" fmla="*/ 1201070 h 1538009"/>
              <a:gd name="connsiteX8" fmla="*/ 149 w 1653986"/>
              <a:gd name="connsiteY8" fmla="*/ 665010 h 1538009"/>
              <a:gd name="connsiteX0" fmla="*/ 149 w 1662295"/>
              <a:gd name="connsiteY0" fmla="*/ 665010 h 1538009"/>
              <a:gd name="connsiteX1" fmla="*/ 428152 w 1662295"/>
              <a:gd name="connsiteY1" fmla="*/ 308441 h 1538009"/>
              <a:gd name="connsiteX2" fmla="*/ 865164 w 1662295"/>
              <a:gd name="connsiteY2" fmla="*/ 13 h 1538009"/>
              <a:gd name="connsiteX3" fmla="*/ 1222811 w 1662295"/>
              <a:gd name="connsiteY3" fmla="*/ 319328 h 1538009"/>
              <a:gd name="connsiteX4" fmla="*/ 1653979 w 1662295"/>
              <a:gd name="connsiteY4" fmla="*/ 697667 h 1538009"/>
              <a:gd name="connsiteX5" fmla="*/ 1484067 w 1662295"/>
              <a:gd name="connsiteY5" fmla="*/ 907154 h 1538009"/>
              <a:gd name="connsiteX6" fmla="*/ 1201040 w 1662295"/>
              <a:gd name="connsiteY6" fmla="*/ 1081328 h 1538009"/>
              <a:gd name="connsiteX7" fmla="*/ 876049 w 1662295"/>
              <a:gd name="connsiteY7" fmla="*/ 1536835 h 1538009"/>
              <a:gd name="connsiteX8" fmla="*/ 384610 w 1662295"/>
              <a:gd name="connsiteY8" fmla="*/ 1201070 h 1538009"/>
              <a:gd name="connsiteX9" fmla="*/ 149 w 1662295"/>
              <a:gd name="connsiteY9" fmla="*/ 665010 h 1538009"/>
              <a:gd name="connsiteX0" fmla="*/ 18675 w 1680821"/>
              <a:gd name="connsiteY0" fmla="*/ 665010 h 1537967"/>
              <a:gd name="connsiteX1" fmla="*/ 446678 w 1680821"/>
              <a:gd name="connsiteY1" fmla="*/ 308441 h 1537967"/>
              <a:gd name="connsiteX2" fmla="*/ 883690 w 1680821"/>
              <a:gd name="connsiteY2" fmla="*/ 13 h 1537967"/>
              <a:gd name="connsiteX3" fmla="*/ 1241337 w 1680821"/>
              <a:gd name="connsiteY3" fmla="*/ 319328 h 1537967"/>
              <a:gd name="connsiteX4" fmla="*/ 1672505 w 1680821"/>
              <a:gd name="connsiteY4" fmla="*/ 697667 h 1537967"/>
              <a:gd name="connsiteX5" fmla="*/ 1502593 w 1680821"/>
              <a:gd name="connsiteY5" fmla="*/ 907154 h 1537967"/>
              <a:gd name="connsiteX6" fmla="*/ 1219566 w 1680821"/>
              <a:gd name="connsiteY6" fmla="*/ 1081328 h 1537967"/>
              <a:gd name="connsiteX7" fmla="*/ 894575 w 1680821"/>
              <a:gd name="connsiteY7" fmla="*/ 1536835 h 1537967"/>
              <a:gd name="connsiteX8" fmla="*/ 403136 w 1680821"/>
              <a:gd name="connsiteY8" fmla="*/ 1201070 h 1537967"/>
              <a:gd name="connsiteX9" fmla="*/ 109222 w 1680821"/>
              <a:gd name="connsiteY9" fmla="*/ 896268 h 1537967"/>
              <a:gd name="connsiteX10" fmla="*/ 18675 w 1680821"/>
              <a:gd name="connsiteY10" fmla="*/ 665010 h 1537967"/>
              <a:gd name="connsiteX0" fmla="*/ 18675 w 1680821"/>
              <a:gd name="connsiteY0" fmla="*/ 670218 h 1543175"/>
              <a:gd name="connsiteX1" fmla="*/ 446678 w 1680821"/>
              <a:gd name="connsiteY1" fmla="*/ 313649 h 1543175"/>
              <a:gd name="connsiteX2" fmla="*/ 653507 w 1680821"/>
              <a:gd name="connsiteY2" fmla="*/ 139476 h 1543175"/>
              <a:gd name="connsiteX3" fmla="*/ 883690 w 1680821"/>
              <a:gd name="connsiteY3" fmla="*/ 5221 h 1543175"/>
              <a:gd name="connsiteX4" fmla="*/ 1241337 w 1680821"/>
              <a:gd name="connsiteY4" fmla="*/ 324536 h 1543175"/>
              <a:gd name="connsiteX5" fmla="*/ 1672505 w 1680821"/>
              <a:gd name="connsiteY5" fmla="*/ 702875 h 1543175"/>
              <a:gd name="connsiteX6" fmla="*/ 1502593 w 1680821"/>
              <a:gd name="connsiteY6" fmla="*/ 912362 h 1543175"/>
              <a:gd name="connsiteX7" fmla="*/ 1219566 w 1680821"/>
              <a:gd name="connsiteY7" fmla="*/ 1086536 h 1543175"/>
              <a:gd name="connsiteX8" fmla="*/ 894575 w 1680821"/>
              <a:gd name="connsiteY8" fmla="*/ 1542043 h 1543175"/>
              <a:gd name="connsiteX9" fmla="*/ 403136 w 1680821"/>
              <a:gd name="connsiteY9" fmla="*/ 1206278 h 1543175"/>
              <a:gd name="connsiteX10" fmla="*/ 109222 w 1680821"/>
              <a:gd name="connsiteY10" fmla="*/ 901476 h 1543175"/>
              <a:gd name="connsiteX11" fmla="*/ 18675 w 1680821"/>
              <a:gd name="connsiteY11" fmla="*/ 670218 h 1543175"/>
              <a:gd name="connsiteX0" fmla="*/ 18675 w 1680821"/>
              <a:gd name="connsiteY0" fmla="*/ 670218 h 1550471"/>
              <a:gd name="connsiteX1" fmla="*/ 446678 w 1680821"/>
              <a:gd name="connsiteY1" fmla="*/ 313649 h 1550471"/>
              <a:gd name="connsiteX2" fmla="*/ 653507 w 1680821"/>
              <a:gd name="connsiteY2" fmla="*/ 139476 h 1550471"/>
              <a:gd name="connsiteX3" fmla="*/ 883690 w 1680821"/>
              <a:gd name="connsiteY3" fmla="*/ 5221 h 1550471"/>
              <a:gd name="connsiteX4" fmla="*/ 1241337 w 1680821"/>
              <a:gd name="connsiteY4" fmla="*/ 324536 h 1550471"/>
              <a:gd name="connsiteX5" fmla="*/ 1672505 w 1680821"/>
              <a:gd name="connsiteY5" fmla="*/ 702875 h 1550471"/>
              <a:gd name="connsiteX6" fmla="*/ 1502593 w 1680821"/>
              <a:gd name="connsiteY6" fmla="*/ 912362 h 1550471"/>
              <a:gd name="connsiteX7" fmla="*/ 1219566 w 1680821"/>
              <a:gd name="connsiteY7" fmla="*/ 1086536 h 1550471"/>
              <a:gd name="connsiteX8" fmla="*/ 894575 w 1680821"/>
              <a:gd name="connsiteY8" fmla="*/ 1542043 h 1550471"/>
              <a:gd name="connsiteX9" fmla="*/ 577307 w 1680821"/>
              <a:gd name="connsiteY9" fmla="*/ 1369562 h 1550471"/>
              <a:gd name="connsiteX10" fmla="*/ 403136 w 1680821"/>
              <a:gd name="connsiteY10" fmla="*/ 1206278 h 1550471"/>
              <a:gd name="connsiteX11" fmla="*/ 109222 w 1680821"/>
              <a:gd name="connsiteY11" fmla="*/ 901476 h 1550471"/>
              <a:gd name="connsiteX12" fmla="*/ 18675 w 1680821"/>
              <a:gd name="connsiteY12" fmla="*/ 670218 h 1550471"/>
              <a:gd name="connsiteX0" fmla="*/ 18675 w 1680821"/>
              <a:gd name="connsiteY0" fmla="*/ 670218 h 1542915"/>
              <a:gd name="connsiteX1" fmla="*/ 446678 w 1680821"/>
              <a:gd name="connsiteY1" fmla="*/ 313649 h 1542915"/>
              <a:gd name="connsiteX2" fmla="*/ 653507 w 1680821"/>
              <a:gd name="connsiteY2" fmla="*/ 139476 h 1542915"/>
              <a:gd name="connsiteX3" fmla="*/ 883690 w 1680821"/>
              <a:gd name="connsiteY3" fmla="*/ 5221 h 1542915"/>
              <a:gd name="connsiteX4" fmla="*/ 1241337 w 1680821"/>
              <a:gd name="connsiteY4" fmla="*/ 324536 h 1542915"/>
              <a:gd name="connsiteX5" fmla="*/ 1672505 w 1680821"/>
              <a:gd name="connsiteY5" fmla="*/ 702875 h 1542915"/>
              <a:gd name="connsiteX6" fmla="*/ 1502593 w 1680821"/>
              <a:gd name="connsiteY6" fmla="*/ 912362 h 1542915"/>
              <a:gd name="connsiteX7" fmla="*/ 1219566 w 1680821"/>
              <a:gd name="connsiteY7" fmla="*/ 1086536 h 1542915"/>
              <a:gd name="connsiteX8" fmla="*/ 1088936 w 1680821"/>
              <a:gd name="connsiteY8" fmla="*/ 1293362 h 1542915"/>
              <a:gd name="connsiteX9" fmla="*/ 894575 w 1680821"/>
              <a:gd name="connsiteY9" fmla="*/ 1542043 h 1542915"/>
              <a:gd name="connsiteX10" fmla="*/ 577307 w 1680821"/>
              <a:gd name="connsiteY10" fmla="*/ 1369562 h 1542915"/>
              <a:gd name="connsiteX11" fmla="*/ 403136 w 1680821"/>
              <a:gd name="connsiteY11" fmla="*/ 1206278 h 1542915"/>
              <a:gd name="connsiteX12" fmla="*/ 109222 w 1680821"/>
              <a:gd name="connsiteY12" fmla="*/ 901476 h 1542915"/>
              <a:gd name="connsiteX13" fmla="*/ 18675 w 1680821"/>
              <a:gd name="connsiteY13" fmla="*/ 670218 h 1542915"/>
              <a:gd name="connsiteX0" fmla="*/ 20972 w 1683118"/>
              <a:gd name="connsiteY0" fmla="*/ 670218 h 1542915"/>
              <a:gd name="connsiteX1" fmla="*/ 482313 w 1683118"/>
              <a:gd name="connsiteY1" fmla="*/ 394611 h 1542915"/>
              <a:gd name="connsiteX2" fmla="*/ 655804 w 1683118"/>
              <a:gd name="connsiteY2" fmla="*/ 139476 h 1542915"/>
              <a:gd name="connsiteX3" fmla="*/ 885987 w 1683118"/>
              <a:gd name="connsiteY3" fmla="*/ 5221 h 1542915"/>
              <a:gd name="connsiteX4" fmla="*/ 1243634 w 1683118"/>
              <a:gd name="connsiteY4" fmla="*/ 324536 h 1542915"/>
              <a:gd name="connsiteX5" fmla="*/ 1674802 w 1683118"/>
              <a:gd name="connsiteY5" fmla="*/ 702875 h 1542915"/>
              <a:gd name="connsiteX6" fmla="*/ 1504890 w 1683118"/>
              <a:gd name="connsiteY6" fmla="*/ 912362 h 1542915"/>
              <a:gd name="connsiteX7" fmla="*/ 1221863 w 1683118"/>
              <a:gd name="connsiteY7" fmla="*/ 1086536 h 1542915"/>
              <a:gd name="connsiteX8" fmla="*/ 1091233 w 1683118"/>
              <a:gd name="connsiteY8" fmla="*/ 1293362 h 1542915"/>
              <a:gd name="connsiteX9" fmla="*/ 896872 w 1683118"/>
              <a:gd name="connsiteY9" fmla="*/ 1542043 h 1542915"/>
              <a:gd name="connsiteX10" fmla="*/ 579604 w 1683118"/>
              <a:gd name="connsiteY10" fmla="*/ 1369562 h 1542915"/>
              <a:gd name="connsiteX11" fmla="*/ 405433 w 1683118"/>
              <a:gd name="connsiteY11" fmla="*/ 1206278 h 1542915"/>
              <a:gd name="connsiteX12" fmla="*/ 111519 w 1683118"/>
              <a:gd name="connsiteY12" fmla="*/ 901476 h 1542915"/>
              <a:gd name="connsiteX13" fmla="*/ 20972 w 1683118"/>
              <a:gd name="connsiteY13" fmla="*/ 670218 h 1542915"/>
              <a:gd name="connsiteX0" fmla="*/ 16567 w 1716813"/>
              <a:gd name="connsiteY0" fmla="*/ 627355 h 1542915"/>
              <a:gd name="connsiteX1" fmla="*/ 516008 w 1716813"/>
              <a:gd name="connsiteY1" fmla="*/ 394611 h 1542915"/>
              <a:gd name="connsiteX2" fmla="*/ 689499 w 1716813"/>
              <a:gd name="connsiteY2" fmla="*/ 139476 h 1542915"/>
              <a:gd name="connsiteX3" fmla="*/ 919682 w 1716813"/>
              <a:gd name="connsiteY3" fmla="*/ 5221 h 1542915"/>
              <a:gd name="connsiteX4" fmla="*/ 1277329 w 1716813"/>
              <a:gd name="connsiteY4" fmla="*/ 324536 h 1542915"/>
              <a:gd name="connsiteX5" fmla="*/ 1708497 w 1716813"/>
              <a:gd name="connsiteY5" fmla="*/ 702875 h 1542915"/>
              <a:gd name="connsiteX6" fmla="*/ 1538585 w 1716813"/>
              <a:gd name="connsiteY6" fmla="*/ 912362 h 1542915"/>
              <a:gd name="connsiteX7" fmla="*/ 1255558 w 1716813"/>
              <a:gd name="connsiteY7" fmla="*/ 1086536 h 1542915"/>
              <a:gd name="connsiteX8" fmla="*/ 1124928 w 1716813"/>
              <a:gd name="connsiteY8" fmla="*/ 1293362 h 1542915"/>
              <a:gd name="connsiteX9" fmla="*/ 930567 w 1716813"/>
              <a:gd name="connsiteY9" fmla="*/ 1542043 h 1542915"/>
              <a:gd name="connsiteX10" fmla="*/ 613299 w 1716813"/>
              <a:gd name="connsiteY10" fmla="*/ 1369562 h 1542915"/>
              <a:gd name="connsiteX11" fmla="*/ 439128 w 1716813"/>
              <a:gd name="connsiteY11" fmla="*/ 1206278 h 1542915"/>
              <a:gd name="connsiteX12" fmla="*/ 145214 w 1716813"/>
              <a:gd name="connsiteY12" fmla="*/ 901476 h 1542915"/>
              <a:gd name="connsiteX13" fmla="*/ 16567 w 1716813"/>
              <a:gd name="connsiteY13" fmla="*/ 627355 h 1542915"/>
              <a:gd name="connsiteX0" fmla="*/ 16567 w 1716813"/>
              <a:gd name="connsiteY0" fmla="*/ 664330 h 1579890"/>
              <a:gd name="connsiteX1" fmla="*/ 516008 w 1716813"/>
              <a:gd name="connsiteY1" fmla="*/ 431586 h 1579890"/>
              <a:gd name="connsiteX2" fmla="*/ 689499 w 1716813"/>
              <a:gd name="connsiteY2" fmla="*/ 176451 h 1579890"/>
              <a:gd name="connsiteX3" fmla="*/ 891107 w 1716813"/>
              <a:gd name="connsiteY3" fmla="*/ 4096 h 1579890"/>
              <a:gd name="connsiteX4" fmla="*/ 1277329 w 1716813"/>
              <a:gd name="connsiteY4" fmla="*/ 361511 h 1579890"/>
              <a:gd name="connsiteX5" fmla="*/ 1708497 w 1716813"/>
              <a:gd name="connsiteY5" fmla="*/ 739850 h 1579890"/>
              <a:gd name="connsiteX6" fmla="*/ 1538585 w 1716813"/>
              <a:gd name="connsiteY6" fmla="*/ 949337 h 1579890"/>
              <a:gd name="connsiteX7" fmla="*/ 1255558 w 1716813"/>
              <a:gd name="connsiteY7" fmla="*/ 1123511 h 1579890"/>
              <a:gd name="connsiteX8" fmla="*/ 1124928 w 1716813"/>
              <a:gd name="connsiteY8" fmla="*/ 1330337 h 1579890"/>
              <a:gd name="connsiteX9" fmla="*/ 930567 w 1716813"/>
              <a:gd name="connsiteY9" fmla="*/ 1579018 h 1579890"/>
              <a:gd name="connsiteX10" fmla="*/ 613299 w 1716813"/>
              <a:gd name="connsiteY10" fmla="*/ 1406537 h 1579890"/>
              <a:gd name="connsiteX11" fmla="*/ 439128 w 1716813"/>
              <a:gd name="connsiteY11" fmla="*/ 1243253 h 1579890"/>
              <a:gd name="connsiteX12" fmla="*/ 145214 w 1716813"/>
              <a:gd name="connsiteY12" fmla="*/ 938451 h 1579890"/>
              <a:gd name="connsiteX13" fmla="*/ 16567 w 1716813"/>
              <a:gd name="connsiteY13" fmla="*/ 664330 h 1579890"/>
              <a:gd name="connsiteX0" fmla="*/ 8730 w 1708976"/>
              <a:gd name="connsiteY0" fmla="*/ 664330 h 1579890"/>
              <a:gd name="connsiteX1" fmla="*/ 374821 w 1708976"/>
              <a:gd name="connsiteY1" fmla="*/ 455398 h 1579890"/>
              <a:gd name="connsiteX2" fmla="*/ 681662 w 1708976"/>
              <a:gd name="connsiteY2" fmla="*/ 176451 h 1579890"/>
              <a:gd name="connsiteX3" fmla="*/ 883270 w 1708976"/>
              <a:gd name="connsiteY3" fmla="*/ 4096 h 1579890"/>
              <a:gd name="connsiteX4" fmla="*/ 1269492 w 1708976"/>
              <a:gd name="connsiteY4" fmla="*/ 361511 h 1579890"/>
              <a:gd name="connsiteX5" fmla="*/ 1700660 w 1708976"/>
              <a:gd name="connsiteY5" fmla="*/ 739850 h 1579890"/>
              <a:gd name="connsiteX6" fmla="*/ 1530748 w 1708976"/>
              <a:gd name="connsiteY6" fmla="*/ 949337 h 1579890"/>
              <a:gd name="connsiteX7" fmla="*/ 1247721 w 1708976"/>
              <a:gd name="connsiteY7" fmla="*/ 1123511 h 1579890"/>
              <a:gd name="connsiteX8" fmla="*/ 1117091 w 1708976"/>
              <a:gd name="connsiteY8" fmla="*/ 1330337 h 1579890"/>
              <a:gd name="connsiteX9" fmla="*/ 922730 w 1708976"/>
              <a:gd name="connsiteY9" fmla="*/ 1579018 h 1579890"/>
              <a:gd name="connsiteX10" fmla="*/ 605462 w 1708976"/>
              <a:gd name="connsiteY10" fmla="*/ 1406537 h 1579890"/>
              <a:gd name="connsiteX11" fmla="*/ 431291 w 1708976"/>
              <a:gd name="connsiteY11" fmla="*/ 1243253 h 1579890"/>
              <a:gd name="connsiteX12" fmla="*/ 137377 w 1708976"/>
              <a:gd name="connsiteY12" fmla="*/ 938451 h 1579890"/>
              <a:gd name="connsiteX13" fmla="*/ 8730 w 1708976"/>
              <a:gd name="connsiteY13" fmla="*/ 664330 h 1579890"/>
              <a:gd name="connsiteX0" fmla="*/ 8730 w 1708976"/>
              <a:gd name="connsiteY0" fmla="*/ 663937 h 1579497"/>
              <a:gd name="connsiteX1" fmla="*/ 374821 w 1708976"/>
              <a:gd name="connsiteY1" fmla="*/ 455005 h 1579497"/>
              <a:gd name="connsiteX2" fmla="*/ 459186 w 1708976"/>
              <a:gd name="connsiteY2" fmla="*/ 172657 h 1579497"/>
              <a:gd name="connsiteX3" fmla="*/ 681662 w 1708976"/>
              <a:gd name="connsiteY3" fmla="*/ 176058 h 1579497"/>
              <a:gd name="connsiteX4" fmla="*/ 883270 w 1708976"/>
              <a:gd name="connsiteY4" fmla="*/ 3703 h 1579497"/>
              <a:gd name="connsiteX5" fmla="*/ 1269492 w 1708976"/>
              <a:gd name="connsiteY5" fmla="*/ 361118 h 1579497"/>
              <a:gd name="connsiteX6" fmla="*/ 1700660 w 1708976"/>
              <a:gd name="connsiteY6" fmla="*/ 739457 h 1579497"/>
              <a:gd name="connsiteX7" fmla="*/ 1530748 w 1708976"/>
              <a:gd name="connsiteY7" fmla="*/ 948944 h 1579497"/>
              <a:gd name="connsiteX8" fmla="*/ 1247721 w 1708976"/>
              <a:gd name="connsiteY8" fmla="*/ 1123118 h 1579497"/>
              <a:gd name="connsiteX9" fmla="*/ 1117091 w 1708976"/>
              <a:gd name="connsiteY9" fmla="*/ 1329944 h 1579497"/>
              <a:gd name="connsiteX10" fmla="*/ 922730 w 1708976"/>
              <a:gd name="connsiteY10" fmla="*/ 1578625 h 1579497"/>
              <a:gd name="connsiteX11" fmla="*/ 605462 w 1708976"/>
              <a:gd name="connsiteY11" fmla="*/ 1406144 h 1579497"/>
              <a:gd name="connsiteX12" fmla="*/ 431291 w 1708976"/>
              <a:gd name="connsiteY12" fmla="*/ 1242860 h 1579497"/>
              <a:gd name="connsiteX13" fmla="*/ 137377 w 1708976"/>
              <a:gd name="connsiteY13" fmla="*/ 938058 h 1579497"/>
              <a:gd name="connsiteX14" fmla="*/ 8730 w 1708976"/>
              <a:gd name="connsiteY14" fmla="*/ 663937 h 1579497"/>
              <a:gd name="connsiteX0" fmla="*/ 6217 w 1706463"/>
              <a:gd name="connsiteY0" fmla="*/ 663937 h 1579497"/>
              <a:gd name="connsiteX1" fmla="*/ 324683 w 1706463"/>
              <a:gd name="connsiteY1" fmla="*/ 493105 h 1579497"/>
              <a:gd name="connsiteX2" fmla="*/ 456673 w 1706463"/>
              <a:gd name="connsiteY2" fmla="*/ 172657 h 1579497"/>
              <a:gd name="connsiteX3" fmla="*/ 679149 w 1706463"/>
              <a:gd name="connsiteY3" fmla="*/ 176058 h 1579497"/>
              <a:gd name="connsiteX4" fmla="*/ 880757 w 1706463"/>
              <a:gd name="connsiteY4" fmla="*/ 3703 h 1579497"/>
              <a:gd name="connsiteX5" fmla="*/ 1266979 w 1706463"/>
              <a:gd name="connsiteY5" fmla="*/ 361118 h 1579497"/>
              <a:gd name="connsiteX6" fmla="*/ 1698147 w 1706463"/>
              <a:gd name="connsiteY6" fmla="*/ 739457 h 1579497"/>
              <a:gd name="connsiteX7" fmla="*/ 1528235 w 1706463"/>
              <a:gd name="connsiteY7" fmla="*/ 948944 h 1579497"/>
              <a:gd name="connsiteX8" fmla="*/ 1245208 w 1706463"/>
              <a:gd name="connsiteY8" fmla="*/ 1123118 h 1579497"/>
              <a:gd name="connsiteX9" fmla="*/ 1114578 w 1706463"/>
              <a:gd name="connsiteY9" fmla="*/ 1329944 h 1579497"/>
              <a:gd name="connsiteX10" fmla="*/ 920217 w 1706463"/>
              <a:gd name="connsiteY10" fmla="*/ 1578625 h 1579497"/>
              <a:gd name="connsiteX11" fmla="*/ 602949 w 1706463"/>
              <a:gd name="connsiteY11" fmla="*/ 1406144 h 1579497"/>
              <a:gd name="connsiteX12" fmla="*/ 428778 w 1706463"/>
              <a:gd name="connsiteY12" fmla="*/ 1242860 h 1579497"/>
              <a:gd name="connsiteX13" fmla="*/ 134864 w 1706463"/>
              <a:gd name="connsiteY13" fmla="*/ 938058 h 1579497"/>
              <a:gd name="connsiteX14" fmla="*/ 6217 w 1706463"/>
              <a:gd name="connsiteY14" fmla="*/ 663937 h 1579497"/>
              <a:gd name="connsiteX0" fmla="*/ 778 w 1701024"/>
              <a:gd name="connsiteY0" fmla="*/ 663937 h 1579497"/>
              <a:gd name="connsiteX1" fmla="*/ 319244 w 1701024"/>
              <a:gd name="connsiteY1" fmla="*/ 493105 h 1579497"/>
              <a:gd name="connsiteX2" fmla="*/ 451234 w 1701024"/>
              <a:gd name="connsiteY2" fmla="*/ 172657 h 1579497"/>
              <a:gd name="connsiteX3" fmla="*/ 673710 w 1701024"/>
              <a:gd name="connsiteY3" fmla="*/ 176058 h 1579497"/>
              <a:gd name="connsiteX4" fmla="*/ 875318 w 1701024"/>
              <a:gd name="connsiteY4" fmla="*/ 3703 h 1579497"/>
              <a:gd name="connsiteX5" fmla="*/ 1261540 w 1701024"/>
              <a:gd name="connsiteY5" fmla="*/ 361118 h 1579497"/>
              <a:gd name="connsiteX6" fmla="*/ 1692708 w 1701024"/>
              <a:gd name="connsiteY6" fmla="*/ 739457 h 1579497"/>
              <a:gd name="connsiteX7" fmla="*/ 1522796 w 1701024"/>
              <a:gd name="connsiteY7" fmla="*/ 948944 h 1579497"/>
              <a:gd name="connsiteX8" fmla="*/ 1239769 w 1701024"/>
              <a:gd name="connsiteY8" fmla="*/ 1123118 h 1579497"/>
              <a:gd name="connsiteX9" fmla="*/ 1109139 w 1701024"/>
              <a:gd name="connsiteY9" fmla="*/ 1329944 h 1579497"/>
              <a:gd name="connsiteX10" fmla="*/ 914778 w 1701024"/>
              <a:gd name="connsiteY10" fmla="*/ 1578625 h 1579497"/>
              <a:gd name="connsiteX11" fmla="*/ 597510 w 1701024"/>
              <a:gd name="connsiteY11" fmla="*/ 1406144 h 1579497"/>
              <a:gd name="connsiteX12" fmla="*/ 423339 w 1701024"/>
              <a:gd name="connsiteY12" fmla="*/ 1242860 h 1579497"/>
              <a:gd name="connsiteX13" fmla="*/ 234200 w 1701024"/>
              <a:gd name="connsiteY13" fmla="*/ 890433 h 1579497"/>
              <a:gd name="connsiteX14" fmla="*/ 778 w 1701024"/>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366511 w 1644196"/>
              <a:gd name="connsiteY12" fmla="*/ 1242860 h 1579497"/>
              <a:gd name="connsiteX13" fmla="*/ 177372 w 1644196"/>
              <a:gd name="connsiteY13" fmla="*/ 890433 h 1579497"/>
              <a:gd name="connsiteX14" fmla="*/ 1100 w 1644196"/>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218873 w 1644196"/>
              <a:gd name="connsiteY12" fmla="*/ 1228572 h 1579497"/>
              <a:gd name="connsiteX13" fmla="*/ 177372 w 1644196"/>
              <a:gd name="connsiteY13" fmla="*/ 890433 h 1579497"/>
              <a:gd name="connsiteX14" fmla="*/ 1100 w 1644196"/>
              <a:gd name="connsiteY14" fmla="*/ 663937 h 1579497"/>
              <a:gd name="connsiteX0" fmla="*/ 1100 w 1644196"/>
              <a:gd name="connsiteY0" fmla="*/ 663937 h 1578878"/>
              <a:gd name="connsiteX1" fmla="*/ 262416 w 1644196"/>
              <a:gd name="connsiteY1" fmla="*/ 493105 h 1578878"/>
              <a:gd name="connsiteX2" fmla="*/ 394406 w 1644196"/>
              <a:gd name="connsiteY2" fmla="*/ 172657 h 1578878"/>
              <a:gd name="connsiteX3" fmla="*/ 616882 w 1644196"/>
              <a:gd name="connsiteY3" fmla="*/ 176058 h 1578878"/>
              <a:gd name="connsiteX4" fmla="*/ 818490 w 1644196"/>
              <a:gd name="connsiteY4" fmla="*/ 3703 h 1578878"/>
              <a:gd name="connsiteX5" fmla="*/ 1204712 w 1644196"/>
              <a:gd name="connsiteY5" fmla="*/ 361118 h 1578878"/>
              <a:gd name="connsiteX6" fmla="*/ 1635880 w 1644196"/>
              <a:gd name="connsiteY6" fmla="*/ 739457 h 1578878"/>
              <a:gd name="connsiteX7" fmla="*/ 1465968 w 1644196"/>
              <a:gd name="connsiteY7" fmla="*/ 948944 h 1578878"/>
              <a:gd name="connsiteX8" fmla="*/ 1182941 w 1644196"/>
              <a:gd name="connsiteY8" fmla="*/ 1123118 h 1578878"/>
              <a:gd name="connsiteX9" fmla="*/ 1052311 w 1644196"/>
              <a:gd name="connsiteY9" fmla="*/ 1329944 h 1578878"/>
              <a:gd name="connsiteX10" fmla="*/ 857950 w 1644196"/>
              <a:gd name="connsiteY10" fmla="*/ 1578625 h 1578878"/>
              <a:gd name="connsiteX11" fmla="*/ 583545 w 1644196"/>
              <a:gd name="connsiteY11" fmla="*/ 1282319 h 1578878"/>
              <a:gd name="connsiteX12" fmla="*/ 218873 w 1644196"/>
              <a:gd name="connsiteY12" fmla="*/ 1228572 h 1578878"/>
              <a:gd name="connsiteX13" fmla="*/ 177372 w 1644196"/>
              <a:gd name="connsiteY13" fmla="*/ 890433 h 1578878"/>
              <a:gd name="connsiteX14" fmla="*/ 1100 w 1644196"/>
              <a:gd name="connsiteY14" fmla="*/ 663937 h 1578878"/>
              <a:gd name="connsiteX0" fmla="*/ 1100 w 1644196"/>
              <a:gd name="connsiteY0" fmla="*/ 663937 h 1502851"/>
              <a:gd name="connsiteX1" fmla="*/ 262416 w 1644196"/>
              <a:gd name="connsiteY1" fmla="*/ 493105 h 1502851"/>
              <a:gd name="connsiteX2" fmla="*/ 394406 w 1644196"/>
              <a:gd name="connsiteY2" fmla="*/ 172657 h 1502851"/>
              <a:gd name="connsiteX3" fmla="*/ 616882 w 1644196"/>
              <a:gd name="connsiteY3" fmla="*/ 176058 h 1502851"/>
              <a:gd name="connsiteX4" fmla="*/ 818490 w 1644196"/>
              <a:gd name="connsiteY4" fmla="*/ 3703 h 1502851"/>
              <a:gd name="connsiteX5" fmla="*/ 1204712 w 1644196"/>
              <a:gd name="connsiteY5" fmla="*/ 361118 h 1502851"/>
              <a:gd name="connsiteX6" fmla="*/ 1635880 w 1644196"/>
              <a:gd name="connsiteY6" fmla="*/ 739457 h 1502851"/>
              <a:gd name="connsiteX7" fmla="*/ 1465968 w 1644196"/>
              <a:gd name="connsiteY7" fmla="*/ 948944 h 1502851"/>
              <a:gd name="connsiteX8" fmla="*/ 1182941 w 1644196"/>
              <a:gd name="connsiteY8" fmla="*/ 1123118 h 1502851"/>
              <a:gd name="connsiteX9" fmla="*/ 1052311 w 1644196"/>
              <a:gd name="connsiteY9" fmla="*/ 1329944 h 1502851"/>
              <a:gd name="connsiteX10" fmla="*/ 867475 w 1644196"/>
              <a:gd name="connsiteY10" fmla="*/ 1502425 h 1502851"/>
              <a:gd name="connsiteX11" fmla="*/ 583545 w 1644196"/>
              <a:gd name="connsiteY11" fmla="*/ 1282319 h 1502851"/>
              <a:gd name="connsiteX12" fmla="*/ 218873 w 1644196"/>
              <a:gd name="connsiteY12" fmla="*/ 1228572 h 1502851"/>
              <a:gd name="connsiteX13" fmla="*/ 177372 w 1644196"/>
              <a:gd name="connsiteY13" fmla="*/ 890433 h 1502851"/>
              <a:gd name="connsiteX14" fmla="*/ 1100 w 1644196"/>
              <a:gd name="connsiteY14" fmla="*/ 663937 h 1502851"/>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182941 w 1644196"/>
              <a:gd name="connsiteY8" fmla="*/ 1123118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306766 w 1644196"/>
              <a:gd name="connsiteY8" fmla="*/ 1175505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39890"/>
              <a:gd name="connsiteY0" fmla="*/ 663937 h 1502469"/>
              <a:gd name="connsiteX1" fmla="*/ 262416 w 1639890"/>
              <a:gd name="connsiteY1" fmla="*/ 493105 h 1502469"/>
              <a:gd name="connsiteX2" fmla="*/ 394406 w 1639890"/>
              <a:gd name="connsiteY2" fmla="*/ 172657 h 1502469"/>
              <a:gd name="connsiteX3" fmla="*/ 616882 w 1639890"/>
              <a:gd name="connsiteY3" fmla="*/ 176058 h 1502469"/>
              <a:gd name="connsiteX4" fmla="*/ 818490 w 1639890"/>
              <a:gd name="connsiteY4" fmla="*/ 3703 h 1502469"/>
              <a:gd name="connsiteX5" fmla="*/ 1204712 w 1639890"/>
              <a:gd name="connsiteY5" fmla="*/ 361118 h 1502469"/>
              <a:gd name="connsiteX6" fmla="*/ 1635880 w 1639890"/>
              <a:gd name="connsiteY6" fmla="*/ 739457 h 1502469"/>
              <a:gd name="connsiteX7" fmla="*/ 1280231 w 1639890"/>
              <a:gd name="connsiteY7" fmla="*/ 877507 h 1502469"/>
              <a:gd name="connsiteX8" fmla="*/ 1306766 w 1639890"/>
              <a:gd name="connsiteY8" fmla="*/ 1175505 h 1502469"/>
              <a:gd name="connsiteX9" fmla="*/ 1009448 w 1639890"/>
              <a:gd name="connsiteY9" fmla="*/ 1263269 h 1502469"/>
              <a:gd name="connsiteX10" fmla="*/ 867475 w 1639890"/>
              <a:gd name="connsiteY10" fmla="*/ 1502425 h 1502469"/>
              <a:gd name="connsiteX11" fmla="*/ 583545 w 1639890"/>
              <a:gd name="connsiteY11" fmla="*/ 1282319 h 1502469"/>
              <a:gd name="connsiteX12" fmla="*/ 218873 w 1639890"/>
              <a:gd name="connsiteY12" fmla="*/ 1228572 h 1502469"/>
              <a:gd name="connsiteX13" fmla="*/ 177372 w 1639890"/>
              <a:gd name="connsiteY13" fmla="*/ 890433 h 1502469"/>
              <a:gd name="connsiteX14" fmla="*/ 1100 w 1639890"/>
              <a:gd name="connsiteY14" fmla="*/ 663937 h 1502469"/>
              <a:gd name="connsiteX0" fmla="*/ 1100 w 1639890"/>
              <a:gd name="connsiteY0" fmla="*/ 663147 h 1501679"/>
              <a:gd name="connsiteX1" fmla="*/ 262416 w 1639890"/>
              <a:gd name="connsiteY1" fmla="*/ 492315 h 1501679"/>
              <a:gd name="connsiteX2" fmla="*/ 394406 w 1639890"/>
              <a:gd name="connsiteY2" fmla="*/ 171867 h 1501679"/>
              <a:gd name="connsiteX3" fmla="*/ 616882 w 1639890"/>
              <a:gd name="connsiteY3" fmla="*/ 175268 h 1501679"/>
              <a:gd name="connsiteX4" fmla="*/ 818490 w 1639890"/>
              <a:gd name="connsiteY4" fmla="*/ 2913 h 1501679"/>
              <a:gd name="connsiteX5" fmla="*/ 1099937 w 1639890"/>
              <a:gd name="connsiteY5" fmla="*/ 336516 h 1501679"/>
              <a:gd name="connsiteX6" fmla="*/ 1635880 w 1639890"/>
              <a:gd name="connsiteY6" fmla="*/ 738667 h 1501679"/>
              <a:gd name="connsiteX7" fmla="*/ 1280231 w 1639890"/>
              <a:gd name="connsiteY7" fmla="*/ 876717 h 1501679"/>
              <a:gd name="connsiteX8" fmla="*/ 1306766 w 1639890"/>
              <a:gd name="connsiteY8" fmla="*/ 1174715 h 1501679"/>
              <a:gd name="connsiteX9" fmla="*/ 1009448 w 1639890"/>
              <a:gd name="connsiteY9" fmla="*/ 1262479 h 1501679"/>
              <a:gd name="connsiteX10" fmla="*/ 867475 w 1639890"/>
              <a:gd name="connsiteY10" fmla="*/ 1501635 h 1501679"/>
              <a:gd name="connsiteX11" fmla="*/ 583545 w 1639890"/>
              <a:gd name="connsiteY11" fmla="*/ 1281529 h 1501679"/>
              <a:gd name="connsiteX12" fmla="*/ 218873 w 1639890"/>
              <a:gd name="connsiteY12" fmla="*/ 1227782 h 1501679"/>
              <a:gd name="connsiteX13" fmla="*/ 177372 w 1639890"/>
              <a:gd name="connsiteY13" fmla="*/ 889643 h 1501679"/>
              <a:gd name="connsiteX14" fmla="*/ 1100 w 1639890"/>
              <a:gd name="connsiteY14" fmla="*/ 663147 h 1501679"/>
              <a:gd name="connsiteX0" fmla="*/ 1100 w 1651723"/>
              <a:gd name="connsiteY0" fmla="*/ 663147 h 1501679"/>
              <a:gd name="connsiteX1" fmla="*/ 262416 w 1651723"/>
              <a:gd name="connsiteY1" fmla="*/ 492315 h 1501679"/>
              <a:gd name="connsiteX2" fmla="*/ 394406 w 1651723"/>
              <a:gd name="connsiteY2" fmla="*/ 171867 h 1501679"/>
              <a:gd name="connsiteX3" fmla="*/ 616882 w 1651723"/>
              <a:gd name="connsiteY3" fmla="*/ 175268 h 1501679"/>
              <a:gd name="connsiteX4" fmla="*/ 818490 w 1651723"/>
              <a:gd name="connsiteY4" fmla="*/ 2913 h 1501679"/>
              <a:gd name="connsiteX5" fmla="*/ 1099937 w 1651723"/>
              <a:gd name="connsiteY5" fmla="*/ 336516 h 1501679"/>
              <a:gd name="connsiteX6" fmla="*/ 1494542 w 1651723"/>
              <a:gd name="connsiteY6" fmla="*/ 486193 h 1501679"/>
              <a:gd name="connsiteX7" fmla="*/ 1635880 w 1651723"/>
              <a:gd name="connsiteY7" fmla="*/ 738667 h 1501679"/>
              <a:gd name="connsiteX8" fmla="*/ 1280231 w 1651723"/>
              <a:gd name="connsiteY8" fmla="*/ 876717 h 1501679"/>
              <a:gd name="connsiteX9" fmla="*/ 1306766 w 1651723"/>
              <a:gd name="connsiteY9" fmla="*/ 1174715 h 1501679"/>
              <a:gd name="connsiteX10" fmla="*/ 1009448 w 1651723"/>
              <a:gd name="connsiteY10" fmla="*/ 1262479 h 1501679"/>
              <a:gd name="connsiteX11" fmla="*/ 867475 w 1651723"/>
              <a:gd name="connsiteY11" fmla="*/ 1501635 h 1501679"/>
              <a:gd name="connsiteX12" fmla="*/ 583545 w 1651723"/>
              <a:gd name="connsiteY12" fmla="*/ 1281529 h 1501679"/>
              <a:gd name="connsiteX13" fmla="*/ 218873 w 1651723"/>
              <a:gd name="connsiteY13" fmla="*/ 1227782 h 1501679"/>
              <a:gd name="connsiteX14" fmla="*/ 177372 w 1651723"/>
              <a:gd name="connsiteY14" fmla="*/ 889643 h 1501679"/>
              <a:gd name="connsiteX15" fmla="*/ 1100 w 1651723"/>
              <a:gd name="connsiteY15" fmla="*/ 663147 h 1501679"/>
              <a:gd name="connsiteX0" fmla="*/ 1100 w 1540843"/>
              <a:gd name="connsiteY0" fmla="*/ 663147 h 1501679"/>
              <a:gd name="connsiteX1" fmla="*/ 262416 w 1540843"/>
              <a:gd name="connsiteY1" fmla="*/ 492315 h 1501679"/>
              <a:gd name="connsiteX2" fmla="*/ 394406 w 1540843"/>
              <a:gd name="connsiteY2" fmla="*/ 1718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3147 h 1501679"/>
              <a:gd name="connsiteX1" fmla="*/ 262416 w 1540843"/>
              <a:gd name="connsiteY1" fmla="*/ 492315 h 1501679"/>
              <a:gd name="connsiteX2" fmla="*/ 337256 w 1540843"/>
              <a:gd name="connsiteY2" fmla="*/ 2099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1340 h 1499872"/>
              <a:gd name="connsiteX1" fmla="*/ 262416 w 1540843"/>
              <a:gd name="connsiteY1" fmla="*/ 490508 h 1499872"/>
              <a:gd name="connsiteX2" fmla="*/ 337256 w 1540843"/>
              <a:gd name="connsiteY2" fmla="*/ 208160 h 1499872"/>
              <a:gd name="connsiteX3" fmla="*/ 631170 w 1540843"/>
              <a:gd name="connsiteY3" fmla="*/ 225848 h 1499872"/>
              <a:gd name="connsiteX4" fmla="*/ 818490 w 1540843"/>
              <a:gd name="connsiteY4" fmla="*/ 1106 h 1499872"/>
              <a:gd name="connsiteX5" fmla="*/ 1099937 w 1540843"/>
              <a:gd name="connsiteY5" fmla="*/ 334709 h 1499872"/>
              <a:gd name="connsiteX6" fmla="*/ 1494542 w 1540843"/>
              <a:gd name="connsiteY6" fmla="*/ 484386 h 1499872"/>
              <a:gd name="connsiteX7" fmla="*/ 1469192 w 1540843"/>
              <a:gd name="connsiteY7" fmla="*/ 698760 h 1499872"/>
              <a:gd name="connsiteX8" fmla="*/ 1280231 w 1540843"/>
              <a:gd name="connsiteY8" fmla="*/ 874910 h 1499872"/>
              <a:gd name="connsiteX9" fmla="*/ 1306766 w 1540843"/>
              <a:gd name="connsiteY9" fmla="*/ 1172908 h 1499872"/>
              <a:gd name="connsiteX10" fmla="*/ 1009448 w 1540843"/>
              <a:gd name="connsiteY10" fmla="*/ 1260672 h 1499872"/>
              <a:gd name="connsiteX11" fmla="*/ 867475 w 1540843"/>
              <a:gd name="connsiteY11" fmla="*/ 1499828 h 1499872"/>
              <a:gd name="connsiteX12" fmla="*/ 583545 w 1540843"/>
              <a:gd name="connsiteY12" fmla="*/ 1279722 h 1499872"/>
              <a:gd name="connsiteX13" fmla="*/ 218873 w 1540843"/>
              <a:gd name="connsiteY13" fmla="*/ 1225975 h 1499872"/>
              <a:gd name="connsiteX14" fmla="*/ 177372 w 1540843"/>
              <a:gd name="connsiteY14" fmla="*/ 887836 h 1499872"/>
              <a:gd name="connsiteX15" fmla="*/ 1100 w 1540843"/>
              <a:gd name="connsiteY15" fmla="*/ 661340 h 1499872"/>
              <a:gd name="connsiteX0" fmla="*/ 1990 w 1541733"/>
              <a:gd name="connsiteY0" fmla="*/ 661340 h 1499872"/>
              <a:gd name="connsiteX1" fmla="*/ 296643 w 1541733"/>
              <a:gd name="connsiteY1" fmla="*/ 514320 h 1499872"/>
              <a:gd name="connsiteX2" fmla="*/ 338146 w 1541733"/>
              <a:gd name="connsiteY2" fmla="*/ 208160 h 1499872"/>
              <a:gd name="connsiteX3" fmla="*/ 632060 w 1541733"/>
              <a:gd name="connsiteY3" fmla="*/ 225848 h 1499872"/>
              <a:gd name="connsiteX4" fmla="*/ 819380 w 1541733"/>
              <a:gd name="connsiteY4" fmla="*/ 1106 h 1499872"/>
              <a:gd name="connsiteX5" fmla="*/ 1100827 w 1541733"/>
              <a:gd name="connsiteY5" fmla="*/ 334709 h 1499872"/>
              <a:gd name="connsiteX6" fmla="*/ 1495432 w 1541733"/>
              <a:gd name="connsiteY6" fmla="*/ 484386 h 1499872"/>
              <a:gd name="connsiteX7" fmla="*/ 1470082 w 1541733"/>
              <a:gd name="connsiteY7" fmla="*/ 698760 h 1499872"/>
              <a:gd name="connsiteX8" fmla="*/ 1281121 w 1541733"/>
              <a:gd name="connsiteY8" fmla="*/ 874910 h 1499872"/>
              <a:gd name="connsiteX9" fmla="*/ 1307656 w 1541733"/>
              <a:gd name="connsiteY9" fmla="*/ 1172908 h 1499872"/>
              <a:gd name="connsiteX10" fmla="*/ 1010338 w 1541733"/>
              <a:gd name="connsiteY10" fmla="*/ 1260672 h 1499872"/>
              <a:gd name="connsiteX11" fmla="*/ 868365 w 1541733"/>
              <a:gd name="connsiteY11" fmla="*/ 1499828 h 1499872"/>
              <a:gd name="connsiteX12" fmla="*/ 584435 w 1541733"/>
              <a:gd name="connsiteY12" fmla="*/ 1279722 h 1499872"/>
              <a:gd name="connsiteX13" fmla="*/ 219763 w 1541733"/>
              <a:gd name="connsiteY13" fmla="*/ 1225975 h 1499872"/>
              <a:gd name="connsiteX14" fmla="*/ 178262 w 1541733"/>
              <a:gd name="connsiteY14" fmla="*/ 887836 h 1499872"/>
              <a:gd name="connsiteX15" fmla="*/ 1990 w 1541733"/>
              <a:gd name="connsiteY15" fmla="*/ 661340 h 1499872"/>
              <a:gd name="connsiteX0" fmla="*/ 2283 w 1522976"/>
              <a:gd name="connsiteY0" fmla="*/ 623240 h 1499872"/>
              <a:gd name="connsiteX1" fmla="*/ 277886 w 1522976"/>
              <a:gd name="connsiteY1" fmla="*/ 514320 h 1499872"/>
              <a:gd name="connsiteX2" fmla="*/ 319389 w 1522976"/>
              <a:gd name="connsiteY2" fmla="*/ 208160 h 1499872"/>
              <a:gd name="connsiteX3" fmla="*/ 613303 w 1522976"/>
              <a:gd name="connsiteY3" fmla="*/ 225848 h 1499872"/>
              <a:gd name="connsiteX4" fmla="*/ 800623 w 1522976"/>
              <a:gd name="connsiteY4" fmla="*/ 1106 h 1499872"/>
              <a:gd name="connsiteX5" fmla="*/ 1082070 w 1522976"/>
              <a:gd name="connsiteY5" fmla="*/ 334709 h 1499872"/>
              <a:gd name="connsiteX6" fmla="*/ 1476675 w 1522976"/>
              <a:gd name="connsiteY6" fmla="*/ 484386 h 1499872"/>
              <a:gd name="connsiteX7" fmla="*/ 1451325 w 1522976"/>
              <a:gd name="connsiteY7" fmla="*/ 698760 h 1499872"/>
              <a:gd name="connsiteX8" fmla="*/ 1262364 w 1522976"/>
              <a:gd name="connsiteY8" fmla="*/ 874910 h 1499872"/>
              <a:gd name="connsiteX9" fmla="*/ 1288899 w 1522976"/>
              <a:gd name="connsiteY9" fmla="*/ 1172908 h 1499872"/>
              <a:gd name="connsiteX10" fmla="*/ 991581 w 1522976"/>
              <a:gd name="connsiteY10" fmla="*/ 1260672 h 1499872"/>
              <a:gd name="connsiteX11" fmla="*/ 849608 w 1522976"/>
              <a:gd name="connsiteY11" fmla="*/ 1499828 h 1499872"/>
              <a:gd name="connsiteX12" fmla="*/ 565678 w 1522976"/>
              <a:gd name="connsiteY12" fmla="*/ 1279722 h 1499872"/>
              <a:gd name="connsiteX13" fmla="*/ 201006 w 1522976"/>
              <a:gd name="connsiteY13" fmla="*/ 1225975 h 1499872"/>
              <a:gd name="connsiteX14" fmla="*/ 159505 w 1522976"/>
              <a:gd name="connsiteY14" fmla="*/ 887836 h 1499872"/>
              <a:gd name="connsiteX15" fmla="*/ 2283 w 1522976"/>
              <a:gd name="connsiteY15" fmla="*/ 623240 h 1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2976" h="1499872">
                <a:moveTo>
                  <a:pt x="2283" y="623240"/>
                </a:moveTo>
                <a:cubicBezTo>
                  <a:pt x="22013" y="560987"/>
                  <a:pt x="146417" y="630596"/>
                  <a:pt x="277886" y="514320"/>
                </a:cubicBezTo>
                <a:cubicBezTo>
                  <a:pt x="387093" y="436409"/>
                  <a:pt x="268249" y="254651"/>
                  <a:pt x="319389" y="208160"/>
                </a:cubicBezTo>
                <a:cubicBezTo>
                  <a:pt x="370529" y="161669"/>
                  <a:pt x="576754" y="257976"/>
                  <a:pt x="613303" y="225848"/>
                </a:cubicBezTo>
                <a:cubicBezTo>
                  <a:pt x="649852" y="193720"/>
                  <a:pt x="722495" y="-17037"/>
                  <a:pt x="800623" y="1106"/>
                </a:cubicBezTo>
                <a:cubicBezTo>
                  <a:pt x="878751" y="19249"/>
                  <a:pt x="947963" y="216856"/>
                  <a:pt x="1082070" y="334709"/>
                </a:cubicBezTo>
                <a:cubicBezTo>
                  <a:pt x="1216177" y="452562"/>
                  <a:pt x="1387351" y="417361"/>
                  <a:pt x="1476675" y="484386"/>
                </a:cubicBezTo>
                <a:cubicBezTo>
                  <a:pt x="1565999" y="551411"/>
                  <a:pt x="1508475" y="670979"/>
                  <a:pt x="1451325" y="698760"/>
                </a:cubicBezTo>
                <a:cubicBezTo>
                  <a:pt x="1394175" y="726541"/>
                  <a:pt x="1337854" y="810967"/>
                  <a:pt x="1262364" y="874910"/>
                </a:cubicBezTo>
                <a:cubicBezTo>
                  <a:pt x="1186874" y="938853"/>
                  <a:pt x="1357842" y="1109408"/>
                  <a:pt x="1288899" y="1172908"/>
                </a:cubicBezTo>
                <a:cubicBezTo>
                  <a:pt x="1219956" y="1236408"/>
                  <a:pt x="1045746" y="1184754"/>
                  <a:pt x="991581" y="1260672"/>
                </a:cubicBezTo>
                <a:cubicBezTo>
                  <a:pt x="937416" y="1336590"/>
                  <a:pt x="920592" y="1496653"/>
                  <a:pt x="849608" y="1499828"/>
                </a:cubicBezTo>
                <a:cubicBezTo>
                  <a:pt x="778624" y="1503003"/>
                  <a:pt x="647585" y="1335683"/>
                  <a:pt x="565678" y="1279722"/>
                </a:cubicBezTo>
                <a:cubicBezTo>
                  <a:pt x="483772" y="1223761"/>
                  <a:pt x="279020" y="1303989"/>
                  <a:pt x="201006" y="1225975"/>
                </a:cubicBezTo>
                <a:cubicBezTo>
                  <a:pt x="122992" y="1147961"/>
                  <a:pt x="223582" y="977179"/>
                  <a:pt x="159505" y="887836"/>
                </a:cubicBezTo>
                <a:cubicBezTo>
                  <a:pt x="95428" y="798493"/>
                  <a:pt x="-17447" y="685493"/>
                  <a:pt x="2283" y="623240"/>
                </a:cubicBezTo>
                <a:close/>
              </a:path>
            </a:pathLst>
          </a:cu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7052101" y="2768006"/>
            <a:ext cx="2029316" cy="707886"/>
          </a:xfrm>
          <a:prstGeom prst="rect">
            <a:avLst/>
          </a:prstGeom>
          <a:noFill/>
        </p:spPr>
        <p:txBody>
          <a:bodyPr wrap="square" rtlCol="0">
            <a:spAutoFit/>
          </a:bodyPr>
          <a:lstStyle/>
          <a:p>
            <a:r>
              <a:rPr kumimoji="1" lang="en-US" altLang="ja-JP" sz="4000" b="1" dirty="0" smtClean="0">
                <a:solidFill>
                  <a:srgbClr val="FF0000"/>
                </a:solidFill>
                <a:effectLst>
                  <a:outerShdw blurRad="38100" dist="38100" dir="2700000" algn="tl">
                    <a:srgbClr val="000000">
                      <a:alpha val="43137"/>
                    </a:srgbClr>
                  </a:outerShdw>
                </a:effectLst>
                <a:latin typeface="+mn-ea"/>
              </a:rPr>
              <a:t>TNF-α</a:t>
            </a:r>
            <a:endParaRPr kumimoji="1" lang="ja-JP" altLang="en-US" sz="4000" b="1" dirty="0">
              <a:solidFill>
                <a:srgbClr val="FF0000"/>
              </a:solidFill>
              <a:effectLst>
                <a:outerShdw blurRad="38100" dist="38100" dir="2700000" algn="tl">
                  <a:srgbClr val="000000">
                    <a:alpha val="43137"/>
                  </a:srgbClr>
                </a:outerShdw>
              </a:effectLst>
              <a:latin typeface="+mn-ea"/>
            </a:endParaRPr>
          </a:p>
        </p:txBody>
      </p:sp>
      <p:sp>
        <p:nvSpPr>
          <p:cNvPr id="5" name="テキスト ボックス 4"/>
          <p:cNvSpPr txBox="1"/>
          <p:nvPr/>
        </p:nvSpPr>
        <p:spPr>
          <a:xfrm>
            <a:off x="7052101" y="4046801"/>
            <a:ext cx="1844833" cy="707886"/>
          </a:xfrm>
          <a:prstGeom prst="rect">
            <a:avLst/>
          </a:prstGeom>
          <a:noFill/>
        </p:spPr>
        <p:txBody>
          <a:bodyPr wrap="square" rtlCol="0">
            <a:spAutoFit/>
          </a:bodyPr>
          <a:lstStyle/>
          <a:p>
            <a:r>
              <a:rPr lang="en-US" altLang="ja-JP" sz="4000" b="1" dirty="0">
                <a:effectLst>
                  <a:outerShdw blurRad="38100" dist="38100" dir="2700000" algn="tl">
                    <a:srgbClr val="000000">
                      <a:alpha val="43137"/>
                    </a:srgbClr>
                  </a:outerShdw>
                </a:effectLst>
                <a:latin typeface="+mn-ea"/>
              </a:rPr>
              <a:t>IL-1 </a:t>
            </a:r>
            <a:endParaRPr kumimoji="1" lang="ja-JP" altLang="en-US" sz="4000" b="1" dirty="0">
              <a:effectLst>
                <a:outerShdw blurRad="38100" dist="38100" dir="2700000" algn="tl">
                  <a:srgbClr val="000000">
                    <a:alpha val="43137"/>
                  </a:srgbClr>
                </a:outerShdw>
              </a:effectLst>
              <a:latin typeface="+mn-ea"/>
            </a:endParaRPr>
          </a:p>
        </p:txBody>
      </p:sp>
      <p:sp>
        <p:nvSpPr>
          <p:cNvPr id="6" name="テキスト ボックス 5"/>
          <p:cNvSpPr txBox="1"/>
          <p:nvPr/>
        </p:nvSpPr>
        <p:spPr>
          <a:xfrm>
            <a:off x="7052101" y="5351911"/>
            <a:ext cx="1844833" cy="707886"/>
          </a:xfrm>
          <a:prstGeom prst="rect">
            <a:avLst/>
          </a:prstGeom>
          <a:noFill/>
        </p:spPr>
        <p:txBody>
          <a:bodyPr wrap="square" rtlCol="0">
            <a:spAutoFit/>
          </a:bodyPr>
          <a:lstStyle/>
          <a:p>
            <a:r>
              <a:rPr lang="en-US" altLang="ja-JP" sz="4000" b="1" dirty="0" smtClean="0">
                <a:effectLst>
                  <a:outerShdw blurRad="38100" dist="38100" dir="2700000" algn="tl">
                    <a:srgbClr val="000000">
                      <a:alpha val="43137"/>
                    </a:srgbClr>
                  </a:outerShdw>
                </a:effectLst>
                <a:latin typeface="+mn-ea"/>
              </a:rPr>
              <a:t>IL-6 </a:t>
            </a:r>
            <a:endParaRPr kumimoji="1" lang="ja-JP" altLang="en-US" sz="4000" b="1" dirty="0">
              <a:effectLst>
                <a:outerShdw blurRad="38100" dist="38100" dir="2700000" algn="tl">
                  <a:srgbClr val="000000">
                    <a:alpha val="43137"/>
                  </a:srgbClr>
                </a:outerShdw>
              </a:effectLst>
              <a:latin typeface="+mn-ea"/>
            </a:endParaRPr>
          </a:p>
        </p:txBody>
      </p:sp>
      <p:sp>
        <p:nvSpPr>
          <p:cNvPr id="8" name="円/楕円 7"/>
          <p:cNvSpPr/>
          <p:nvPr/>
        </p:nvSpPr>
        <p:spPr>
          <a:xfrm>
            <a:off x="399190" y="3638859"/>
            <a:ext cx="1513244" cy="131685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539553" y="3719743"/>
            <a:ext cx="1210752" cy="115509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835696" y="4116422"/>
            <a:ext cx="811510" cy="144016"/>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835696" y="4293096"/>
            <a:ext cx="811510" cy="144016"/>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rot="17893251">
            <a:off x="1282834" y="3353858"/>
            <a:ext cx="804805" cy="207242"/>
            <a:chOff x="2051720" y="1722580"/>
            <a:chExt cx="1296144" cy="444242"/>
          </a:xfrm>
        </p:grpSpPr>
        <p:sp>
          <p:nvSpPr>
            <p:cNvPr id="11" name="正方形/長方形 10"/>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正方形/長方形 14"/>
          <p:cNvSpPr/>
          <p:nvPr/>
        </p:nvSpPr>
        <p:spPr>
          <a:xfrm>
            <a:off x="3347864" y="4173443"/>
            <a:ext cx="654618" cy="111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アーチ 13"/>
          <p:cNvSpPr/>
          <p:nvPr/>
        </p:nvSpPr>
        <p:spPr>
          <a:xfrm rot="5400000">
            <a:off x="2561752" y="3855071"/>
            <a:ext cx="720080" cy="876048"/>
          </a:xfrm>
          <a:prstGeom prst="blockArc">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p:cNvSpPr/>
          <p:nvPr/>
        </p:nvSpPr>
        <p:spPr>
          <a:xfrm>
            <a:off x="3347864" y="4325843"/>
            <a:ext cx="654618" cy="1112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p:cNvGrpSpPr/>
          <p:nvPr/>
        </p:nvGrpSpPr>
        <p:grpSpPr>
          <a:xfrm rot="2700000">
            <a:off x="3569058" y="3461659"/>
            <a:ext cx="822688" cy="288032"/>
            <a:chOff x="4613408" y="1988840"/>
            <a:chExt cx="822688" cy="288032"/>
          </a:xfrm>
          <a:solidFill>
            <a:schemeClr val="tx1"/>
          </a:solidFill>
        </p:grpSpPr>
        <p:sp>
          <p:nvSpPr>
            <p:cNvPr id="18" name="月 17"/>
            <p:cNvSpPr/>
            <p:nvPr/>
          </p:nvSpPr>
          <p:spPr>
            <a:xfrm rot="10704550">
              <a:off x="4613408" y="1988840"/>
              <a:ext cx="246624" cy="288032"/>
            </a:xfrm>
            <a:prstGeom prst="mo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860032" y="2094189"/>
              <a:ext cx="576064" cy="7200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円/楕円 20"/>
          <p:cNvSpPr/>
          <p:nvPr/>
        </p:nvSpPr>
        <p:spPr>
          <a:xfrm>
            <a:off x="2699792" y="4159966"/>
            <a:ext cx="216024" cy="216024"/>
          </a:xfrm>
          <a:prstGeom prst="ellipse">
            <a:avLst/>
          </a:prstGeom>
          <a:solidFill>
            <a:srgbClr val="FF0000"/>
          </a:solidFill>
          <a:effectLst>
            <a:glow rad="1524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114957" y="5249266"/>
            <a:ext cx="2075521" cy="369332"/>
          </a:xfrm>
          <a:prstGeom prst="rect">
            <a:avLst/>
          </a:prstGeom>
          <a:noFill/>
        </p:spPr>
        <p:txBody>
          <a:bodyPr wrap="square" rtlCol="0">
            <a:spAutoFit/>
          </a:bodyPr>
          <a:lstStyle/>
          <a:p>
            <a:pPr algn="ctr"/>
            <a:r>
              <a:rPr kumimoji="1" lang="ja-JP" altLang="en-US" b="1" dirty="0" smtClean="0">
                <a:effectLst>
                  <a:outerShdw blurRad="38100" dist="38100" dir="2700000" algn="tl">
                    <a:srgbClr val="000000">
                      <a:alpha val="43137"/>
                    </a:srgbClr>
                  </a:outerShdw>
                </a:effectLst>
                <a:latin typeface="+mn-ea"/>
              </a:rPr>
              <a:t>自己反応性 </a:t>
            </a:r>
            <a:r>
              <a:rPr kumimoji="1" lang="en-US" altLang="ja-JP" b="1" dirty="0" smtClean="0">
                <a:effectLst>
                  <a:outerShdw blurRad="38100" dist="38100" dir="2700000" algn="tl">
                    <a:srgbClr val="000000">
                      <a:alpha val="43137"/>
                    </a:srgbClr>
                  </a:outerShdw>
                </a:effectLst>
                <a:latin typeface="+mn-ea"/>
              </a:rPr>
              <a:t>T</a:t>
            </a:r>
            <a:r>
              <a:rPr kumimoji="1" lang="ja-JP" altLang="en-US" b="1" dirty="0" smtClean="0">
                <a:effectLst>
                  <a:outerShdw blurRad="38100" dist="38100" dir="2700000" algn="tl">
                    <a:srgbClr val="000000">
                      <a:alpha val="43137"/>
                    </a:srgbClr>
                  </a:outerShdw>
                </a:effectLst>
                <a:latin typeface="+mn-ea"/>
              </a:rPr>
              <a:t>細胞</a:t>
            </a:r>
            <a:endParaRPr kumimoji="1" lang="ja-JP" altLang="en-US" b="1" dirty="0">
              <a:effectLst>
                <a:outerShdw blurRad="38100" dist="38100" dir="2700000" algn="tl">
                  <a:srgbClr val="000000">
                    <a:alpha val="43137"/>
                  </a:srgbClr>
                </a:outerShdw>
              </a:effectLst>
              <a:latin typeface="+mn-ea"/>
            </a:endParaRPr>
          </a:p>
        </p:txBody>
      </p:sp>
      <p:sp>
        <p:nvSpPr>
          <p:cNvPr id="24" name="テキスト ボックス 23"/>
          <p:cNvSpPr txBox="1"/>
          <p:nvPr/>
        </p:nvSpPr>
        <p:spPr>
          <a:xfrm>
            <a:off x="3764334" y="5173176"/>
            <a:ext cx="1715306" cy="369332"/>
          </a:xfrm>
          <a:prstGeom prst="rect">
            <a:avLst/>
          </a:prstGeom>
          <a:noFill/>
        </p:spPr>
        <p:txBody>
          <a:bodyPr wrap="square" rtlCol="0">
            <a:spAutoFit/>
          </a:bodyPr>
          <a:lstStyle/>
          <a:p>
            <a:pPr algn="ctr"/>
            <a:r>
              <a:rPr lang="ja-JP" altLang="en-US" b="1" dirty="0">
                <a:effectLst>
                  <a:outerShdw blurRad="38100" dist="38100" dir="2700000" algn="tl">
                    <a:srgbClr val="000000">
                      <a:alpha val="43137"/>
                    </a:srgbClr>
                  </a:outerShdw>
                </a:effectLst>
                <a:latin typeface="+mn-ea"/>
              </a:rPr>
              <a:t>マクロファージ</a:t>
            </a:r>
            <a:endParaRPr kumimoji="1" lang="ja-JP" altLang="en-US" b="1" dirty="0">
              <a:effectLst>
                <a:outerShdw blurRad="38100" dist="38100" dir="2700000" algn="tl">
                  <a:srgbClr val="000000">
                    <a:alpha val="43137"/>
                  </a:srgbClr>
                </a:outerShdw>
              </a:effectLst>
              <a:latin typeface="+mn-ea"/>
            </a:endParaRPr>
          </a:p>
        </p:txBody>
      </p:sp>
      <p:sp>
        <p:nvSpPr>
          <p:cNvPr id="26" name="テキスト ボックス 25"/>
          <p:cNvSpPr txBox="1"/>
          <p:nvPr/>
        </p:nvSpPr>
        <p:spPr>
          <a:xfrm>
            <a:off x="984486" y="2627620"/>
            <a:ext cx="1715306"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CD28</a:t>
            </a:r>
            <a:endParaRPr kumimoji="1" lang="ja-JP" altLang="en-US" b="1" dirty="0">
              <a:effectLst>
                <a:outerShdw blurRad="38100" dist="38100" dir="2700000" algn="tl">
                  <a:srgbClr val="000000">
                    <a:alpha val="43137"/>
                  </a:srgbClr>
                </a:outerShdw>
              </a:effectLst>
              <a:latin typeface="+mn-ea"/>
            </a:endParaRPr>
          </a:p>
        </p:txBody>
      </p:sp>
      <p:sp>
        <p:nvSpPr>
          <p:cNvPr id="27" name="テキスト ボックス 26"/>
          <p:cNvSpPr txBox="1"/>
          <p:nvPr/>
        </p:nvSpPr>
        <p:spPr>
          <a:xfrm>
            <a:off x="1868354" y="4467170"/>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TCR</a:t>
            </a:r>
            <a:endParaRPr kumimoji="1" lang="ja-JP" altLang="en-US" b="1" dirty="0">
              <a:effectLst>
                <a:outerShdw blurRad="38100" dist="38100" dir="2700000" algn="tl">
                  <a:srgbClr val="000000">
                    <a:alpha val="43137"/>
                  </a:srgbClr>
                </a:outerShdw>
              </a:effectLst>
              <a:latin typeface="+mn-ea"/>
            </a:endParaRPr>
          </a:p>
        </p:txBody>
      </p:sp>
      <p:sp>
        <p:nvSpPr>
          <p:cNvPr id="28" name="テキスト ボックス 27"/>
          <p:cNvSpPr txBox="1"/>
          <p:nvPr/>
        </p:nvSpPr>
        <p:spPr>
          <a:xfrm>
            <a:off x="3196471" y="4458884"/>
            <a:ext cx="727457" cy="369332"/>
          </a:xfrm>
          <a:prstGeom prst="rect">
            <a:avLst/>
          </a:prstGeom>
          <a:noFill/>
        </p:spPr>
        <p:txBody>
          <a:bodyPr wrap="square" rtlCol="0">
            <a:spAutoFit/>
          </a:bodyPr>
          <a:lstStyle/>
          <a:p>
            <a:pPr algn="ctr"/>
            <a:r>
              <a:rPr lang="en-US" altLang="ja-JP" b="1" dirty="0">
                <a:effectLst>
                  <a:outerShdw blurRad="38100" dist="38100" dir="2700000" algn="tl">
                    <a:srgbClr val="000000">
                      <a:alpha val="43137"/>
                    </a:srgbClr>
                  </a:outerShdw>
                </a:effectLst>
                <a:latin typeface="+mn-ea"/>
              </a:rPr>
              <a:t>MHC</a:t>
            </a:r>
            <a:endParaRPr kumimoji="1" lang="ja-JP" altLang="en-US" b="1" dirty="0">
              <a:effectLst>
                <a:outerShdw blurRad="38100" dist="38100" dir="2700000" algn="tl">
                  <a:srgbClr val="000000">
                    <a:alpha val="43137"/>
                  </a:srgbClr>
                </a:outerShdw>
              </a:effectLst>
              <a:latin typeface="+mn-ea"/>
            </a:endParaRPr>
          </a:p>
        </p:txBody>
      </p:sp>
      <p:sp>
        <p:nvSpPr>
          <p:cNvPr id="29" name="テキスト ボックス 28"/>
          <p:cNvSpPr txBox="1"/>
          <p:nvPr/>
        </p:nvSpPr>
        <p:spPr>
          <a:xfrm>
            <a:off x="2483768" y="2699628"/>
            <a:ext cx="1715306" cy="369332"/>
          </a:xfrm>
          <a:prstGeom prst="rect">
            <a:avLst/>
          </a:prstGeom>
          <a:noFill/>
        </p:spPr>
        <p:txBody>
          <a:bodyPr wrap="square" rtlCol="0">
            <a:spAutoFit/>
          </a:bodyPr>
          <a:lstStyle/>
          <a:p>
            <a:pPr algn="ctr"/>
            <a:r>
              <a:rPr lang="en-US" altLang="ja-JP" b="1" dirty="0" smtClean="0">
                <a:effectLst>
                  <a:outerShdw blurRad="38100" dist="38100" dir="2700000" algn="tl">
                    <a:srgbClr val="000000">
                      <a:alpha val="43137"/>
                    </a:srgbClr>
                  </a:outerShdw>
                </a:effectLst>
                <a:latin typeface="+mn-ea"/>
              </a:rPr>
              <a:t>  CD80</a:t>
            </a:r>
            <a:endParaRPr kumimoji="1" lang="ja-JP" altLang="en-US" b="1" dirty="0">
              <a:effectLst>
                <a:outerShdw blurRad="38100" dist="38100" dir="2700000" algn="tl">
                  <a:srgbClr val="000000">
                    <a:alpha val="43137"/>
                  </a:srgbClr>
                </a:outerShdw>
              </a:effectLst>
              <a:latin typeface="+mn-ea"/>
            </a:endParaRPr>
          </a:p>
        </p:txBody>
      </p:sp>
      <p:sp>
        <p:nvSpPr>
          <p:cNvPr id="30" name="テキスト ボックス 29"/>
          <p:cNvSpPr txBox="1"/>
          <p:nvPr/>
        </p:nvSpPr>
        <p:spPr>
          <a:xfrm>
            <a:off x="3000710" y="2860432"/>
            <a:ext cx="1715306" cy="335756"/>
          </a:xfrm>
          <a:prstGeom prst="rect">
            <a:avLst/>
          </a:prstGeom>
          <a:noFill/>
        </p:spPr>
        <p:txBody>
          <a:bodyPr wrap="square" rtlCol="0">
            <a:spAutoFit/>
          </a:bodyPr>
          <a:lstStyle/>
          <a:p>
            <a:pPr algn="ctr"/>
            <a:r>
              <a:rPr lang="en-US" altLang="ja-JP" b="1" dirty="0" smtClean="0">
                <a:effectLst>
                  <a:outerShdw blurRad="38100" dist="38100" dir="2700000" algn="tl">
                    <a:srgbClr val="000000">
                      <a:alpha val="43137"/>
                    </a:srgbClr>
                  </a:outerShdw>
                </a:effectLst>
                <a:latin typeface="+mn-ea"/>
              </a:rPr>
              <a:t>  or CD86</a:t>
            </a:r>
            <a:endParaRPr kumimoji="1" lang="ja-JP" altLang="en-US" b="1" dirty="0">
              <a:effectLst>
                <a:outerShdw blurRad="38100" dist="38100" dir="2700000" algn="tl">
                  <a:srgbClr val="000000">
                    <a:alpha val="43137"/>
                  </a:srgbClr>
                </a:outerShdw>
              </a:effectLst>
              <a:latin typeface="+mn-ea"/>
            </a:endParaRPr>
          </a:p>
        </p:txBody>
      </p:sp>
      <p:sp>
        <p:nvSpPr>
          <p:cNvPr id="31" name="右矢印 30"/>
          <p:cNvSpPr/>
          <p:nvPr/>
        </p:nvSpPr>
        <p:spPr>
          <a:xfrm rot="19723683">
            <a:off x="5425554" y="3601197"/>
            <a:ext cx="1477255" cy="281257"/>
          </a:xfrm>
          <a:prstGeom prst="rightArrow">
            <a:avLst>
              <a:gd name="adj1" fmla="val 50000"/>
              <a:gd name="adj2" fmla="val 13901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p:cNvSpPr/>
          <p:nvPr/>
        </p:nvSpPr>
        <p:spPr>
          <a:xfrm rot="1651757">
            <a:off x="5464471" y="5029201"/>
            <a:ext cx="1608379" cy="281257"/>
          </a:xfrm>
          <a:prstGeom prst="rightArrow">
            <a:avLst>
              <a:gd name="adj1" fmla="val 50000"/>
              <a:gd name="adj2" fmla="val 139019"/>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a:off x="5588496" y="4306563"/>
            <a:ext cx="1332148" cy="281257"/>
          </a:xfrm>
          <a:prstGeom prst="rightArrow">
            <a:avLst>
              <a:gd name="adj1" fmla="val 50000"/>
              <a:gd name="adj2" fmla="val 139019"/>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a:off x="4327512" y="4026836"/>
            <a:ext cx="635366" cy="566772"/>
          </a:xfrm>
          <a:prstGeom prst="ellipse">
            <a:avLst/>
          </a:prstGeom>
          <a:gradFill>
            <a:gsLst>
              <a:gs pos="21000">
                <a:srgbClr val="002060"/>
              </a:gs>
              <a:gs pos="67000">
                <a:schemeClr val="accent1">
                  <a:shade val="67500"/>
                  <a:satMod val="115000"/>
                </a:schemeClr>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2771800" y="1537628"/>
            <a:ext cx="3600400" cy="523220"/>
          </a:xfrm>
          <a:prstGeom prst="rect">
            <a:avLst/>
          </a:prstGeom>
          <a:noFill/>
        </p:spPr>
        <p:txBody>
          <a:bodyPr wrap="square" rtlCol="0">
            <a:spAutoFit/>
          </a:bodyPr>
          <a:lstStyle/>
          <a:p>
            <a:pPr algn="ctr"/>
            <a:r>
              <a:rPr lang="ja-JP" altLang="en-US" sz="2800" b="1" dirty="0">
                <a:latin typeface="+mn-ea"/>
              </a:rPr>
              <a:t>自</a:t>
            </a:r>
            <a:r>
              <a:rPr lang="ja-JP" altLang="en-US" sz="2800" b="1" dirty="0" smtClean="0">
                <a:latin typeface="+mn-ea"/>
              </a:rPr>
              <a:t>己反応性</a:t>
            </a:r>
            <a:r>
              <a:rPr lang="en-US" altLang="ja-JP" sz="2800" b="1" dirty="0" smtClean="0">
                <a:latin typeface="+mn-ea"/>
              </a:rPr>
              <a:t>T</a:t>
            </a:r>
            <a:r>
              <a:rPr kumimoji="1" lang="ja-JP" altLang="en-US" sz="2800" b="1" dirty="0" smtClean="0">
                <a:latin typeface="+mn-ea"/>
              </a:rPr>
              <a:t>細胞説</a:t>
            </a:r>
            <a:endParaRPr kumimoji="1" lang="ja-JP" altLang="en-US" sz="2800" b="1" dirty="0">
              <a:latin typeface="+mn-ea"/>
            </a:endParaRPr>
          </a:p>
        </p:txBody>
      </p:sp>
      <p:sp>
        <p:nvSpPr>
          <p:cNvPr id="3" name="上矢印 2"/>
          <p:cNvSpPr/>
          <p:nvPr/>
        </p:nvSpPr>
        <p:spPr>
          <a:xfrm>
            <a:off x="2641472" y="4410060"/>
            <a:ext cx="324605" cy="1864778"/>
          </a:xfrm>
          <a:prstGeom prst="upArrow">
            <a:avLst>
              <a:gd name="adj1" fmla="val 28293"/>
              <a:gd name="adj2" fmla="val 1395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1236186" y="6333453"/>
            <a:ext cx="3138491" cy="369332"/>
          </a:xfrm>
          <a:prstGeom prst="rect">
            <a:avLst/>
          </a:prstGeom>
          <a:noFill/>
        </p:spPr>
        <p:txBody>
          <a:bodyPr wrap="square" rtlCol="0">
            <a:spAutoFit/>
          </a:bodyPr>
          <a:lstStyle/>
          <a:p>
            <a:pPr algn="ctr"/>
            <a:r>
              <a:rPr lang="ja-JP" altLang="en-US" b="1" dirty="0">
                <a:solidFill>
                  <a:srgbClr val="FF0000"/>
                </a:solidFill>
                <a:effectLst>
                  <a:outerShdw blurRad="38100" dist="38100" dir="2700000" algn="tl">
                    <a:srgbClr val="000000">
                      <a:alpha val="43137"/>
                    </a:srgbClr>
                  </a:outerShdw>
                </a:effectLst>
              </a:rPr>
              <a:t>滑</a:t>
            </a:r>
            <a:r>
              <a:rPr lang="ja-JP" altLang="en-US" b="1" dirty="0" smtClean="0">
                <a:solidFill>
                  <a:srgbClr val="FF0000"/>
                </a:solidFill>
                <a:effectLst>
                  <a:outerShdw blurRad="38100" dist="38100" dir="2700000" algn="tl">
                    <a:srgbClr val="000000">
                      <a:alpha val="43137"/>
                    </a:srgbClr>
                  </a:outerShdw>
                </a:effectLst>
              </a:rPr>
              <a:t>膜にある自己抗原</a:t>
            </a:r>
            <a:endParaRPr kumimoji="1" lang="ja-JP" altLang="en-US" b="1" dirty="0">
              <a:solidFill>
                <a:srgbClr val="FF0000"/>
              </a:solidFill>
              <a:effectLst>
                <a:outerShdw blurRad="38100" dist="38100" dir="2700000" algn="tl">
                  <a:srgbClr val="000000">
                    <a:alpha val="43137"/>
                  </a:srgbClr>
                </a:outerShdw>
              </a:effectLst>
            </a:endParaRPr>
          </a:p>
        </p:txBody>
      </p:sp>
      <p:sp>
        <p:nvSpPr>
          <p:cNvPr id="36" name="テキスト ボックス 35"/>
          <p:cNvSpPr txBox="1"/>
          <p:nvPr/>
        </p:nvSpPr>
        <p:spPr>
          <a:xfrm>
            <a:off x="4644008" y="6372036"/>
            <a:ext cx="4248472" cy="369332"/>
          </a:xfrm>
          <a:prstGeom prst="rect">
            <a:avLst/>
          </a:prstGeom>
          <a:noFill/>
        </p:spPr>
        <p:txBody>
          <a:bodyPr wrap="square" rtlCol="0">
            <a:spAutoFit/>
          </a:bodyPr>
          <a:lstStyle/>
          <a:p>
            <a:pPr algn="r"/>
            <a:r>
              <a:rPr kumimoji="1" lang="en-US" altLang="ja-JP" b="1" dirty="0" err="1" smtClean="0">
                <a:latin typeface="+mn-ea"/>
              </a:rPr>
              <a:t>Steiman</a:t>
            </a:r>
            <a:r>
              <a:rPr kumimoji="1" lang="en-US" altLang="ja-JP" b="1" dirty="0" smtClean="0">
                <a:latin typeface="+mn-ea"/>
              </a:rPr>
              <a:t> L et al. 2012 </a:t>
            </a:r>
            <a:r>
              <a:rPr lang="ja-JP" altLang="en-US" b="1" dirty="0" smtClean="0">
                <a:latin typeface="+mn-ea"/>
              </a:rPr>
              <a:t>より引用 改変</a:t>
            </a:r>
            <a:endParaRPr kumimoji="1" lang="ja-JP" altLang="en-US" b="1" dirty="0">
              <a:latin typeface="+mn-ea"/>
            </a:endParaRPr>
          </a:p>
        </p:txBody>
      </p:sp>
      <p:sp>
        <p:nvSpPr>
          <p:cNvPr id="37" name="タイトル 1"/>
          <p:cNvSpPr>
            <a:spLocks noGrp="1"/>
          </p:cNvSpPr>
          <p:nvPr>
            <p:ph type="title"/>
          </p:nvPr>
        </p:nvSpPr>
        <p:spPr>
          <a:xfrm>
            <a:off x="457200" y="274638"/>
            <a:ext cx="8229600" cy="1143000"/>
          </a:xfrm>
        </p:spPr>
        <p:txBody>
          <a:bodyPr/>
          <a:lstStyle/>
          <a:p>
            <a:r>
              <a:rPr kumimoji="1" lang="ja-JP" altLang="en-US" dirty="0" smtClean="0"/>
              <a:t>関節リウマチ　と　サイトカイン　</a:t>
            </a:r>
            <a:endParaRPr kumimoji="1" lang="ja-JP" altLang="en-US" dirty="0"/>
          </a:p>
        </p:txBody>
      </p:sp>
    </p:spTree>
    <p:extLst>
      <p:ext uri="{BB962C8B-B14F-4D97-AF65-F5344CB8AC3E}">
        <p14:creationId xmlns:p14="http://schemas.microsoft.com/office/powerpoint/2010/main" val="2848714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p:cNvSpPr/>
          <p:nvPr/>
        </p:nvSpPr>
        <p:spPr>
          <a:xfrm>
            <a:off x="3365866" y="44624"/>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TNF-α</a:t>
            </a:r>
            <a:endParaRPr kumimoji="1" lang="ja-JP" altLang="en-US" sz="2800" b="1" dirty="0">
              <a:effectLst>
                <a:outerShdw blurRad="38100" dist="38100" dir="2700000" algn="tl">
                  <a:srgbClr val="000000">
                    <a:alpha val="43137"/>
                  </a:srgbClr>
                </a:outerShdw>
              </a:effectLst>
              <a:latin typeface="+mn-ea"/>
            </a:endParaRPr>
          </a:p>
        </p:txBody>
      </p:sp>
      <p:sp>
        <p:nvSpPr>
          <p:cNvPr id="25" name="下矢印 24"/>
          <p:cNvSpPr/>
          <p:nvPr/>
        </p:nvSpPr>
        <p:spPr>
          <a:xfrm>
            <a:off x="4053231" y="609802"/>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2843808" y="1196752"/>
            <a:ext cx="2771800"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7" name="下矢印 26"/>
          <p:cNvSpPr/>
          <p:nvPr/>
        </p:nvSpPr>
        <p:spPr>
          <a:xfrm>
            <a:off x="4039480" y="1747169"/>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上矢印 5"/>
          <p:cNvSpPr/>
          <p:nvPr/>
        </p:nvSpPr>
        <p:spPr>
          <a:xfrm rot="17100000">
            <a:off x="5721376" y="-121425"/>
            <a:ext cx="352036" cy="1364616"/>
          </a:xfrm>
          <a:prstGeom prst="upArrow">
            <a:avLst>
              <a:gd name="adj1" fmla="val 50000"/>
              <a:gd name="adj2" fmla="val 82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6"/>
          <p:cNvSpPr/>
          <p:nvPr/>
        </p:nvSpPr>
        <p:spPr>
          <a:xfrm rot="10800000">
            <a:off x="6711314" y="421960"/>
            <a:ext cx="781527" cy="769671"/>
          </a:xfrm>
          <a:custGeom>
            <a:avLst/>
            <a:gdLst>
              <a:gd name="connsiteX0" fmla="*/ 0 w 1577630"/>
              <a:gd name="connsiteY0" fmla="*/ 697654 h 1395308"/>
              <a:gd name="connsiteX1" fmla="*/ 788815 w 1577630"/>
              <a:gd name="connsiteY1" fmla="*/ 0 h 1395308"/>
              <a:gd name="connsiteX2" fmla="*/ 1577630 w 1577630"/>
              <a:gd name="connsiteY2" fmla="*/ 697654 h 1395308"/>
              <a:gd name="connsiteX3" fmla="*/ 788815 w 1577630"/>
              <a:gd name="connsiteY3" fmla="*/ 1395308 h 1395308"/>
              <a:gd name="connsiteX4" fmla="*/ 0 w 1577630"/>
              <a:gd name="connsiteY4" fmla="*/ 697654 h 1395308"/>
              <a:gd name="connsiteX0" fmla="*/ 21287 w 1598917"/>
              <a:gd name="connsiteY0" fmla="*/ 727835 h 1425489"/>
              <a:gd name="connsiteX1" fmla="*/ 275119 w 1598917"/>
              <a:gd name="connsiteY1" fmla="*/ 186209 h 1425489"/>
              <a:gd name="connsiteX2" fmla="*/ 810102 w 1598917"/>
              <a:gd name="connsiteY2" fmla="*/ 30181 h 1425489"/>
              <a:gd name="connsiteX3" fmla="*/ 1598917 w 1598917"/>
              <a:gd name="connsiteY3" fmla="*/ 727835 h 1425489"/>
              <a:gd name="connsiteX4" fmla="*/ 810102 w 1598917"/>
              <a:gd name="connsiteY4" fmla="*/ 1425489 h 1425489"/>
              <a:gd name="connsiteX5" fmla="*/ 21287 w 1598917"/>
              <a:gd name="connsiteY5" fmla="*/ 727835 h 1425489"/>
              <a:gd name="connsiteX0" fmla="*/ 21287 w 1598917"/>
              <a:gd name="connsiteY0" fmla="*/ 727835 h 1448697"/>
              <a:gd name="connsiteX1" fmla="*/ 275119 w 1598917"/>
              <a:gd name="connsiteY1" fmla="*/ 186209 h 1448697"/>
              <a:gd name="connsiteX2" fmla="*/ 810102 w 1598917"/>
              <a:gd name="connsiteY2" fmla="*/ 30181 h 1448697"/>
              <a:gd name="connsiteX3" fmla="*/ 1598917 w 1598917"/>
              <a:gd name="connsiteY3" fmla="*/ 727835 h 1448697"/>
              <a:gd name="connsiteX4" fmla="*/ 810102 w 1598917"/>
              <a:gd name="connsiteY4" fmla="*/ 1425489 h 1448697"/>
              <a:gd name="connsiteX5" fmla="*/ 264235 w 1598917"/>
              <a:gd name="connsiteY5" fmla="*/ 1231238 h 1448697"/>
              <a:gd name="connsiteX6" fmla="*/ 21287 w 1598917"/>
              <a:gd name="connsiteY6" fmla="*/ 727835 h 1448697"/>
              <a:gd name="connsiteX0" fmla="*/ 21287 w 1610967"/>
              <a:gd name="connsiteY0" fmla="*/ 727835 h 1425519"/>
              <a:gd name="connsiteX1" fmla="*/ 275119 w 1610967"/>
              <a:gd name="connsiteY1" fmla="*/ 186209 h 1425519"/>
              <a:gd name="connsiteX2" fmla="*/ 810102 w 1610967"/>
              <a:gd name="connsiteY2" fmla="*/ 30181 h 1425519"/>
              <a:gd name="connsiteX3" fmla="*/ 1598917 w 1610967"/>
              <a:gd name="connsiteY3" fmla="*/ 727835 h 1425519"/>
              <a:gd name="connsiteX4" fmla="*/ 1254835 w 1610967"/>
              <a:gd name="connsiteY4" fmla="*/ 1220353 h 1425519"/>
              <a:gd name="connsiteX5" fmla="*/ 810102 w 1610967"/>
              <a:gd name="connsiteY5" fmla="*/ 1425489 h 1425519"/>
              <a:gd name="connsiteX6" fmla="*/ 264235 w 1610967"/>
              <a:gd name="connsiteY6" fmla="*/ 1231238 h 1425519"/>
              <a:gd name="connsiteX7" fmla="*/ 21287 w 1610967"/>
              <a:gd name="connsiteY7" fmla="*/ 727835 h 1425519"/>
              <a:gd name="connsiteX0" fmla="*/ 21287 w 1598928"/>
              <a:gd name="connsiteY0" fmla="*/ 703112 h 1400796"/>
              <a:gd name="connsiteX1" fmla="*/ 275119 w 1598928"/>
              <a:gd name="connsiteY1" fmla="*/ 161486 h 1400796"/>
              <a:gd name="connsiteX2" fmla="*/ 810102 w 1598928"/>
              <a:gd name="connsiteY2" fmla="*/ 5458 h 1400796"/>
              <a:gd name="connsiteX3" fmla="*/ 1243949 w 1598928"/>
              <a:gd name="connsiteY3" fmla="*/ 313887 h 1400796"/>
              <a:gd name="connsiteX4" fmla="*/ 1598917 w 1598928"/>
              <a:gd name="connsiteY4" fmla="*/ 703112 h 1400796"/>
              <a:gd name="connsiteX5" fmla="*/ 1254835 w 1598928"/>
              <a:gd name="connsiteY5" fmla="*/ 1195630 h 1400796"/>
              <a:gd name="connsiteX6" fmla="*/ 810102 w 1598928"/>
              <a:gd name="connsiteY6" fmla="*/ 1400766 h 1400796"/>
              <a:gd name="connsiteX7" fmla="*/ 264235 w 1598928"/>
              <a:gd name="connsiteY7" fmla="*/ 1206515 h 1400796"/>
              <a:gd name="connsiteX8" fmla="*/ 21287 w 1598928"/>
              <a:gd name="connsiteY8" fmla="*/ 703112 h 1400796"/>
              <a:gd name="connsiteX0" fmla="*/ 21287 w 1598928"/>
              <a:gd name="connsiteY0" fmla="*/ 703694 h 1401378"/>
              <a:gd name="connsiteX1" fmla="*/ 275119 w 1598928"/>
              <a:gd name="connsiteY1" fmla="*/ 162068 h 1401378"/>
              <a:gd name="connsiteX2" fmla="*/ 810102 w 1598928"/>
              <a:gd name="connsiteY2" fmla="*/ 6040 h 1401378"/>
              <a:gd name="connsiteX3" fmla="*/ 1167749 w 1598928"/>
              <a:gd name="connsiteY3" fmla="*/ 325355 h 1401378"/>
              <a:gd name="connsiteX4" fmla="*/ 1598917 w 1598928"/>
              <a:gd name="connsiteY4" fmla="*/ 703694 h 1401378"/>
              <a:gd name="connsiteX5" fmla="*/ 1254835 w 1598928"/>
              <a:gd name="connsiteY5" fmla="*/ 1196212 h 1401378"/>
              <a:gd name="connsiteX6" fmla="*/ 810102 w 1598928"/>
              <a:gd name="connsiteY6" fmla="*/ 1401348 h 1401378"/>
              <a:gd name="connsiteX7" fmla="*/ 264235 w 1598928"/>
              <a:gd name="connsiteY7" fmla="*/ 1207097 h 1401378"/>
              <a:gd name="connsiteX8" fmla="*/ 21287 w 1598928"/>
              <a:gd name="connsiteY8" fmla="*/ 703694 h 1401378"/>
              <a:gd name="connsiteX0" fmla="*/ 1706 w 1579347"/>
              <a:gd name="connsiteY0" fmla="*/ 697667 h 1395351"/>
              <a:gd name="connsiteX1" fmla="*/ 353509 w 1579347"/>
              <a:gd name="connsiteY1" fmla="*/ 308441 h 1395351"/>
              <a:gd name="connsiteX2" fmla="*/ 790521 w 1579347"/>
              <a:gd name="connsiteY2" fmla="*/ 13 h 1395351"/>
              <a:gd name="connsiteX3" fmla="*/ 1148168 w 1579347"/>
              <a:gd name="connsiteY3" fmla="*/ 319328 h 1395351"/>
              <a:gd name="connsiteX4" fmla="*/ 1579336 w 1579347"/>
              <a:gd name="connsiteY4" fmla="*/ 697667 h 1395351"/>
              <a:gd name="connsiteX5" fmla="*/ 1235254 w 1579347"/>
              <a:gd name="connsiteY5" fmla="*/ 1190185 h 1395351"/>
              <a:gd name="connsiteX6" fmla="*/ 790521 w 1579347"/>
              <a:gd name="connsiteY6" fmla="*/ 1395321 h 1395351"/>
              <a:gd name="connsiteX7" fmla="*/ 244654 w 1579347"/>
              <a:gd name="connsiteY7" fmla="*/ 1201070 h 1395351"/>
              <a:gd name="connsiteX8" fmla="*/ 1706 w 1579347"/>
              <a:gd name="connsiteY8" fmla="*/ 697667 h 1395351"/>
              <a:gd name="connsiteX0" fmla="*/ 1122 w 1654963"/>
              <a:gd name="connsiteY0" fmla="*/ 665010 h 1395351"/>
              <a:gd name="connsiteX1" fmla="*/ 429125 w 1654963"/>
              <a:gd name="connsiteY1" fmla="*/ 308441 h 1395351"/>
              <a:gd name="connsiteX2" fmla="*/ 866137 w 1654963"/>
              <a:gd name="connsiteY2" fmla="*/ 13 h 1395351"/>
              <a:gd name="connsiteX3" fmla="*/ 1223784 w 1654963"/>
              <a:gd name="connsiteY3" fmla="*/ 319328 h 1395351"/>
              <a:gd name="connsiteX4" fmla="*/ 1654952 w 1654963"/>
              <a:gd name="connsiteY4" fmla="*/ 697667 h 1395351"/>
              <a:gd name="connsiteX5" fmla="*/ 1310870 w 1654963"/>
              <a:gd name="connsiteY5" fmla="*/ 1190185 h 1395351"/>
              <a:gd name="connsiteX6" fmla="*/ 866137 w 1654963"/>
              <a:gd name="connsiteY6" fmla="*/ 1395321 h 1395351"/>
              <a:gd name="connsiteX7" fmla="*/ 320270 w 1654963"/>
              <a:gd name="connsiteY7" fmla="*/ 1201070 h 1395351"/>
              <a:gd name="connsiteX8" fmla="*/ 1122 w 1654963"/>
              <a:gd name="connsiteY8" fmla="*/ 665010 h 1395351"/>
              <a:gd name="connsiteX0" fmla="*/ 3614 w 1657455"/>
              <a:gd name="connsiteY0" fmla="*/ 665010 h 1412005"/>
              <a:gd name="connsiteX1" fmla="*/ 431617 w 1657455"/>
              <a:gd name="connsiteY1" fmla="*/ 308441 h 1412005"/>
              <a:gd name="connsiteX2" fmla="*/ 868629 w 1657455"/>
              <a:gd name="connsiteY2" fmla="*/ 13 h 1412005"/>
              <a:gd name="connsiteX3" fmla="*/ 1226276 w 1657455"/>
              <a:gd name="connsiteY3" fmla="*/ 319328 h 1412005"/>
              <a:gd name="connsiteX4" fmla="*/ 1657444 w 1657455"/>
              <a:gd name="connsiteY4" fmla="*/ 697667 h 1412005"/>
              <a:gd name="connsiteX5" fmla="*/ 1313362 w 1657455"/>
              <a:gd name="connsiteY5" fmla="*/ 1190185 h 1412005"/>
              <a:gd name="connsiteX6" fmla="*/ 868629 w 1657455"/>
              <a:gd name="connsiteY6" fmla="*/ 1395321 h 1412005"/>
              <a:gd name="connsiteX7" fmla="*/ 257447 w 1657455"/>
              <a:gd name="connsiteY7" fmla="*/ 1320813 h 1412005"/>
              <a:gd name="connsiteX8" fmla="*/ 3614 w 1657455"/>
              <a:gd name="connsiteY8" fmla="*/ 665010 h 1412005"/>
              <a:gd name="connsiteX0" fmla="*/ 149 w 1653990"/>
              <a:gd name="connsiteY0" fmla="*/ 665010 h 1395351"/>
              <a:gd name="connsiteX1" fmla="*/ 428152 w 1653990"/>
              <a:gd name="connsiteY1" fmla="*/ 308441 h 1395351"/>
              <a:gd name="connsiteX2" fmla="*/ 865164 w 1653990"/>
              <a:gd name="connsiteY2" fmla="*/ 13 h 1395351"/>
              <a:gd name="connsiteX3" fmla="*/ 1222811 w 1653990"/>
              <a:gd name="connsiteY3" fmla="*/ 319328 h 1395351"/>
              <a:gd name="connsiteX4" fmla="*/ 1653979 w 1653990"/>
              <a:gd name="connsiteY4" fmla="*/ 697667 h 1395351"/>
              <a:gd name="connsiteX5" fmla="*/ 1309897 w 1653990"/>
              <a:gd name="connsiteY5" fmla="*/ 1190185 h 1395351"/>
              <a:gd name="connsiteX6" fmla="*/ 865164 w 1653990"/>
              <a:gd name="connsiteY6" fmla="*/ 1395321 h 1395351"/>
              <a:gd name="connsiteX7" fmla="*/ 384610 w 1653990"/>
              <a:gd name="connsiteY7" fmla="*/ 1201070 h 1395351"/>
              <a:gd name="connsiteX8" fmla="*/ 149 w 1653990"/>
              <a:gd name="connsiteY8" fmla="*/ 665010 h 1395351"/>
              <a:gd name="connsiteX0" fmla="*/ 149 w 1653990"/>
              <a:gd name="connsiteY0" fmla="*/ 665010 h 1536846"/>
              <a:gd name="connsiteX1" fmla="*/ 428152 w 1653990"/>
              <a:gd name="connsiteY1" fmla="*/ 308441 h 1536846"/>
              <a:gd name="connsiteX2" fmla="*/ 865164 w 1653990"/>
              <a:gd name="connsiteY2" fmla="*/ 13 h 1536846"/>
              <a:gd name="connsiteX3" fmla="*/ 1222811 w 1653990"/>
              <a:gd name="connsiteY3" fmla="*/ 319328 h 1536846"/>
              <a:gd name="connsiteX4" fmla="*/ 1653979 w 1653990"/>
              <a:gd name="connsiteY4" fmla="*/ 697667 h 1536846"/>
              <a:gd name="connsiteX5" fmla="*/ 1309897 w 1653990"/>
              <a:gd name="connsiteY5" fmla="*/ 1190185 h 1536846"/>
              <a:gd name="connsiteX6" fmla="*/ 876049 w 1653990"/>
              <a:gd name="connsiteY6" fmla="*/ 1536835 h 1536846"/>
              <a:gd name="connsiteX7" fmla="*/ 384610 w 1653990"/>
              <a:gd name="connsiteY7" fmla="*/ 1201070 h 1536846"/>
              <a:gd name="connsiteX8" fmla="*/ 149 w 1653990"/>
              <a:gd name="connsiteY8" fmla="*/ 665010 h 1536846"/>
              <a:gd name="connsiteX0" fmla="*/ 149 w 1653986"/>
              <a:gd name="connsiteY0" fmla="*/ 665010 h 1538009"/>
              <a:gd name="connsiteX1" fmla="*/ 428152 w 1653986"/>
              <a:gd name="connsiteY1" fmla="*/ 308441 h 1538009"/>
              <a:gd name="connsiteX2" fmla="*/ 865164 w 1653986"/>
              <a:gd name="connsiteY2" fmla="*/ 13 h 1538009"/>
              <a:gd name="connsiteX3" fmla="*/ 1222811 w 1653986"/>
              <a:gd name="connsiteY3" fmla="*/ 319328 h 1538009"/>
              <a:gd name="connsiteX4" fmla="*/ 1653979 w 1653986"/>
              <a:gd name="connsiteY4" fmla="*/ 697667 h 1538009"/>
              <a:gd name="connsiteX5" fmla="*/ 1201040 w 1653986"/>
              <a:gd name="connsiteY5" fmla="*/ 1081328 h 1538009"/>
              <a:gd name="connsiteX6" fmla="*/ 876049 w 1653986"/>
              <a:gd name="connsiteY6" fmla="*/ 1536835 h 1538009"/>
              <a:gd name="connsiteX7" fmla="*/ 384610 w 1653986"/>
              <a:gd name="connsiteY7" fmla="*/ 1201070 h 1538009"/>
              <a:gd name="connsiteX8" fmla="*/ 149 w 1653986"/>
              <a:gd name="connsiteY8" fmla="*/ 665010 h 1538009"/>
              <a:gd name="connsiteX0" fmla="*/ 149 w 1662295"/>
              <a:gd name="connsiteY0" fmla="*/ 665010 h 1538009"/>
              <a:gd name="connsiteX1" fmla="*/ 428152 w 1662295"/>
              <a:gd name="connsiteY1" fmla="*/ 308441 h 1538009"/>
              <a:gd name="connsiteX2" fmla="*/ 865164 w 1662295"/>
              <a:gd name="connsiteY2" fmla="*/ 13 h 1538009"/>
              <a:gd name="connsiteX3" fmla="*/ 1222811 w 1662295"/>
              <a:gd name="connsiteY3" fmla="*/ 319328 h 1538009"/>
              <a:gd name="connsiteX4" fmla="*/ 1653979 w 1662295"/>
              <a:gd name="connsiteY4" fmla="*/ 697667 h 1538009"/>
              <a:gd name="connsiteX5" fmla="*/ 1484067 w 1662295"/>
              <a:gd name="connsiteY5" fmla="*/ 907154 h 1538009"/>
              <a:gd name="connsiteX6" fmla="*/ 1201040 w 1662295"/>
              <a:gd name="connsiteY6" fmla="*/ 1081328 h 1538009"/>
              <a:gd name="connsiteX7" fmla="*/ 876049 w 1662295"/>
              <a:gd name="connsiteY7" fmla="*/ 1536835 h 1538009"/>
              <a:gd name="connsiteX8" fmla="*/ 384610 w 1662295"/>
              <a:gd name="connsiteY8" fmla="*/ 1201070 h 1538009"/>
              <a:gd name="connsiteX9" fmla="*/ 149 w 1662295"/>
              <a:gd name="connsiteY9" fmla="*/ 665010 h 1538009"/>
              <a:gd name="connsiteX0" fmla="*/ 18675 w 1680821"/>
              <a:gd name="connsiteY0" fmla="*/ 665010 h 1537967"/>
              <a:gd name="connsiteX1" fmla="*/ 446678 w 1680821"/>
              <a:gd name="connsiteY1" fmla="*/ 308441 h 1537967"/>
              <a:gd name="connsiteX2" fmla="*/ 883690 w 1680821"/>
              <a:gd name="connsiteY2" fmla="*/ 13 h 1537967"/>
              <a:gd name="connsiteX3" fmla="*/ 1241337 w 1680821"/>
              <a:gd name="connsiteY3" fmla="*/ 319328 h 1537967"/>
              <a:gd name="connsiteX4" fmla="*/ 1672505 w 1680821"/>
              <a:gd name="connsiteY4" fmla="*/ 697667 h 1537967"/>
              <a:gd name="connsiteX5" fmla="*/ 1502593 w 1680821"/>
              <a:gd name="connsiteY5" fmla="*/ 907154 h 1537967"/>
              <a:gd name="connsiteX6" fmla="*/ 1219566 w 1680821"/>
              <a:gd name="connsiteY6" fmla="*/ 1081328 h 1537967"/>
              <a:gd name="connsiteX7" fmla="*/ 894575 w 1680821"/>
              <a:gd name="connsiteY7" fmla="*/ 1536835 h 1537967"/>
              <a:gd name="connsiteX8" fmla="*/ 403136 w 1680821"/>
              <a:gd name="connsiteY8" fmla="*/ 1201070 h 1537967"/>
              <a:gd name="connsiteX9" fmla="*/ 109222 w 1680821"/>
              <a:gd name="connsiteY9" fmla="*/ 896268 h 1537967"/>
              <a:gd name="connsiteX10" fmla="*/ 18675 w 1680821"/>
              <a:gd name="connsiteY10" fmla="*/ 665010 h 1537967"/>
              <a:gd name="connsiteX0" fmla="*/ 18675 w 1680821"/>
              <a:gd name="connsiteY0" fmla="*/ 670218 h 1543175"/>
              <a:gd name="connsiteX1" fmla="*/ 446678 w 1680821"/>
              <a:gd name="connsiteY1" fmla="*/ 313649 h 1543175"/>
              <a:gd name="connsiteX2" fmla="*/ 653507 w 1680821"/>
              <a:gd name="connsiteY2" fmla="*/ 139476 h 1543175"/>
              <a:gd name="connsiteX3" fmla="*/ 883690 w 1680821"/>
              <a:gd name="connsiteY3" fmla="*/ 5221 h 1543175"/>
              <a:gd name="connsiteX4" fmla="*/ 1241337 w 1680821"/>
              <a:gd name="connsiteY4" fmla="*/ 324536 h 1543175"/>
              <a:gd name="connsiteX5" fmla="*/ 1672505 w 1680821"/>
              <a:gd name="connsiteY5" fmla="*/ 702875 h 1543175"/>
              <a:gd name="connsiteX6" fmla="*/ 1502593 w 1680821"/>
              <a:gd name="connsiteY6" fmla="*/ 912362 h 1543175"/>
              <a:gd name="connsiteX7" fmla="*/ 1219566 w 1680821"/>
              <a:gd name="connsiteY7" fmla="*/ 1086536 h 1543175"/>
              <a:gd name="connsiteX8" fmla="*/ 894575 w 1680821"/>
              <a:gd name="connsiteY8" fmla="*/ 1542043 h 1543175"/>
              <a:gd name="connsiteX9" fmla="*/ 403136 w 1680821"/>
              <a:gd name="connsiteY9" fmla="*/ 1206278 h 1543175"/>
              <a:gd name="connsiteX10" fmla="*/ 109222 w 1680821"/>
              <a:gd name="connsiteY10" fmla="*/ 901476 h 1543175"/>
              <a:gd name="connsiteX11" fmla="*/ 18675 w 1680821"/>
              <a:gd name="connsiteY11" fmla="*/ 670218 h 1543175"/>
              <a:gd name="connsiteX0" fmla="*/ 18675 w 1680821"/>
              <a:gd name="connsiteY0" fmla="*/ 670218 h 1550471"/>
              <a:gd name="connsiteX1" fmla="*/ 446678 w 1680821"/>
              <a:gd name="connsiteY1" fmla="*/ 313649 h 1550471"/>
              <a:gd name="connsiteX2" fmla="*/ 653507 w 1680821"/>
              <a:gd name="connsiteY2" fmla="*/ 139476 h 1550471"/>
              <a:gd name="connsiteX3" fmla="*/ 883690 w 1680821"/>
              <a:gd name="connsiteY3" fmla="*/ 5221 h 1550471"/>
              <a:gd name="connsiteX4" fmla="*/ 1241337 w 1680821"/>
              <a:gd name="connsiteY4" fmla="*/ 324536 h 1550471"/>
              <a:gd name="connsiteX5" fmla="*/ 1672505 w 1680821"/>
              <a:gd name="connsiteY5" fmla="*/ 702875 h 1550471"/>
              <a:gd name="connsiteX6" fmla="*/ 1502593 w 1680821"/>
              <a:gd name="connsiteY6" fmla="*/ 912362 h 1550471"/>
              <a:gd name="connsiteX7" fmla="*/ 1219566 w 1680821"/>
              <a:gd name="connsiteY7" fmla="*/ 1086536 h 1550471"/>
              <a:gd name="connsiteX8" fmla="*/ 894575 w 1680821"/>
              <a:gd name="connsiteY8" fmla="*/ 1542043 h 1550471"/>
              <a:gd name="connsiteX9" fmla="*/ 577307 w 1680821"/>
              <a:gd name="connsiteY9" fmla="*/ 1369562 h 1550471"/>
              <a:gd name="connsiteX10" fmla="*/ 403136 w 1680821"/>
              <a:gd name="connsiteY10" fmla="*/ 1206278 h 1550471"/>
              <a:gd name="connsiteX11" fmla="*/ 109222 w 1680821"/>
              <a:gd name="connsiteY11" fmla="*/ 901476 h 1550471"/>
              <a:gd name="connsiteX12" fmla="*/ 18675 w 1680821"/>
              <a:gd name="connsiteY12" fmla="*/ 670218 h 1550471"/>
              <a:gd name="connsiteX0" fmla="*/ 18675 w 1680821"/>
              <a:gd name="connsiteY0" fmla="*/ 670218 h 1542915"/>
              <a:gd name="connsiteX1" fmla="*/ 446678 w 1680821"/>
              <a:gd name="connsiteY1" fmla="*/ 313649 h 1542915"/>
              <a:gd name="connsiteX2" fmla="*/ 653507 w 1680821"/>
              <a:gd name="connsiteY2" fmla="*/ 139476 h 1542915"/>
              <a:gd name="connsiteX3" fmla="*/ 883690 w 1680821"/>
              <a:gd name="connsiteY3" fmla="*/ 5221 h 1542915"/>
              <a:gd name="connsiteX4" fmla="*/ 1241337 w 1680821"/>
              <a:gd name="connsiteY4" fmla="*/ 324536 h 1542915"/>
              <a:gd name="connsiteX5" fmla="*/ 1672505 w 1680821"/>
              <a:gd name="connsiteY5" fmla="*/ 702875 h 1542915"/>
              <a:gd name="connsiteX6" fmla="*/ 1502593 w 1680821"/>
              <a:gd name="connsiteY6" fmla="*/ 912362 h 1542915"/>
              <a:gd name="connsiteX7" fmla="*/ 1219566 w 1680821"/>
              <a:gd name="connsiteY7" fmla="*/ 1086536 h 1542915"/>
              <a:gd name="connsiteX8" fmla="*/ 1088936 w 1680821"/>
              <a:gd name="connsiteY8" fmla="*/ 1293362 h 1542915"/>
              <a:gd name="connsiteX9" fmla="*/ 894575 w 1680821"/>
              <a:gd name="connsiteY9" fmla="*/ 1542043 h 1542915"/>
              <a:gd name="connsiteX10" fmla="*/ 577307 w 1680821"/>
              <a:gd name="connsiteY10" fmla="*/ 1369562 h 1542915"/>
              <a:gd name="connsiteX11" fmla="*/ 403136 w 1680821"/>
              <a:gd name="connsiteY11" fmla="*/ 1206278 h 1542915"/>
              <a:gd name="connsiteX12" fmla="*/ 109222 w 1680821"/>
              <a:gd name="connsiteY12" fmla="*/ 901476 h 1542915"/>
              <a:gd name="connsiteX13" fmla="*/ 18675 w 1680821"/>
              <a:gd name="connsiteY13" fmla="*/ 670218 h 1542915"/>
              <a:gd name="connsiteX0" fmla="*/ 20972 w 1683118"/>
              <a:gd name="connsiteY0" fmla="*/ 670218 h 1542915"/>
              <a:gd name="connsiteX1" fmla="*/ 482313 w 1683118"/>
              <a:gd name="connsiteY1" fmla="*/ 394611 h 1542915"/>
              <a:gd name="connsiteX2" fmla="*/ 655804 w 1683118"/>
              <a:gd name="connsiteY2" fmla="*/ 139476 h 1542915"/>
              <a:gd name="connsiteX3" fmla="*/ 885987 w 1683118"/>
              <a:gd name="connsiteY3" fmla="*/ 5221 h 1542915"/>
              <a:gd name="connsiteX4" fmla="*/ 1243634 w 1683118"/>
              <a:gd name="connsiteY4" fmla="*/ 324536 h 1542915"/>
              <a:gd name="connsiteX5" fmla="*/ 1674802 w 1683118"/>
              <a:gd name="connsiteY5" fmla="*/ 702875 h 1542915"/>
              <a:gd name="connsiteX6" fmla="*/ 1504890 w 1683118"/>
              <a:gd name="connsiteY6" fmla="*/ 912362 h 1542915"/>
              <a:gd name="connsiteX7" fmla="*/ 1221863 w 1683118"/>
              <a:gd name="connsiteY7" fmla="*/ 1086536 h 1542915"/>
              <a:gd name="connsiteX8" fmla="*/ 1091233 w 1683118"/>
              <a:gd name="connsiteY8" fmla="*/ 1293362 h 1542915"/>
              <a:gd name="connsiteX9" fmla="*/ 896872 w 1683118"/>
              <a:gd name="connsiteY9" fmla="*/ 1542043 h 1542915"/>
              <a:gd name="connsiteX10" fmla="*/ 579604 w 1683118"/>
              <a:gd name="connsiteY10" fmla="*/ 1369562 h 1542915"/>
              <a:gd name="connsiteX11" fmla="*/ 405433 w 1683118"/>
              <a:gd name="connsiteY11" fmla="*/ 1206278 h 1542915"/>
              <a:gd name="connsiteX12" fmla="*/ 111519 w 1683118"/>
              <a:gd name="connsiteY12" fmla="*/ 901476 h 1542915"/>
              <a:gd name="connsiteX13" fmla="*/ 20972 w 1683118"/>
              <a:gd name="connsiteY13" fmla="*/ 670218 h 1542915"/>
              <a:gd name="connsiteX0" fmla="*/ 16567 w 1716813"/>
              <a:gd name="connsiteY0" fmla="*/ 627355 h 1542915"/>
              <a:gd name="connsiteX1" fmla="*/ 516008 w 1716813"/>
              <a:gd name="connsiteY1" fmla="*/ 394611 h 1542915"/>
              <a:gd name="connsiteX2" fmla="*/ 689499 w 1716813"/>
              <a:gd name="connsiteY2" fmla="*/ 139476 h 1542915"/>
              <a:gd name="connsiteX3" fmla="*/ 919682 w 1716813"/>
              <a:gd name="connsiteY3" fmla="*/ 5221 h 1542915"/>
              <a:gd name="connsiteX4" fmla="*/ 1277329 w 1716813"/>
              <a:gd name="connsiteY4" fmla="*/ 324536 h 1542915"/>
              <a:gd name="connsiteX5" fmla="*/ 1708497 w 1716813"/>
              <a:gd name="connsiteY5" fmla="*/ 702875 h 1542915"/>
              <a:gd name="connsiteX6" fmla="*/ 1538585 w 1716813"/>
              <a:gd name="connsiteY6" fmla="*/ 912362 h 1542915"/>
              <a:gd name="connsiteX7" fmla="*/ 1255558 w 1716813"/>
              <a:gd name="connsiteY7" fmla="*/ 1086536 h 1542915"/>
              <a:gd name="connsiteX8" fmla="*/ 1124928 w 1716813"/>
              <a:gd name="connsiteY8" fmla="*/ 1293362 h 1542915"/>
              <a:gd name="connsiteX9" fmla="*/ 930567 w 1716813"/>
              <a:gd name="connsiteY9" fmla="*/ 1542043 h 1542915"/>
              <a:gd name="connsiteX10" fmla="*/ 613299 w 1716813"/>
              <a:gd name="connsiteY10" fmla="*/ 1369562 h 1542915"/>
              <a:gd name="connsiteX11" fmla="*/ 439128 w 1716813"/>
              <a:gd name="connsiteY11" fmla="*/ 1206278 h 1542915"/>
              <a:gd name="connsiteX12" fmla="*/ 145214 w 1716813"/>
              <a:gd name="connsiteY12" fmla="*/ 901476 h 1542915"/>
              <a:gd name="connsiteX13" fmla="*/ 16567 w 1716813"/>
              <a:gd name="connsiteY13" fmla="*/ 627355 h 1542915"/>
              <a:gd name="connsiteX0" fmla="*/ 16567 w 1716813"/>
              <a:gd name="connsiteY0" fmla="*/ 664330 h 1579890"/>
              <a:gd name="connsiteX1" fmla="*/ 516008 w 1716813"/>
              <a:gd name="connsiteY1" fmla="*/ 431586 h 1579890"/>
              <a:gd name="connsiteX2" fmla="*/ 689499 w 1716813"/>
              <a:gd name="connsiteY2" fmla="*/ 176451 h 1579890"/>
              <a:gd name="connsiteX3" fmla="*/ 891107 w 1716813"/>
              <a:gd name="connsiteY3" fmla="*/ 4096 h 1579890"/>
              <a:gd name="connsiteX4" fmla="*/ 1277329 w 1716813"/>
              <a:gd name="connsiteY4" fmla="*/ 361511 h 1579890"/>
              <a:gd name="connsiteX5" fmla="*/ 1708497 w 1716813"/>
              <a:gd name="connsiteY5" fmla="*/ 739850 h 1579890"/>
              <a:gd name="connsiteX6" fmla="*/ 1538585 w 1716813"/>
              <a:gd name="connsiteY6" fmla="*/ 949337 h 1579890"/>
              <a:gd name="connsiteX7" fmla="*/ 1255558 w 1716813"/>
              <a:gd name="connsiteY7" fmla="*/ 1123511 h 1579890"/>
              <a:gd name="connsiteX8" fmla="*/ 1124928 w 1716813"/>
              <a:gd name="connsiteY8" fmla="*/ 1330337 h 1579890"/>
              <a:gd name="connsiteX9" fmla="*/ 930567 w 1716813"/>
              <a:gd name="connsiteY9" fmla="*/ 1579018 h 1579890"/>
              <a:gd name="connsiteX10" fmla="*/ 613299 w 1716813"/>
              <a:gd name="connsiteY10" fmla="*/ 1406537 h 1579890"/>
              <a:gd name="connsiteX11" fmla="*/ 439128 w 1716813"/>
              <a:gd name="connsiteY11" fmla="*/ 1243253 h 1579890"/>
              <a:gd name="connsiteX12" fmla="*/ 145214 w 1716813"/>
              <a:gd name="connsiteY12" fmla="*/ 938451 h 1579890"/>
              <a:gd name="connsiteX13" fmla="*/ 16567 w 1716813"/>
              <a:gd name="connsiteY13" fmla="*/ 664330 h 1579890"/>
              <a:gd name="connsiteX0" fmla="*/ 8730 w 1708976"/>
              <a:gd name="connsiteY0" fmla="*/ 664330 h 1579890"/>
              <a:gd name="connsiteX1" fmla="*/ 374821 w 1708976"/>
              <a:gd name="connsiteY1" fmla="*/ 455398 h 1579890"/>
              <a:gd name="connsiteX2" fmla="*/ 681662 w 1708976"/>
              <a:gd name="connsiteY2" fmla="*/ 176451 h 1579890"/>
              <a:gd name="connsiteX3" fmla="*/ 883270 w 1708976"/>
              <a:gd name="connsiteY3" fmla="*/ 4096 h 1579890"/>
              <a:gd name="connsiteX4" fmla="*/ 1269492 w 1708976"/>
              <a:gd name="connsiteY4" fmla="*/ 361511 h 1579890"/>
              <a:gd name="connsiteX5" fmla="*/ 1700660 w 1708976"/>
              <a:gd name="connsiteY5" fmla="*/ 739850 h 1579890"/>
              <a:gd name="connsiteX6" fmla="*/ 1530748 w 1708976"/>
              <a:gd name="connsiteY6" fmla="*/ 949337 h 1579890"/>
              <a:gd name="connsiteX7" fmla="*/ 1247721 w 1708976"/>
              <a:gd name="connsiteY7" fmla="*/ 1123511 h 1579890"/>
              <a:gd name="connsiteX8" fmla="*/ 1117091 w 1708976"/>
              <a:gd name="connsiteY8" fmla="*/ 1330337 h 1579890"/>
              <a:gd name="connsiteX9" fmla="*/ 922730 w 1708976"/>
              <a:gd name="connsiteY9" fmla="*/ 1579018 h 1579890"/>
              <a:gd name="connsiteX10" fmla="*/ 605462 w 1708976"/>
              <a:gd name="connsiteY10" fmla="*/ 1406537 h 1579890"/>
              <a:gd name="connsiteX11" fmla="*/ 431291 w 1708976"/>
              <a:gd name="connsiteY11" fmla="*/ 1243253 h 1579890"/>
              <a:gd name="connsiteX12" fmla="*/ 137377 w 1708976"/>
              <a:gd name="connsiteY12" fmla="*/ 938451 h 1579890"/>
              <a:gd name="connsiteX13" fmla="*/ 8730 w 1708976"/>
              <a:gd name="connsiteY13" fmla="*/ 664330 h 1579890"/>
              <a:gd name="connsiteX0" fmla="*/ 8730 w 1708976"/>
              <a:gd name="connsiteY0" fmla="*/ 663937 h 1579497"/>
              <a:gd name="connsiteX1" fmla="*/ 374821 w 1708976"/>
              <a:gd name="connsiteY1" fmla="*/ 455005 h 1579497"/>
              <a:gd name="connsiteX2" fmla="*/ 459186 w 1708976"/>
              <a:gd name="connsiteY2" fmla="*/ 172657 h 1579497"/>
              <a:gd name="connsiteX3" fmla="*/ 681662 w 1708976"/>
              <a:gd name="connsiteY3" fmla="*/ 176058 h 1579497"/>
              <a:gd name="connsiteX4" fmla="*/ 883270 w 1708976"/>
              <a:gd name="connsiteY4" fmla="*/ 3703 h 1579497"/>
              <a:gd name="connsiteX5" fmla="*/ 1269492 w 1708976"/>
              <a:gd name="connsiteY5" fmla="*/ 361118 h 1579497"/>
              <a:gd name="connsiteX6" fmla="*/ 1700660 w 1708976"/>
              <a:gd name="connsiteY6" fmla="*/ 739457 h 1579497"/>
              <a:gd name="connsiteX7" fmla="*/ 1530748 w 1708976"/>
              <a:gd name="connsiteY7" fmla="*/ 948944 h 1579497"/>
              <a:gd name="connsiteX8" fmla="*/ 1247721 w 1708976"/>
              <a:gd name="connsiteY8" fmla="*/ 1123118 h 1579497"/>
              <a:gd name="connsiteX9" fmla="*/ 1117091 w 1708976"/>
              <a:gd name="connsiteY9" fmla="*/ 1329944 h 1579497"/>
              <a:gd name="connsiteX10" fmla="*/ 922730 w 1708976"/>
              <a:gd name="connsiteY10" fmla="*/ 1578625 h 1579497"/>
              <a:gd name="connsiteX11" fmla="*/ 605462 w 1708976"/>
              <a:gd name="connsiteY11" fmla="*/ 1406144 h 1579497"/>
              <a:gd name="connsiteX12" fmla="*/ 431291 w 1708976"/>
              <a:gd name="connsiteY12" fmla="*/ 1242860 h 1579497"/>
              <a:gd name="connsiteX13" fmla="*/ 137377 w 1708976"/>
              <a:gd name="connsiteY13" fmla="*/ 938058 h 1579497"/>
              <a:gd name="connsiteX14" fmla="*/ 8730 w 1708976"/>
              <a:gd name="connsiteY14" fmla="*/ 663937 h 1579497"/>
              <a:gd name="connsiteX0" fmla="*/ 6217 w 1706463"/>
              <a:gd name="connsiteY0" fmla="*/ 663937 h 1579497"/>
              <a:gd name="connsiteX1" fmla="*/ 324683 w 1706463"/>
              <a:gd name="connsiteY1" fmla="*/ 493105 h 1579497"/>
              <a:gd name="connsiteX2" fmla="*/ 456673 w 1706463"/>
              <a:gd name="connsiteY2" fmla="*/ 172657 h 1579497"/>
              <a:gd name="connsiteX3" fmla="*/ 679149 w 1706463"/>
              <a:gd name="connsiteY3" fmla="*/ 176058 h 1579497"/>
              <a:gd name="connsiteX4" fmla="*/ 880757 w 1706463"/>
              <a:gd name="connsiteY4" fmla="*/ 3703 h 1579497"/>
              <a:gd name="connsiteX5" fmla="*/ 1266979 w 1706463"/>
              <a:gd name="connsiteY5" fmla="*/ 361118 h 1579497"/>
              <a:gd name="connsiteX6" fmla="*/ 1698147 w 1706463"/>
              <a:gd name="connsiteY6" fmla="*/ 739457 h 1579497"/>
              <a:gd name="connsiteX7" fmla="*/ 1528235 w 1706463"/>
              <a:gd name="connsiteY7" fmla="*/ 948944 h 1579497"/>
              <a:gd name="connsiteX8" fmla="*/ 1245208 w 1706463"/>
              <a:gd name="connsiteY8" fmla="*/ 1123118 h 1579497"/>
              <a:gd name="connsiteX9" fmla="*/ 1114578 w 1706463"/>
              <a:gd name="connsiteY9" fmla="*/ 1329944 h 1579497"/>
              <a:gd name="connsiteX10" fmla="*/ 920217 w 1706463"/>
              <a:gd name="connsiteY10" fmla="*/ 1578625 h 1579497"/>
              <a:gd name="connsiteX11" fmla="*/ 602949 w 1706463"/>
              <a:gd name="connsiteY11" fmla="*/ 1406144 h 1579497"/>
              <a:gd name="connsiteX12" fmla="*/ 428778 w 1706463"/>
              <a:gd name="connsiteY12" fmla="*/ 1242860 h 1579497"/>
              <a:gd name="connsiteX13" fmla="*/ 134864 w 1706463"/>
              <a:gd name="connsiteY13" fmla="*/ 938058 h 1579497"/>
              <a:gd name="connsiteX14" fmla="*/ 6217 w 1706463"/>
              <a:gd name="connsiteY14" fmla="*/ 663937 h 1579497"/>
              <a:gd name="connsiteX0" fmla="*/ 778 w 1701024"/>
              <a:gd name="connsiteY0" fmla="*/ 663937 h 1579497"/>
              <a:gd name="connsiteX1" fmla="*/ 319244 w 1701024"/>
              <a:gd name="connsiteY1" fmla="*/ 493105 h 1579497"/>
              <a:gd name="connsiteX2" fmla="*/ 451234 w 1701024"/>
              <a:gd name="connsiteY2" fmla="*/ 172657 h 1579497"/>
              <a:gd name="connsiteX3" fmla="*/ 673710 w 1701024"/>
              <a:gd name="connsiteY3" fmla="*/ 176058 h 1579497"/>
              <a:gd name="connsiteX4" fmla="*/ 875318 w 1701024"/>
              <a:gd name="connsiteY4" fmla="*/ 3703 h 1579497"/>
              <a:gd name="connsiteX5" fmla="*/ 1261540 w 1701024"/>
              <a:gd name="connsiteY5" fmla="*/ 361118 h 1579497"/>
              <a:gd name="connsiteX6" fmla="*/ 1692708 w 1701024"/>
              <a:gd name="connsiteY6" fmla="*/ 739457 h 1579497"/>
              <a:gd name="connsiteX7" fmla="*/ 1522796 w 1701024"/>
              <a:gd name="connsiteY7" fmla="*/ 948944 h 1579497"/>
              <a:gd name="connsiteX8" fmla="*/ 1239769 w 1701024"/>
              <a:gd name="connsiteY8" fmla="*/ 1123118 h 1579497"/>
              <a:gd name="connsiteX9" fmla="*/ 1109139 w 1701024"/>
              <a:gd name="connsiteY9" fmla="*/ 1329944 h 1579497"/>
              <a:gd name="connsiteX10" fmla="*/ 914778 w 1701024"/>
              <a:gd name="connsiteY10" fmla="*/ 1578625 h 1579497"/>
              <a:gd name="connsiteX11" fmla="*/ 597510 w 1701024"/>
              <a:gd name="connsiteY11" fmla="*/ 1406144 h 1579497"/>
              <a:gd name="connsiteX12" fmla="*/ 423339 w 1701024"/>
              <a:gd name="connsiteY12" fmla="*/ 1242860 h 1579497"/>
              <a:gd name="connsiteX13" fmla="*/ 234200 w 1701024"/>
              <a:gd name="connsiteY13" fmla="*/ 890433 h 1579497"/>
              <a:gd name="connsiteX14" fmla="*/ 778 w 1701024"/>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366511 w 1644196"/>
              <a:gd name="connsiteY12" fmla="*/ 1242860 h 1579497"/>
              <a:gd name="connsiteX13" fmla="*/ 177372 w 1644196"/>
              <a:gd name="connsiteY13" fmla="*/ 890433 h 1579497"/>
              <a:gd name="connsiteX14" fmla="*/ 1100 w 1644196"/>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218873 w 1644196"/>
              <a:gd name="connsiteY12" fmla="*/ 1228572 h 1579497"/>
              <a:gd name="connsiteX13" fmla="*/ 177372 w 1644196"/>
              <a:gd name="connsiteY13" fmla="*/ 890433 h 1579497"/>
              <a:gd name="connsiteX14" fmla="*/ 1100 w 1644196"/>
              <a:gd name="connsiteY14" fmla="*/ 663937 h 1579497"/>
              <a:gd name="connsiteX0" fmla="*/ 1100 w 1644196"/>
              <a:gd name="connsiteY0" fmla="*/ 663937 h 1578878"/>
              <a:gd name="connsiteX1" fmla="*/ 262416 w 1644196"/>
              <a:gd name="connsiteY1" fmla="*/ 493105 h 1578878"/>
              <a:gd name="connsiteX2" fmla="*/ 394406 w 1644196"/>
              <a:gd name="connsiteY2" fmla="*/ 172657 h 1578878"/>
              <a:gd name="connsiteX3" fmla="*/ 616882 w 1644196"/>
              <a:gd name="connsiteY3" fmla="*/ 176058 h 1578878"/>
              <a:gd name="connsiteX4" fmla="*/ 818490 w 1644196"/>
              <a:gd name="connsiteY4" fmla="*/ 3703 h 1578878"/>
              <a:gd name="connsiteX5" fmla="*/ 1204712 w 1644196"/>
              <a:gd name="connsiteY5" fmla="*/ 361118 h 1578878"/>
              <a:gd name="connsiteX6" fmla="*/ 1635880 w 1644196"/>
              <a:gd name="connsiteY6" fmla="*/ 739457 h 1578878"/>
              <a:gd name="connsiteX7" fmla="*/ 1465968 w 1644196"/>
              <a:gd name="connsiteY7" fmla="*/ 948944 h 1578878"/>
              <a:gd name="connsiteX8" fmla="*/ 1182941 w 1644196"/>
              <a:gd name="connsiteY8" fmla="*/ 1123118 h 1578878"/>
              <a:gd name="connsiteX9" fmla="*/ 1052311 w 1644196"/>
              <a:gd name="connsiteY9" fmla="*/ 1329944 h 1578878"/>
              <a:gd name="connsiteX10" fmla="*/ 857950 w 1644196"/>
              <a:gd name="connsiteY10" fmla="*/ 1578625 h 1578878"/>
              <a:gd name="connsiteX11" fmla="*/ 583545 w 1644196"/>
              <a:gd name="connsiteY11" fmla="*/ 1282319 h 1578878"/>
              <a:gd name="connsiteX12" fmla="*/ 218873 w 1644196"/>
              <a:gd name="connsiteY12" fmla="*/ 1228572 h 1578878"/>
              <a:gd name="connsiteX13" fmla="*/ 177372 w 1644196"/>
              <a:gd name="connsiteY13" fmla="*/ 890433 h 1578878"/>
              <a:gd name="connsiteX14" fmla="*/ 1100 w 1644196"/>
              <a:gd name="connsiteY14" fmla="*/ 663937 h 1578878"/>
              <a:gd name="connsiteX0" fmla="*/ 1100 w 1644196"/>
              <a:gd name="connsiteY0" fmla="*/ 663937 h 1502851"/>
              <a:gd name="connsiteX1" fmla="*/ 262416 w 1644196"/>
              <a:gd name="connsiteY1" fmla="*/ 493105 h 1502851"/>
              <a:gd name="connsiteX2" fmla="*/ 394406 w 1644196"/>
              <a:gd name="connsiteY2" fmla="*/ 172657 h 1502851"/>
              <a:gd name="connsiteX3" fmla="*/ 616882 w 1644196"/>
              <a:gd name="connsiteY3" fmla="*/ 176058 h 1502851"/>
              <a:gd name="connsiteX4" fmla="*/ 818490 w 1644196"/>
              <a:gd name="connsiteY4" fmla="*/ 3703 h 1502851"/>
              <a:gd name="connsiteX5" fmla="*/ 1204712 w 1644196"/>
              <a:gd name="connsiteY5" fmla="*/ 361118 h 1502851"/>
              <a:gd name="connsiteX6" fmla="*/ 1635880 w 1644196"/>
              <a:gd name="connsiteY6" fmla="*/ 739457 h 1502851"/>
              <a:gd name="connsiteX7" fmla="*/ 1465968 w 1644196"/>
              <a:gd name="connsiteY7" fmla="*/ 948944 h 1502851"/>
              <a:gd name="connsiteX8" fmla="*/ 1182941 w 1644196"/>
              <a:gd name="connsiteY8" fmla="*/ 1123118 h 1502851"/>
              <a:gd name="connsiteX9" fmla="*/ 1052311 w 1644196"/>
              <a:gd name="connsiteY9" fmla="*/ 1329944 h 1502851"/>
              <a:gd name="connsiteX10" fmla="*/ 867475 w 1644196"/>
              <a:gd name="connsiteY10" fmla="*/ 1502425 h 1502851"/>
              <a:gd name="connsiteX11" fmla="*/ 583545 w 1644196"/>
              <a:gd name="connsiteY11" fmla="*/ 1282319 h 1502851"/>
              <a:gd name="connsiteX12" fmla="*/ 218873 w 1644196"/>
              <a:gd name="connsiteY12" fmla="*/ 1228572 h 1502851"/>
              <a:gd name="connsiteX13" fmla="*/ 177372 w 1644196"/>
              <a:gd name="connsiteY13" fmla="*/ 890433 h 1502851"/>
              <a:gd name="connsiteX14" fmla="*/ 1100 w 1644196"/>
              <a:gd name="connsiteY14" fmla="*/ 663937 h 1502851"/>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182941 w 1644196"/>
              <a:gd name="connsiteY8" fmla="*/ 1123118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306766 w 1644196"/>
              <a:gd name="connsiteY8" fmla="*/ 1175505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39890"/>
              <a:gd name="connsiteY0" fmla="*/ 663937 h 1502469"/>
              <a:gd name="connsiteX1" fmla="*/ 262416 w 1639890"/>
              <a:gd name="connsiteY1" fmla="*/ 493105 h 1502469"/>
              <a:gd name="connsiteX2" fmla="*/ 394406 w 1639890"/>
              <a:gd name="connsiteY2" fmla="*/ 172657 h 1502469"/>
              <a:gd name="connsiteX3" fmla="*/ 616882 w 1639890"/>
              <a:gd name="connsiteY3" fmla="*/ 176058 h 1502469"/>
              <a:gd name="connsiteX4" fmla="*/ 818490 w 1639890"/>
              <a:gd name="connsiteY4" fmla="*/ 3703 h 1502469"/>
              <a:gd name="connsiteX5" fmla="*/ 1204712 w 1639890"/>
              <a:gd name="connsiteY5" fmla="*/ 361118 h 1502469"/>
              <a:gd name="connsiteX6" fmla="*/ 1635880 w 1639890"/>
              <a:gd name="connsiteY6" fmla="*/ 739457 h 1502469"/>
              <a:gd name="connsiteX7" fmla="*/ 1280231 w 1639890"/>
              <a:gd name="connsiteY7" fmla="*/ 877507 h 1502469"/>
              <a:gd name="connsiteX8" fmla="*/ 1306766 w 1639890"/>
              <a:gd name="connsiteY8" fmla="*/ 1175505 h 1502469"/>
              <a:gd name="connsiteX9" fmla="*/ 1009448 w 1639890"/>
              <a:gd name="connsiteY9" fmla="*/ 1263269 h 1502469"/>
              <a:gd name="connsiteX10" fmla="*/ 867475 w 1639890"/>
              <a:gd name="connsiteY10" fmla="*/ 1502425 h 1502469"/>
              <a:gd name="connsiteX11" fmla="*/ 583545 w 1639890"/>
              <a:gd name="connsiteY11" fmla="*/ 1282319 h 1502469"/>
              <a:gd name="connsiteX12" fmla="*/ 218873 w 1639890"/>
              <a:gd name="connsiteY12" fmla="*/ 1228572 h 1502469"/>
              <a:gd name="connsiteX13" fmla="*/ 177372 w 1639890"/>
              <a:gd name="connsiteY13" fmla="*/ 890433 h 1502469"/>
              <a:gd name="connsiteX14" fmla="*/ 1100 w 1639890"/>
              <a:gd name="connsiteY14" fmla="*/ 663937 h 1502469"/>
              <a:gd name="connsiteX0" fmla="*/ 1100 w 1639890"/>
              <a:gd name="connsiteY0" fmla="*/ 663147 h 1501679"/>
              <a:gd name="connsiteX1" fmla="*/ 262416 w 1639890"/>
              <a:gd name="connsiteY1" fmla="*/ 492315 h 1501679"/>
              <a:gd name="connsiteX2" fmla="*/ 394406 w 1639890"/>
              <a:gd name="connsiteY2" fmla="*/ 171867 h 1501679"/>
              <a:gd name="connsiteX3" fmla="*/ 616882 w 1639890"/>
              <a:gd name="connsiteY3" fmla="*/ 175268 h 1501679"/>
              <a:gd name="connsiteX4" fmla="*/ 818490 w 1639890"/>
              <a:gd name="connsiteY4" fmla="*/ 2913 h 1501679"/>
              <a:gd name="connsiteX5" fmla="*/ 1099937 w 1639890"/>
              <a:gd name="connsiteY5" fmla="*/ 336516 h 1501679"/>
              <a:gd name="connsiteX6" fmla="*/ 1635880 w 1639890"/>
              <a:gd name="connsiteY6" fmla="*/ 738667 h 1501679"/>
              <a:gd name="connsiteX7" fmla="*/ 1280231 w 1639890"/>
              <a:gd name="connsiteY7" fmla="*/ 876717 h 1501679"/>
              <a:gd name="connsiteX8" fmla="*/ 1306766 w 1639890"/>
              <a:gd name="connsiteY8" fmla="*/ 1174715 h 1501679"/>
              <a:gd name="connsiteX9" fmla="*/ 1009448 w 1639890"/>
              <a:gd name="connsiteY9" fmla="*/ 1262479 h 1501679"/>
              <a:gd name="connsiteX10" fmla="*/ 867475 w 1639890"/>
              <a:gd name="connsiteY10" fmla="*/ 1501635 h 1501679"/>
              <a:gd name="connsiteX11" fmla="*/ 583545 w 1639890"/>
              <a:gd name="connsiteY11" fmla="*/ 1281529 h 1501679"/>
              <a:gd name="connsiteX12" fmla="*/ 218873 w 1639890"/>
              <a:gd name="connsiteY12" fmla="*/ 1227782 h 1501679"/>
              <a:gd name="connsiteX13" fmla="*/ 177372 w 1639890"/>
              <a:gd name="connsiteY13" fmla="*/ 889643 h 1501679"/>
              <a:gd name="connsiteX14" fmla="*/ 1100 w 1639890"/>
              <a:gd name="connsiteY14" fmla="*/ 663147 h 1501679"/>
              <a:gd name="connsiteX0" fmla="*/ 1100 w 1651723"/>
              <a:gd name="connsiteY0" fmla="*/ 663147 h 1501679"/>
              <a:gd name="connsiteX1" fmla="*/ 262416 w 1651723"/>
              <a:gd name="connsiteY1" fmla="*/ 492315 h 1501679"/>
              <a:gd name="connsiteX2" fmla="*/ 394406 w 1651723"/>
              <a:gd name="connsiteY2" fmla="*/ 171867 h 1501679"/>
              <a:gd name="connsiteX3" fmla="*/ 616882 w 1651723"/>
              <a:gd name="connsiteY3" fmla="*/ 175268 h 1501679"/>
              <a:gd name="connsiteX4" fmla="*/ 818490 w 1651723"/>
              <a:gd name="connsiteY4" fmla="*/ 2913 h 1501679"/>
              <a:gd name="connsiteX5" fmla="*/ 1099937 w 1651723"/>
              <a:gd name="connsiteY5" fmla="*/ 336516 h 1501679"/>
              <a:gd name="connsiteX6" fmla="*/ 1494542 w 1651723"/>
              <a:gd name="connsiteY6" fmla="*/ 486193 h 1501679"/>
              <a:gd name="connsiteX7" fmla="*/ 1635880 w 1651723"/>
              <a:gd name="connsiteY7" fmla="*/ 738667 h 1501679"/>
              <a:gd name="connsiteX8" fmla="*/ 1280231 w 1651723"/>
              <a:gd name="connsiteY8" fmla="*/ 876717 h 1501679"/>
              <a:gd name="connsiteX9" fmla="*/ 1306766 w 1651723"/>
              <a:gd name="connsiteY9" fmla="*/ 1174715 h 1501679"/>
              <a:gd name="connsiteX10" fmla="*/ 1009448 w 1651723"/>
              <a:gd name="connsiteY10" fmla="*/ 1262479 h 1501679"/>
              <a:gd name="connsiteX11" fmla="*/ 867475 w 1651723"/>
              <a:gd name="connsiteY11" fmla="*/ 1501635 h 1501679"/>
              <a:gd name="connsiteX12" fmla="*/ 583545 w 1651723"/>
              <a:gd name="connsiteY12" fmla="*/ 1281529 h 1501679"/>
              <a:gd name="connsiteX13" fmla="*/ 218873 w 1651723"/>
              <a:gd name="connsiteY13" fmla="*/ 1227782 h 1501679"/>
              <a:gd name="connsiteX14" fmla="*/ 177372 w 1651723"/>
              <a:gd name="connsiteY14" fmla="*/ 889643 h 1501679"/>
              <a:gd name="connsiteX15" fmla="*/ 1100 w 1651723"/>
              <a:gd name="connsiteY15" fmla="*/ 663147 h 1501679"/>
              <a:gd name="connsiteX0" fmla="*/ 1100 w 1540843"/>
              <a:gd name="connsiteY0" fmla="*/ 663147 h 1501679"/>
              <a:gd name="connsiteX1" fmla="*/ 262416 w 1540843"/>
              <a:gd name="connsiteY1" fmla="*/ 492315 h 1501679"/>
              <a:gd name="connsiteX2" fmla="*/ 394406 w 1540843"/>
              <a:gd name="connsiteY2" fmla="*/ 1718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3147 h 1501679"/>
              <a:gd name="connsiteX1" fmla="*/ 262416 w 1540843"/>
              <a:gd name="connsiteY1" fmla="*/ 492315 h 1501679"/>
              <a:gd name="connsiteX2" fmla="*/ 337256 w 1540843"/>
              <a:gd name="connsiteY2" fmla="*/ 2099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1340 h 1499872"/>
              <a:gd name="connsiteX1" fmla="*/ 262416 w 1540843"/>
              <a:gd name="connsiteY1" fmla="*/ 490508 h 1499872"/>
              <a:gd name="connsiteX2" fmla="*/ 337256 w 1540843"/>
              <a:gd name="connsiteY2" fmla="*/ 208160 h 1499872"/>
              <a:gd name="connsiteX3" fmla="*/ 631170 w 1540843"/>
              <a:gd name="connsiteY3" fmla="*/ 225848 h 1499872"/>
              <a:gd name="connsiteX4" fmla="*/ 818490 w 1540843"/>
              <a:gd name="connsiteY4" fmla="*/ 1106 h 1499872"/>
              <a:gd name="connsiteX5" fmla="*/ 1099937 w 1540843"/>
              <a:gd name="connsiteY5" fmla="*/ 334709 h 1499872"/>
              <a:gd name="connsiteX6" fmla="*/ 1494542 w 1540843"/>
              <a:gd name="connsiteY6" fmla="*/ 484386 h 1499872"/>
              <a:gd name="connsiteX7" fmla="*/ 1469192 w 1540843"/>
              <a:gd name="connsiteY7" fmla="*/ 698760 h 1499872"/>
              <a:gd name="connsiteX8" fmla="*/ 1280231 w 1540843"/>
              <a:gd name="connsiteY8" fmla="*/ 874910 h 1499872"/>
              <a:gd name="connsiteX9" fmla="*/ 1306766 w 1540843"/>
              <a:gd name="connsiteY9" fmla="*/ 1172908 h 1499872"/>
              <a:gd name="connsiteX10" fmla="*/ 1009448 w 1540843"/>
              <a:gd name="connsiteY10" fmla="*/ 1260672 h 1499872"/>
              <a:gd name="connsiteX11" fmla="*/ 867475 w 1540843"/>
              <a:gd name="connsiteY11" fmla="*/ 1499828 h 1499872"/>
              <a:gd name="connsiteX12" fmla="*/ 583545 w 1540843"/>
              <a:gd name="connsiteY12" fmla="*/ 1279722 h 1499872"/>
              <a:gd name="connsiteX13" fmla="*/ 218873 w 1540843"/>
              <a:gd name="connsiteY13" fmla="*/ 1225975 h 1499872"/>
              <a:gd name="connsiteX14" fmla="*/ 177372 w 1540843"/>
              <a:gd name="connsiteY14" fmla="*/ 887836 h 1499872"/>
              <a:gd name="connsiteX15" fmla="*/ 1100 w 1540843"/>
              <a:gd name="connsiteY15" fmla="*/ 661340 h 1499872"/>
              <a:gd name="connsiteX0" fmla="*/ 1990 w 1541733"/>
              <a:gd name="connsiteY0" fmla="*/ 661340 h 1499872"/>
              <a:gd name="connsiteX1" fmla="*/ 296643 w 1541733"/>
              <a:gd name="connsiteY1" fmla="*/ 514320 h 1499872"/>
              <a:gd name="connsiteX2" fmla="*/ 338146 w 1541733"/>
              <a:gd name="connsiteY2" fmla="*/ 208160 h 1499872"/>
              <a:gd name="connsiteX3" fmla="*/ 632060 w 1541733"/>
              <a:gd name="connsiteY3" fmla="*/ 225848 h 1499872"/>
              <a:gd name="connsiteX4" fmla="*/ 819380 w 1541733"/>
              <a:gd name="connsiteY4" fmla="*/ 1106 h 1499872"/>
              <a:gd name="connsiteX5" fmla="*/ 1100827 w 1541733"/>
              <a:gd name="connsiteY5" fmla="*/ 334709 h 1499872"/>
              <a:gd name="connsiteX6" fmla="*/ 1495432 w 1541733"/>
              <a:gd name="connsiteY6" fmla="*/ 484386 h 1499872"/>
              <a:gd name="connsiteX7" fmla="*/ 1470082 w 1541733"/>
              <a:gd name="connsiteY7" fmla="*/ 698760 h 1499872"/>
              <a:gd name="connsiteX8" fmla="*/ 1281121 w 1541733"/>
              <a:gd name="connsiteY8" fmla="*/ 874910 h 1499872"/>
              <a:gd name="connsiteX9" fmla="*/ 1307656 w 1541733"/>
              <a:gd name="connsiteY9" fmla="*/ 1172908 h 1499872"/>
              <a:gd name="connsiteX10" fmla="*/ 1010338 w 1541733"/>
              <a:gd name="connsiteY10" fmla="*/ 1260672 h 1499872"/>
              <a:gd name="connsiteX11" fmla="*/ 868365 w 1541733"/>
              <a:gd name="connsiteY11" fmla="*/ 1499828 h 1499872"/>
              <a:gd name="connsiteX12" fmla="*/ 584435 w 1541733"/>
              <a:gd name="connsiteY12" fmla="*/ 1279722 h 1499872"/>
              <a:gd name="connsiteX13" fmla="*/ 219763 w 1541733"/>
              <a:gd name="connsiteY13" fmla="*/ 1225975 h 1499872"/>
              <a:gd name="connsiteX14" fmla="*/ 178262 w 1541733"/>
              <a:gd name="connsiteY14" fmla="*/ 887836 h 1499872"/>
              <a:gd name="connsiteX15" fmla="*/ 1990 w 1541733"/>
              <a:gd name="connsiteY15" fmla="*/ 661340 h 1499872"/>
              <a:gd name="connsiteX0" fmla="*/ 2283 w 1522976"/>
              <a:gd name="connsiteY0" fmla="*/ 623240 h 1499872"/>
              <a:gd name="connsiteX1" fmla="*/ 277886 w 1522976"/>
              <a:gd name="connsiteY1" fmla="*/ 514320 h 1499872"/>
              <a:gd name="connsiteX2" fmla="*/ 319389 w 1522976"/>
              <a:gd name="connsiteY2" fmla="*/ 208160 h 1499872"/>
              <a:gd name="connsiteX3" fmla="*/ 613303 w 1522976"/>
              <a:gd name="connsiteY3" fmla="*/ 225848 h 1499872"/>
              <a:gd name="connsiteX4" fmla="*/ 800623 w 1522976"/>
              <a:gd name="connsiteY4" fmla="*/ 1106 h 1499872"/>
              <a:gd name="connsiteX5" fmla="*/ 1082070 w 1522976"/>
              <a:gd name="connsiteY5" fmla="*/ 334709 h 1499872"/>
              <a:gd name="connsiteX6" fmla="*/ 1476675 w 1522976"/>
              <a:gd name="connsiteY6" fmla="*/ 484386 h 1499872"/>
              <a:gd name="connsiteX7" fmla="*/ 1451325 w 1522976"/>
              <a:gd name="connsiteY7" fmla="*/ 698760 h 1499872"/>
              <a:gd name="connsiteX8" fmla="*/ 1262364 w 1522976"/>
              <a:gd name="connsiteY8" fmla="*/ 874910 h 1499872"/>
              <a:gd name="connsiteX9" fmla="*/ 1288899 w 1522976"/>
              <a:gd name="connsiteY9" fmla="*/ 1172908 h 1499872"/>
              <a:gd name="connsiteX10" fmla="*/ 991581 w 1522976"/>
              <a:gd name="connsiteY10" fmla="*/ 1260672 h 1499872"/>
              <a:gd name="connsiteX11" fmla="*/ 849608 w 1522976"/>
              <a:gd name="connsiteY11" fmla="*/ 1499828 h 1499872"/>
              <a:gd name="connsiteX12" fmla="*/ 565678 w 1522976"/>
              <a:gd name="connsiteY12" fmla="*/ 1279722 h 1499872"/>
              <a:gd name="connsiteX13" fmla="*/ 201006 w 1522976"/>
              <a:gd name="connsiteY13" fmla="*/ 1225975 h 1499872"/>
              <a:gd name="connsiteX14" fmla="*/ 159505 w 1522976"/>
              <a:gd name="connsiteY14" fmla="*/ 887836 h 1499872"/>
              <a:gd name="connsiteX15" fmla="*/ 2283 w 1522976"/>
              <a:gd name="connsiteY15" fmla="*/ 623240 h 1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2976" h="1499872">
                <a:moveTo>
                  <a:pt x="2283" y="623240"/>
                </a:moveTo>
                <a:cubicBezTo>
                  <a:pt x="22013" y="560987"/>
                  <a:pt x="146417" y="630596"/>
                  <a:pt x="277886" y="514320"/>
                </a:cubicBezTo>
                <a:cubicBezTo>
                  <a:pt x="387093" y="436409"/>
                  <a:pt x="268249" y="254651"/>
                  <a:pt x="319389" y="208160"/>
                </a:cubicBezTo>
                <a:cubicBezTo>
                  <a:pt x="370529" y="161669"/>
                  <a:pt x="576754" y="257976"/>
                  <a:pt x="613303" y="225848"/>
                </a:cubicBezTo>
                <a:cubicBezTo>
                  <a:pt x="649852" y="193720"/>
                  <a:pt x="722495" y="-17037"/>
                  <a:pt x="800623" y="1106"/>
                </a:cubicBezTo>
                <a:cubicBezTo>
                  <a:pt x="878751" y="19249"/>
                  <a:pt x="947963" y="216856"/>
                  <a:pt x="1082070" y="334709"/>
                </a:cubicBezTo>
                <a:cubicBezTo>
                  <a:pt x="1216177" y="452562"/>
                  <a:pt x="1387351" y="417361"/>
                  <a:pt x="1476675" y="484386"/>
                </a:cubicBezTo>
                <a:cubicBezTo>
                  <a:pt x="1565999" y="551411"/>
                  <a:pt x="1508475" y="670979"/>
                  <a:pt x="1451325" y="698760"/>
                </a:cubicBezTo>
                <a:cubicBezTo>
                  <a:pt x="1394175" y="726541"/>
                  <a:pt x="1337854" y="810967"/>
                  <a:pt x="1262364" y="874910"/>
                </a:cubicBezTo>
                <a:cubicBezTo>
                  <a:pt x="1186874" y="938853"/>
                  <a:pt x="1357842" y="1109408"/>
                  <a:pt x="1288899" y="1172908"/>
                </a:cubicBezTo>
                <a:cubicBezTo>
                  <a:pt x="1219956" y="1236408"/>
                  <a:pt x="1045746" y="1184754"/>
                  <a:pt x="991581" y="1260672"/>
                </a:cubicBezTo>
                <a:cubicBezTo>
                  <a:pt x="937416" y="1336590"/>
                  <a:pt x="920592" y="1496653"/>
                  <a:pt x="849608" y="1499828"/>
                </a:cubicBezTo>
                <a:cubicBezTo>
                  <a:pt x="778624" y="1503003"/>
                  <a:pt x="647585" y="1335683"/>
                  <a:pt x="565678" y="1279722"/>
                </a:cubicBezTo>
                <a:cubicBezTo>
                  <a:pt x="483772" y="1223761"/>
                  <a:pt x="279020" y="1303989"/>
                  <a:pt x="201006" y="1225975"/>
                </a:cubicBezTo>
                <a:cubicBezTo>
                  <a:pt x="122992" y="1147961"/>
                  <a:pt x="223582" y="977179"/>
                  <a:pt x="159505" y="887836"/>
                </a:cubicBezTo>
                <a:cubicBezTo>
                  <a:pt x="95428" y="798493"/>
                  <a:pt x="-17447" y="685493"/>
                  <a:pt x="2283" y="623240"/>
                </a:cubicBezTo>
                <a:close/>
              </a:path>
            </a:pathLst>
          </a:cu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rot="10800000">
            <a:off x="8237051" y="538441"/>
            <a:ext cx="583421" cy="5584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rot="10800000">
            <a:off x="8299558" y="572742"/>
            <a:ext cx="466798" cy="489873"/>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rot="10800000">
            <a:off x="7953764" y="833307"/>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rot="10800000">
            <a:off x="7953764" y="758380"/>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rot="12493251">
            <a:off x="8036523" y="524707"/>
            <a:ext cx="282079" cy="60031"/>
            <a:chOff x="2051720" y="1722580"/>
            <a:chExt cx="1296144" cy="444242"/>
          </a:xfrm>
        </p:grpSpPr>
        <p:sp>
          <p:nvSpPr>
            <p:cNvPr id="29" name="正方形/長方形 28"/>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正方形/長方形 17"/>
          <p:cNvSpPr/>
          <p:nvPr/>
        </p:nvSpPr>
        <p:spPr>
          <a:xfrm rot="10800000">
            <a:off x="7431246" y="823013"/>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p:nvSpPr>
        <p:spPr>
          <a:xfrm rot="16200000">
            <a:off x="7695207" y="650580"/>
            <a:ext cx="305384" cy="337755"/>
          </a:xfrm>
          <a:prstGeom prst="blockArc">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正方形/長方形 19"/>
          <p:cNvSpPr/>
          <p:nvPr/>
        </p:nvSpPr>
        <p:spPr>
          <a:xfrm rot="10800000">
            <a:off x="7431246" y="758380"/>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p:nvGrpSpPr>
        <p:grpSpPr>
          <a:xfrm rot="9000000">
            <a:off x="7379185" y="476672"/>
            <a:ext cx="317182" cy="122154"/>
            <a:chOff x="4613408" y="1988840"/>
            <a:chExt cx="822688" cy="288032"/>
          </a:xfrm>
          <a:solidFill>
            <a:schemeClr val="tx1"/>
          </a:solidFill>
        </p:grpSpPr>
        <p:sp>
          <p:nvSpPr>
            <p:cNvPr id="24" name="月 23"/>
            <p:cNvSpPr/>
            <p:nvPr/>
          </p:nvSpPr>
          <p:spPr>
            <a:xfrm rot="10704550">
              <a:off x="4613408" y="1988840"/>
              <a:ext cx="246624" cy="288032"/>
            </a:xfrm>
            <a:prstGeom prst="mo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4860032" y="2094189"/>
              <a:ext cx="576064" cy="7200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円/楕円 21"/>
          <p:cNvSpPr/>
          <p:nvPr/>
        </p:nvSpPr>
        <p:spPr>
          <a:xfrm rot="10800000">
            <a:off x="7850203" y="784302"/>
            <a:ext cx="83287" cy="916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rot="10800000">
            <a:off x="6926801" y="666773"/>
            <a:ext cx="326043" cy="290843"/>
          </a:xfrm>
          <a:prstGeom prst="ellipse">
            <a:avLst/>
          </a:prstGeom>
          <a:gradFill>
            <a:gsLst>
              <a:gs pos="21000">
                <a:srgbClr val="002060"/>
              </a:gs>
              <a:gs pos="67000">
                <a:schemeClr val="accent1">
                  <a:shade val="67500"/>
                  <a:satMod val="115000"/>
                </a:schemeClr>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79132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857500"/>
            <a:ext cx="8229600" cy="1143000"/>
          </a:xfrm>
        </p:spPr>
        <p:txBody>
          <a:bodyPr/>
          <a:lstStyle/>
          <a:p>
            <a:r>
              <a:rPr kumimoji="1" lang="ja-JP" altLang="en-US" dirty="0" smtClean="0"/>
              <a:t>関節リウマチとは？</a:t>
            </a:r>
            <a:endParaRPr kumimoji="1" lang="ja-JP" altLang="en-US" dirty="0"/>
          </a:p>
        </p:txBody>
      </p:sp>
    </p:spTree>
    <p:extLst>
      <p:ext uri="{BB962C8B-B14F-4D97-AF65-F5344CB8AC3E}">
        <p14:creationId xmlns:p14="http://schemas.microsoft.com/office/powerpoint/2010/main" val="681492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46926" y="3014103"/>
            <a:ext cx="392084"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2490851" y="2394495"/>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11" name="角丸四角形 10"/>
          <p:cNvSpPr/>
          <p:nvPr/>
        </p:nvSpPr>
        <p:spPr>
          <a:xfrm>
            <a:off x="4247964" y="2400310"/>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12" name="角丸四角形 11"/>
          <p:cNvSpPr/>
          <p:nvPr/>
        </p:nvSpPr>
        <p:spPr>
          <a:xfrm>
            <a:off x="3365866" y="44624"/>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TNF-α</a:t>
            </a:r>
            <a:endParaRPr kumimoji="1" lang="ja-JP" altLang="en-US" sz="2800" b="1" dirty="0">
              <a:effectLst>
                <a:outerShdw blurRad="38100" dist="38100" dir="2700000" algn="tl">
                  <a:srgbClr val="000000">
                    <a:alpha val="43137"/>
                  </a:srgbClr>
                </a:outerShdw>
              </a:effectLst>
              <a:latin typeface="+mn-ea"/>
            </a:endParaRPr>
          </a:p>
        </p:txBody>
      </p:sp>
      <p:sp>
        <p:nvSpPr>
          <p:cNvPr id="25" name="下矢印 24"/>
          <p:cNvSpPr/>
          <p:nvPr/>
        </p:nvSpPr>
        <p:spPr>
          <a:xfrm>
            <a:off x="4053231" y="609802"/>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2843808" y="1196752"/>
            <a:ext cx="2771800"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7" name="下矢印 26"/>
          <p:cNvSpPr/>
          <p:nvPr/>
        </p:nvSpPr>
        <p:spPr>
          <a:xfrm>
            <a:off x="4039480" y="1747169"/>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矢印 12"/>
          <p:cNvSpPr/>
          <p:nvPr/>
        </p:nvSpPr>
        <p:spPr>
          <a:xfrm rot="17100000">
            <a:off x="5721376" y="-121425"/>
            <a:ext cx="352036" cy="1364616"/>
          </a:xfrm>
          <a:prstGeom prst="upArrow">
            <a:avLst>
              <a:gd name="adj1" fmla="val 50000"/>
              <a:gd name="adj2" fmla="val 82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6"/>
          <p:cNvSpPr/>
          <p:nvPr/>
        </p:nvSpPr>
        <p:spPr>
          <a:xfrm rot="10800000">
            <a:off x="6711314" y="421960"/>
            <a:ext cx="781527" cy="769671"/>
          </a:xfrm>
          <a:custGeom>
            <a:avLst/>
            <a:gdLst>
              <a:gd name="connsiteX0" fmla="*/ 0 w 1577630"/>
              <a:gd name="connsiteY0" fmla="*/ 697654 h 1395308"/>
              <a:gd name="connsiteX1" fmla="*/ 788815 w 1577630"/>
              <a:gd name="connsiteY1" fmla="*/ 0 h 1395308"/>
              <a:gd name="connsiteX2" fmla="*/ 1577630 w 1577630"/>
              <a:gd name="connsiteY2" fmla="*/ 697654 h 1395308"/>
              <a:gd name="connsiteX3" fmla="*/ 788815 w 1577630"/>
              <a:gd name="connsiteY3" fmla="*/ 1395308 h 1395308"/>
              <a:gd name="connsiteX4" fmla="*/ 0 w 1577630"/>
              <a:gd name="connsiteY4" fmla="*/ 697654 h 1395308"/>
              <a:gd name="connsiteX0" fmla="*/ 21287 w 1598917"/>
              <a:gd name="connsiteY0" fmla="*/ 727835 h 1425489"/>
              <a:gd name="connsiteX1" fmla="*/ 275119 w 1598917"/>
              <a:gd name="connsiteY1" fmla="*/ 186209 h 1425489"/>
              <a:gd name="connsiteX2" fmla="*/ 810102 w 1598917"/>
              <a:gd name="connsiteY2" fmla="*/ 30181 h 1425489"/>
              <a:gd name="connsiteX3" fmla="*/ 1598917 w 1598917"/>
              <a:gd name="connsiteY3" fmla="*/ 727835 h 1425489"/>
              <a:gd name="connsiteX4" fmla="*/ 810102 w 1598917"/>
              <a:gd name="connsiteY4" fmla="*/ 1425489 h 1425489"/>
              <a:gd name="connsiteX5" fmla="*/ 21287 w 1598917"/>
              <a:gd name="connsiteY5" fmla="*/ 727835 h 1425489"/>
              <a:gd name="connsiteX0" fmla="*/ 21287 w 1598917"/>
              <a:gd name="connsiteY0" fmla="*/ 727835 h 1448697"/>
              <a:gd name="connsiteX1" fmla="*/ 275119 w 1598917"/>
              <a:gd name="connsiteY1" fmla="*/ 186209 h 1448697"/>
              <a:gd name="connsiteX2" fmla="*/ 810102 w 1598917"/>
              <a:gd name="connsiteY2" fmla="*/ 30181 h 1448697"/>
              <a:gd name="connsiteX3" fmla="*/ 1598917 w 1598917"/>
              <a:gd name="connsiteY3" fmla="*/ 727835 h 1448697"/>
              <a:gd name="connsiteX4" fmla="*/ 810102 w 1598917"/>
              <a:gd name="connsiteY4" fmla="*/ 1425489 h 1448697"/>
              <a:gd name="connsiteX5" fmla="*/ 264235 w 1598917"/>
              <a:gd name="connsiteY5" fmla="*/ 1231238 h 1448697"/>
              <a:gd name="connsiteX6" fmla="*/ 21287 w 1598917"/>
              <a:gd name="connsiteY6" fmla="*/ 727835 h 1448697"/>
              <a:gd name="connsiteX0" fmla="*/ 21287 w 1610967"/>
              <a:gd name="connsiteY0" fmla="*/ 727835 h 1425519"/>
              <a:gd name="connsiteX1" fmla="*/ 275119 w 1610967"/>
              <a:gd name="connsiteY1" fmla="*/ 186209 h 1425519"/>
              <a:gd name="connsiteX2" fmla="*/ 810102 w 1610967"/>
              <a:gd name="connsiteY2" fmla="*/ 30181 h 1425519"/>
              <a:gd name="connsiteX3" fmla="*/ 1598917 w 1610967"/>
              <a:gd name="connsiteY3" fmla="*/ 727835 h 1425519"/>
              <a:gd name="connsiteX4" fmla="*/ 1254835 w 1610967"/>
              <a:gd name="connsiteY4" fmla="*/ 1220353 h 1425519"/>
              <a:gd name="connsiteX5" fmla="*/ 810102 w 1610967"/>
              <a:gd name="connsiteY5" fmla="*/ 1425489 h 1425519"/>
              <a:gd name="connsiteX6" fmla="*/ 264235 w 1610967"/>
              <a:gd name="connsiteY6" fmla="*/ 1231238 h 1425519"/>
              <a:gd name="connsiteX7" fmla="*/ 21287 w 1610967"/>
              <a:gd name="connsiteY7" fmla="*/ 727835 h 1425519"/>
              <a:gd name="connsiteX0" fmla="*/ 21287 w 1598928"/>
              <a:gd name="connsiteY0" fmla="*/ 703112 h 1400796"/>
              <a:gd name="connsiteX1" fmla="*/ 275119 w 1598928"/>
              <a:gd name="connsiteY1" fmla="*/ 161486 h 1400796"/>
              <a:gd name="connsiteX2" fmla="*/ 810102 w 1598928"/>
              <a:gd name="connsiteY2" fmla="*/ 5458 h 1400796"/>
              <a:gd name="connsiteX3" fmla="*/ 1243949 w 1598928"/>
              <a:gd name="connsiteY3" fmla="*/ 313887 h 1400796"/>
              <a:gd name="connsiteX4" fmla="*/ 1598917 w 1598928"/>
              <a:gd name="connsiteY4" fmla="*/ 703112 h 1400796"/>
              <a:gd name="connsiteX5" fmla="*/ 1254835 w 1598928"/>
              <a:gd name="connsiteY5" fmla="*/ 1195630 h 1400796"/>
              <a:gd name="connsiteX6" fmla="*/ 810102 w 1598928"/>
              <a:gd name="connsiteY6" fmla="*/ 1400766 h 1400796"/>
              <a:gd name="connsiteX7" fmla="*/ 264235 w 1598928"/>
              <a:gd name="connsiteY7" fmla="*/ 1206515 h 1400796"/>
              <a:gd name="connsiteX8" fmla="*/ 21287 w 1598928"/>
              <a:gd name="connsiteY8" fmla="*/ 703112 h 1400796"/>
              <a:gd name="connsiteX0" fmla="*/ 21287 w 1598928"/>
              <a:gd name="connsiteY0" fmla="*/ 703694 h 1401378"/>
              <a:gd name="connsiteX1" fmla="*/ 275119 w 1598928"/>
              <a:gd name="connsiteY1" fmla="*/ 162068 h 1401378"/>
              <a:gd name="connsiteX2" fmla="*/ 810102 w 1598928"/>
              <a:gd name="connsiteY2" fmla="*/ 6040 h 1401378"/>
              <a:gd name="connsiteX3" fmla="*/ 1167749 w 1598928"/>
              <a:gd name="connsiteY3" fmla="*/ 325355 h 1401378"/>
              <a:gd name="connsiteX4" fmla="*/ 1598917 w 1598928"/>
              <a:gd name="connsiteY4" fmla="*/ 703694 h 1401378"/>
              <a:gd name="connsiteX5" fmla="*/ 1254835 w 1598928"/>
              <a:gd name="connsiteY5" fmla="*/ 1196212 h 1401378"/>
              <a:gd name="connsiteX6" fmla="*/ 810102 w 1598928"/>
              <a:gd name="connsiteY6" fmla="*/ 1401348 h 1401378"/>
              <a:gd name="connsiteX7" fmla="*/ 264235 w 1598928"/>
              <a:gd name="connsiteY7" fmla="*/ 1207097 h 1401378"/>
              <a:gd name="connsiteX8" fmla="*/ 21287 w 1598928"/>
              <a:gd name="connsiteY8" fmla="*/ 703694 h 1401378"/>
              <a:gd name="connsiteX0" fmla="*/ 1706 w 1579347"/>
              <a:gd name="connsiteY0" fmla="*/ 697667 h 1395351"/>
              <a:gd name="connsiteX1" fmla="*/ 353509 w 1579347"/>
              <a:gd name="connsiteY1" fmla="*/ 308441 h 1395351"/>
              <a:gd name="connsiteX2" fmla="*/ 790521 w 1579347"/>
              <a:gd name="connsiteY2" fmla="*/ 13 h 1395351"/>
              <a:gd name="connsiteX3" fmla="*/ 1148168 w 1579347"/>
              <a:gd name="connsiteY3" fmla="*/ 319328 h 1395351"/>
              <a:gd name="connsiteX4" fmla="*/ 1579336 w 1579347"/>
              <a:gd name="connsiteY4" fmla="*/ 697667 h 1395351"/>
              <a:gd name="connsiteX5" fmla="*/ 1235254 w 1579347"/>
              <a:gd name="connsiteY5" fmla="*/ 1190185 h 1395351"/>
              <a:gd name="connsiteX6" fmla="*/ 790521 w 1579347"/>
              <a:gd name="connsiteY6" fmla="*/ 1395321 h 1395351"/>
              <a:gd name="connsiteX7" fmla="*/ 244654 w 1579347"/>
              <a:gd name="connsiteY7" fmla="*/ 1201070 h 1395351"/>
              <a:gd name="connsiteX8" fmla="*/ 1706 w 1579347"/>
              <a:gd name="connsiteY8" fmla="*/ 697667 h 1395351"/>
              <a:gd name="connsiteX0" fmla="*/ 1122 w 1654963"/>
              <a:gd name="connsiteY0" fmla="*/ 665010 h 1395351"/>
              <a:gd name="connsiteX1" fmla="*/ 429125 w 1654963"/>
              <a:gd name="connsiteY1" fmla="*/ 308441 h 1395351"/>
              <a:gd name="connsiteX2" fmla="*/ 866137 w 1654963"/>
              <a:gd name="connsiteY2" fmla="*/ 13 h 1395351"/>
              <a:gd name="connsiteX3" fmla="*/ 1223784 w 1654963"/>
              <a:gd name="connsiteY3" fmla="*/ 319328 h 1395351"/>
              <a:gd name="connsiteX4" fmla="*/ 1654952 w 1654963"/>
              <a:gd name="connsiteY4" fmla="*/ 697667 h 1395351"/>
              <a:gd name="connsiteX5" fmla="*/ 1310870 w 1654963"/>
              <a:gd name="connsiteY5" fmla="*/ 1190185 h 1395351"/>
              <a:gd name="connsiteX6" fmla="*/ 866137 w 1654963"/>
              <a:gd name="connsiteY6" fmla="*/ 1395321 h 1395351"/>
              <a:gd name="connsiteX7" fmla="*/ 320270 w 1654963"/>
              <a:gd name="connsiteY7" fmla="*/ 1201070 h 1395351"/>
              <a:gd name="connsiteX8" fmla="*/ 1122 w 1654963"/>
              <a:gd name="connsiteY8" fmla="*/ 665010 h 1395351"/>
              <a:gd name="connsiteX0" fmla="*/ 3614 w 1657455"/>
              <a:gd name="connsiteY0" fmla="*/ 665010 h 1412005"/>
              <a:gd name="connsiteX1" fmla="*/ 431617 w 1657455"/>
              <a:gd name="connsiteY1" fmla="*/ 308441 h 1412005"/>
              <a:gd name="connsiteX2" fmla="*/ 868629 w 1657455"/>
              <a:gd name="connsiteY2" fmla="*/ 13 h 1412005"/>
              <a:gd name="connsiteX3" fmla="*/ 1226276 w 1657455"/>
              <a:gd name="connsiteY3" fmla="*/ 319328 h 1412005"/>
              <a:gd name="connsiteX4" fmla="*/ 1657444 w 1657455"/>
              <a:gd name="connsiteY4" fmla="*/ 697667 h 1412005"/>
              <a:gd name="connsiteX5" fmla="*/ 1313362 w 1657455"/>
              <a:gd name="connsiteY5" fmla="*/ 1190185 h 1412005"/>
              <a:gd name="connsiteX6" fmla="*/ 868629 w 1657455"/>
              <a:gd name="connsiteY6" fmla="*/ 1395321 h 1412005"/>
              <a:gd name="connsiteX7" fmla="*/ 257447 w 1657455"/>
              <a:gd name="connsiteY7" fmla="*/ 1320813 h 1412005"/>
              <a:gd name="connsiteX8" fmla="*/ 3614 w 1657455"/>
              <a:gd name="connsiteY8" fmla="*/ 665010 h 1412005"/>
              <a:gd name="connsiteX0" fmla="*/ 149 w 1653990"/>
              <a:gd name="connsiteY0" fmla="*/ 665010 h 1395351"/>
              <a:gd name="connsiteX1" fmla="*/ 428152 w 1653990"/>
              <a:gd name="connsiteY1" fmla="*/ 308441 h 1395351"/>
              <a:gd name="connsiteX2" fmla="*/ 865164 w 1653990"/>
              <a:gd name="connsiteY2" fmla="*/ 13 h 1395351"/>
              <a:gd name="connsiteX3" fmla="*/ 1222811 w 1653990"/>
              <a:gd name="connsiteY3" fmla="*/ 319328 h 1395351"/>
              <a:gd name="connsiteX4" fmla="*/ 1653979 w 1653990"/>
              <a:gd name="connsiteY4" fmla="*/ 697667 h 1395351"/>
              <a:gd name="connsiteX5" fmla="*/ 1309897 w 1653990"/>
              <a:gd name="connsiteY5" fmla="*/ 1190185 h 1395351"/>
              <a:gd name="connsiteX6" fmla="*/ 865164 w 1653990"/>
              <a:gd name="connsiteY6" fmla="*/ 1395321 h 1395351"/>
              <a:gd name="connsiteX7" fmla="*/ 384610 w 1653990"/>
              <a:gd name="connsiteY7" fmla="*/ 1201070 h 1395351"/>
              <a:gd name="connsiteX8" fmla="*/ 149 w 1653990"/>
              <a:gd name="connsiteY8" fmla="*/ 665010 h 1395351"/>
              <a:gd name="connsiteX0" fmla="*/ 149 w 1653990"/>
              <a:gd name="connsiteY0" fmla="*/ 665010 h 1536846"/>
              <a:gd name="connsiteX1" fmla="*/ 428152 w 1653990"/>
              <a:gd name="connsiteY1" fmla="*/ 308441 h 1536846"/>
              <a:gd name="connsiteX2" fmla="*/ 865164 w 1653990"/>
              <a:gd name="connsiteY2" fmla="*/ 13 h 1536846"/>
              <a:gd name="connsiteX3" fmla="*/ 1222811 w 1653990"/>
              <a:gd name="connsiteY3" fmla="*/ 319328 h 1536846"/>
              <a:gd name="connsiteX4" fmla="*/ 1653979 w 1653990"/>
              <a:gd name="connsiteY4" fmla="*/ 697667 h 1536846"/>
              <a:gd name="connsiteX5" fmla="*/ 1309897 w 1653990"/>
              <a:gd name="connsiteY5" fmla="*/ 1190185 h 1536846"/>
              <a:gd name="connsiteX6" fmla="*/ 876049 w 1653990"/>
              <a:gd name="connsiteY6" fmla="*/ 1536835 h 1536846"/>
              <a:gd name="connsiteX7" fmla="*/ 384610 w 1653990"/>
              <a:gd name="connsiteY7" fmla="*/ 1201070 h 1536846"/>
              <a:gd name="connsiteX8" fmla="*/ 149 w 1653990"/>
              <a:gd name="connsiteY8" fmla="*/ 665010 h 1536846"/>
              <a:gd name="connsiteX0" fmla="*/ 149 w 1653986"/>
              <a:gd name="connsiteY0" fmla="*/ 665010 h 1538009"/>
              <a:gd name="connsiteX1" fmla="*/ 428152 w 1653986"/>
              <a:gd name="connsiteY1" fmla="*/ 308441 h 1538009"/>
              <a:gd name="connsiteX2" fmla="*/ 865164 w 1653986"/>
              <a:gd name="connsiteY2" fmla="*/ 13 h 1538009"/>
              <a:gd name="connsiteX3" fmla="*/ 1222811 w 1653986"/>
              <a:gd name="connsiteY3" fmla="*/ 319328 h 1538009"/>
              <a:gd name="connsiteX4" fmla="*/ 1653979 w 1653986"/>
              <a:gd name="connsiteY4" fmla="*/ 697667 h 1538009"/>
              <a:gd name="connsiteX5" fmla="*/ 1201040 w 1653986"/>
              <a:gd name="connsiteY5" fmla="*/ 1081328 h 1538009"/>
              <a:gd name="connsiteX6" fmla="*/ 876049 w 1653986"/>
              <a:gd name="connsiteY6" fmla="*/ 1536835 h 1538009"/>
              <a:gd name="connsiteX7" fmla="*/ 384610 w 1653986"/>
              <a:gd name="connsiteY7" fmla="*/ 1201070 h 1538009"/>
              <a:gd name="connsiteX8" fmla="*/ 149 w 1653986"/>
              <a:gd name="connsiteY8" fmla="*/ 665010 h 1538009"/>
              <a:gd name="connsiteX0" fmla="*/ 149 w 1662295"/>
              <a:gd name="connsiteY0" fmla="*/ 665010 h 1538009"/>
              <a:gd name="connsiteX1" fmla="*/ 428152 w 1662295"/>
              <a:gd name="connsiteY1" fmla="*/ 308441 h 1538009"/>
              <a:gd name="connsiteX2" fmla="*/ 865164 w 1662295"/>
              <a:gd name="connsiteY2" fmla="*/ 13 h 1538009"/>
              <a:gd name="connsiteX3" fmla="*/ 1222811 w 1662295"/>
              <a:gd name="connsiteY3" fmla="*/ 319328 h 1538009"/>
              <a:gd name="connsiteX4" fmla="*/ 1653979 w 1662295"/>
              <a:gd name="connsiteY4" fmla="*/ 697667 h 1538009"/>
              <a:gd name="connsiteX5" fmla="*/ 1484067 w 1662295"/>
              <a:gd name="connsiteY5" fmla="*/ 907154 h 1538009"/>
              <a:gd name="connsiteX6" fmla="*/ 1201040 w 1662295"/>
              <a:gd name="connsiteY6" fmla="*/ 1081328 h 1538009"/>
              <a:gd name="connsiteX7" fmla="*/ 876049 w 1662295"/>
              <a:gd name="connsiteY7" fmla="*/ 1536835 h 1538009"/>
              <a:gd name="connsiteX8" fmla="*/ 384610 w 1662295"/>
              <a:gd name="connsiteY8" fmla="*/ 1201070 h 1538009"/>
              <a:gd name="connsiteX9" fmla="*/ 149 w 1662295"/>
              <a:gd name="connsiteY9" fmla="*/ 665010 h 1538009"/>
              <a:gd name="connsiteX0" fmla="*/ 18675 w 1680821"/>
              <a:gd name="connsiteY0" fmla="*/ 665010 h 1537967"/>
              <a:gd name="connsiteX1" fmla="*/ 446678 w 1680821"/>
              <a:gd name="connsiteY1" fmla="*/ 308441 h 1537967"/>
              <a:gd name="connsiteX2" fmla="*/ 883690 w 1680821"/>
              <a:gd name="connsiteY2" fmla="*/ 13 h 1537967"/>
              <a:gd name="connsiteX3" fmla="*/ 1241337 w 1680821"/>
              <a:gd name="connsiteY3" fmla="*/ 319328 h 1537967"/>
              <a:gd name="connsiteX4" fmla="*/ 1672505 w 1680821"/>
              <a:gd name="connsiteY4" fmla="*/ 697667 h 1537967"/>
              <a:gd name="connsiteX5" fmla="*/ 1502593 w 1680821"/>
              <a:gd name="connsiteY5" fmla="*/ 907154 h 1537967"/>
              <a:gd name="connsiteX6" fmla="*/ 1219566 w 1680821"/>
              <a:gd name="connsiteY6" fmla="*/ 1081328 h 1537967"/>
              <a:gd name="connsiteX7" fmla="*/ 894575 w 1680821"/>
              <a:gd name="connsiteY7" fmla="*/ 1536835 h 1537967"/>
              <a:gd name="connsiteX8" fmla="*/ 403136 w 1680821"/>
              <a:gd name="connsiteY8" fmla="*/ 1201070 h 1537967"/>
              <a:gd name="connsiteX9" fmla="*/ 109222 w 1680821"/>
              <a:gd name="connsiteY9" fmla="*/ 896268 h 1537967"/>
              <a:gd name="connsiteX10" fmla="*/ 18675 w 1680821"/>
              <a:gd name="connsiteY10" fmla="*/ 665010 h 1537967"/>
              <a:gd name="connsiteX0" fmla="*/ 18675 w 1680821"/>
              <a:gd name="connsiteY0" fmla="*/ 670218 h 1543175"/>
              <a:gd name="connsiteX1" fmla="*/ 446678 w 1680821"/>
              <a:gd name="connsiteY1" fmla="*/ 313649 h 1543175"/>
              <a:gd name="connsiteX2" fmla="*/ 653507 w 1680821"/>
              <a:gd name="connsiteY2" fmla="*/ 139476 h 1543175"/>
              <a:gd name="connsiteX3" fmla="*/ 883690 w 1680821"/>
              <a:gd name="connsiteY3" fmla="*/ 5221 h 1543175"/>
              <a:gd name="connsiteX4" fmla="*/ 1241337 w 1680821"/>
              <a:gd name="connsiteY4" fmla="*/ 324536 h 1543175"/>
              <a:gd name="connsiteX5" fmla="*/ 1672505 w 1680821"/>
              <a:gd name="connsiteY5" fmla="*/ 702875 h 1543175"/>
              <a:gd name="connsiteX6" fmla="*/ 1502593 w 1680821"/>
              <a:gd name="connsiteY6" fmla="*/ 912362 h 1543175"/>
              <a:gd name="connsiteX7" fmla="*/ 1219566 w 1680821"/>
              <a:gd name="connsiteY7" fmla="*/ 1086536 h 1543175"/>
              <a:gd name="connsiteX8" fmla="*/ 894575 w 1680821"/>
              <a:gd name="connsiteY8" fmla="*/ 1542043 h 1543175"/>
              <a:gd name="connsiteX9" fmla="*/ 403136 w 1680821"/>
              <a:gd name="connsiteY9" fmla="*/ 1206278 h 1543175"/>
              <a:gd name="connsiteX10" fmla="*/ 109222 w 1680821"/>
              <a:gd name="connsiteY10" fmla="*/ 901476 h 1543175"/>
              <a:gd name="connsiteX11" fmla="*/ 18675 w 1680821"/>
              <a:gd name="connsiteY11" fmla="*/ 670218 h 1543175"/>
              <a:gd name="connsiteX0" fmla="*/ 18675 w 1680821"/>
              <a:gd name="connsiteY0" fmla="*/ 670218 h 1550471"/>
              <a:gd name="connsiteX1" fmla="*/ 446678 w 1680821"/>
              <a:gd name="connsiteY1" fmla="*/ 313649 h 1550471"/>
              <a:gd name="connsiteX2" fmla="*/ 653507 w 1680821"/>
              <a:gd name="connsiteY2" fmla="*/ 139476 h 1550471"/>
              <a:gd name="connsiteX3" fmla="*/ 883690 w 1680821"/>
              <a:gd name="connsiteY3" fmla="*/ 5221 h 1550471"/>
              <a:gd name="connsiteX4" fmla="*/ 1241337 w 1680821"/>
              <a:gd name="connsiteY4" fmla="*/ 324536 h 1550471"/>
              <a:gd name="connsiteX5" fmla="*/ 1672505 w 1680821"/>
              <a:gd name="connsiteY5" fmla="*/ 702875 h 1550471"/>
              <a:gd name="connsiteX6" fmla="*/ 1502593 w 1680821"/>
              <a:gd name="connsiteY6" fmla="*/ 912362 h 1550471"/>
              <a:gd name="connsiteX7" fmla="*/ 1219566 w 1680821"/>
              <a:gd name="connsiteY7" fmla="*/ 1086536 h 1550471"/>
              <a:gd name="connsiteX8" fmla="*/ 894575 w 1680821"/>
              <a:gd name="connsiteY8" fmla="*/ 1542043 h 1550471"/>
              <a:gd name="connsiteX9" fmla="*/ 577307 w 1680821"/>
              <a:gd name="connsiteY9" fmla="*/ 1369562 h 1550471"/>
              <a:gd name="connsiteX10" fmla="*/ 403136 w 1680821"/>
              <a:gd name="connsiteY10" fmla="*/ 1206278 h 1550471"/>
              <a:gd name="connsiteX11" fmla="*/ 109222 w 1680821"/>
              <a:gd name="connsiteY11" fmla="*/ 901476 h 1550471"/>
              <a:gd name="connsiteX12" fmla="*/ 18675 w 1680821"/>
              <a:gd name="connsiteY12" fmla="*/ 670218 h 1550471"/>
              <a:gd name="connsiteX0" fmla="*/ 18675 w 1680821"/>
              <a:gd name="connsiteY0" fmla="*/ 670218 h 1542915"/>
              <a:gd name="connsiteX1" fmla="*/ 446678 w 1680821"/>
              <a:gd name="connsiteY1" fmla="*/ 313649 h 1542915"/>
              <a:gd name="connsiteX2" fmla="*/ 653507 w 1680821"/>
              <a:gd name="connsiteY2" fmla="*/ 139476 h 1542915"/>
              <a:gd name="connsiteX3" fmla="*/ 883690 w 1680821"/>
              <a:gd name="connsiteY3" fmla="*/ 5221 h 1542915"/>
              <a:gd name="connsiteX4" fmla="*/ 1241337 w 1680821"/>
              <a:gd name="connsiteY4" fmla="*/ 324536 h 1542915"/>
              <a:gd name="connsiteX5" fmla="*/ 1672505 w 1680821"/>
              <a:gd name="connsiteY5" fmla="*/ 702875 h 1542915"/>
              <a:gd name="connsiteX6" fmla="*/ 1502593 w 1680821"/>
              <a:gd name="connsiteY6" fmla="*/ 912362 h 1542915"/>
              <a:gd name="connsiteX7" fmla="*/ 1219566 w 1680821"/>
              <a:gd name="connsiteY7" fmla="*/ 1086536 h 1542915"/>
              <a:gd name="connsiteX8" fmla="*/ 1088936 w 1680821"/>
              <a:gd name="connsiteY8" fmla="*/ 1293362 h 1542915"/>
              <a:gd name="connsiteX9" fmla="*/ 894575 w 1680821"/>
              <a:gd name="connsiteY9" fmla="*/ 1542043 h 1542915"/>
              <a:gd name="connsiteX10" fmla="*/ 577307 w 1680821"/>
              <a:gd name="connsiteY10" fmla="*/ 1369562 h 1542915"/>
              <a:gd name="connsiteX11" fmla="*/ 403136 w 1680821"/>
              <a:gd name="connsiteY11" fmla="*/ 1206278 h 1542915"/>
              <a:gd name="connsiteX12" fmla="*/ 109222 w 1680821"/>
              <a:gd name="connsiteY12" fmla="*/ 901476 h 1542915"/>
              <a:gd name="connsiteX13" fmla="*/ 18675 w 1680821"/>
              <a:gd name="connsiteY13" fmla="*/ 670218 h 1542915"/>
              <a:gd name="connsiteX0" fmla="*/ 20972 w 1683118"/>
              <a:gd name="connsiteY0" fmla="*/ 670218 h 1542915"/>
              <a:gd name="connsiteX1" fmla="*/ 482313 w 1683118"/>
              <a:gd name="connsiteY1" fmla="*/ 394611 h 1542915"/>
              <a:gd name="connsiteX2" fmla="*/ 655804 w 1683118"/>
              <a:gd name="connsiteY2" fmla="*/ 139476 h 1542915"/>
              <a:gd name="connsiteX3" fmla="*/ 885987 w 1683118"/>
              <a:gd name="connsiteY3" fmla="*/ 5221 h 1542915"/>
              <a:gd name="connsiteX4" fmla="*/ 1243634 w 1683118"/>
              <a:gd name="connsiteY4" fmla="*/ 324536 h 1542915"/>
              <a:gd name="connsiteX5" fmla="*/ 1674802 w 1683118"/>
              <a:gd name="connsiteY5" fmla="*/ 702875 h 1542915"/>
              <a:gd name="connsiteX6" fmla="*/ 1504890 w 1683118"/>
              <a:gd name="connsiteY6" fmla="*/ 912362 h 1542915"/>
              <a:gd name="connsiteX7" fmla="*/ 1221863 w 1683118"/>
              <a:gd name="connsiteY7" fmla="*/ 1086536 h 1542915"/>
              <a:gd name="connsiteX8" fmla="*/ 1091233 w 1683118"/>
              <a:gd name="connsiteY8" fmla="*/ 1293362 h 1542915"/>
              <a:gd name="connsiteX9" fmla="*/ 896872 w 1683118"/>
              <a:gd name="connsiteY9" fmla="*/ 1542043 h 1542915"/>
              <a:gd name="connsiteX10" fmla="*/ 579604 w 1683118"/>
              <a:gd name="connsiteY10" fmla="*/ 1369562 h 1542915"/>
              <a:gd name="connsiteX11" fmla="*/ 405433 w 1683118"/>
              <a:gd name="connsiteY11" fmla="*/ 1206278 h 1542915"/>
              <a:gd name="connsiteX12" fmla="*/ 111519 w 1683118"/>
              <a:gd name="connsiteY12" fmla="*/ 901476 h 1542915"/>
              <a:gd name="connsiteX13" fmla="*/ 20972 w 1683118"/>
              <a:gd name="connsiteY13" fmla="*/ 670218 h 1542915"/>
              <a:gd name="connsiteX0" fmla="*/ 16567 w 1716813"/>
              <a:gd name="connsiteY0" fmla="*/ 627355 h 1542915"/>
              <a:gd name="connsiteX1" fmla="*/ 516008 w 1716813"/>
              <a:gd name="connsiteY1" fmla="*/ 394611 h 1542915"/>
              <a:gd name="connsiteX2" fmla="*/ 689499 w 1716813"/>
              <a:gd name="connsiteY2" fmla="*/ 139476 h 1542915"/>
              <a:gd name="connsiteX3" fmla="*/ 919682 w 1716813"/>
              <a:gd name="connsiteY3" fmla="*/ 5221 h 1542915"/>
              <a:gd name="connsiteX4" fmla="*/ 1277329 w 1716813"/>
              <a:gd name="connsiteY4" fmla="*/ 324536 h 1542915"/>
              <a:gd name="connsiteX5" fmla="*/ 1708497 w 1716813"/>
              <a:gd name="connsiteY5" fmla="*/ 702875 h 1542915"/>
              <a:gd name="connsiteX6" fmla="*/ 1538585 w 1716813"/>
              <a:gd name="connsiteY6" fmla="*/ 912362 h 1542915"/>
              <a:gd name="connsiteX7" fmla="*/ 1255558 w 1716813"/>
              <a:gd name="connsiteY7" fmla="*/ 1086536 h 1542915"/>
              <a:gd name="connsiteX8" fmla="*/ 1124928 w 1716813"/>
              <a:gd name="connsiteY8" fmla="*/ 1293362 h 1542915"/>
              <a:gd name="connsiteX9" fmla="*/ 930567 w 1716813"/>
              <a:gd name="connsiteY9" fmla="*/ 1542043 h 1542915"/>
              <a:gd name="connsiteX10" fmla="*/ 613299 w 1716813"/>
              <a:gd name="connsiteY10" fmla="*/ 1369562 h 1542915"/>
              <a:gd name="connsiteX11" fmla="*/ 439128 w 1716813"/>
              <a:gd name="connsiteY11" fmla="*/ 1206278 h 1542915"/>
              <a:gd name="connsiteX12" fmla="*/ 145214 w 1716813"/>
              <a:gd name="connsiteY12" fmla="*/ 901476 h 1542915"/>
              <a:gd name="connsiteX13" fmla="*/ 16567 w 1716813"/>
              <a:gd name="connsiteY13" fmla="*/ 627355 h 1542915"/>
              <a:gd name="connsiteX0" fmla="*/ 16567 w 1716813"/>
              <a:gd name="connsiteY0" fmla="*/ 664330 h 1579890"/>
              <a:gd name="connsiteX1" fmla="*/ 516008 w 1716813"/>
              <a:gd name="connsiteY1" fmla="*/ 431586 h 1579890"/>
              <a:gd name="connsiteX2" fmla="*/ 689499 w 1716813"/>
              <a:gd name="connsiteY2" fmla="*/ 176451 h 1579890"/>
              <a:gd name="connsiteX3" fmla="*/ 891107 w 1716813"/>
              <a:gd name="connsiteY3" fmla="*/ 4096 h 1579890"/>
              <a:gd name="connsiteX4" fmla="*/ 1277329 w 1716813"/>
              <a:gd name="connsiteY4" fmla="*/ 361511 h 1579890"/>
              <a:gd name="connsiteX5" fmla="*/ 1708497 w 1716813"/>
              <a:gd name="connsiteY5" fmla="*/ 739850 h 1579890"/>
              <a:gd name="connsiteX6" fmla="*/ 1538585 w 1716813"/>
              <a:gd name="connsiteY6" fmla="*/ 949337 h 1579890"/>
              <a:gd name="connsiteX7" fmla="*/ 1255558 w 1716813"/>
              <a:gd name="connsiteY7" fmla="*/ 1123511 h 1579890"/>
              <a:gd name="connsiteX8" fmla="*/ 1124928 w 1716813"/>
              <a:gd name="connsiteY8" fmla="*/ 1330337 h 1579890"/>
              <a:gd name="connsiteX9" fmla="*/ 930567 w 1716813"/>
              <a:gd name="connsiteY9" fmla="*/ 1579018 h 1579890"/>
              <a:gd name="connsiteX10" fmla="*/ 613299 w 1716813"/>
              <a:gd name="connsiteY10" fmla="*/ 1406537 h 1579890"/>
              <a:gd name="connsiteX11" fmla="*/ 439128 w 1716813"/>
              <a:gd name="connsiteY11" fmla="*/ 1243253 h 1579890"/>
              <a:gd name="connsiteX12" fmla="*/ 145214 w 1716813"/>
              <a:gd name="connsiteY12" fmla="*/ 938451 h 1579890"/>
              <a:gd name="connsiteX13" fmla="*/ 16567 w 1716813"/>
              <a:gd name="connsiteY13" fmla="*/ 664330 h 1579890"/>
              <a:gd name="connsiteX0" fmla="*/ 8730 w 1708976"/>
              <a:gd name="connsiteY0" fmla="*/ 664330 h 1579890"/>
              <a:gd name="connsiteX1" fmla="*/ 374821 w 1708976"/>
              <a:gd name="connsiteY1" fmla="*/ 455398 h 1579890"/>
              <a:gd name="connsiteX2" fmla="*/ 681662 w 1708976"/>
              <a:gd name="connsiteY2" fmla="*/ 176451 h 1579890"/>
              <a:gd name="connsiteX3" fmla="*/ 883270 w 1708976"/>
              <a:gd name="connsiteY3" fmla="*/ 4096 h 1579890"/>
              <a:gd name="connsiteX4" fmla="*/ 1269492 w 1708976"/>
              <a:gd name="connsiteY4" fmla="*/ 361511 h 1579890"/>
              <a:gd name="connsiteX5" fmla="*/ 1700660 w 1708976"/>
              <a:gd name="connsiteY5" fmla="*/ 739850 h 1579890"/>
              <a:gd name="connsiteX6" fmla="*/ 1530748 w 1708976"/>
              <a:gd name="connsiteY6" fmla="*/ 949337 h 1579890"/>
              <a:gd name="connsiteX7" fmla="*/ 1247721 w 1708976"/>
              <a:gd name="connsiteY7" fmla="*/ 1123511 h 1579890"/>
              <a:gd name="connsiteX8" fmla="*/ 1117091 w 1708976"/>
              <a:gd name="connsiteY8" fmla="*/ 1330337 h 1579890"/>
              <a:gd name="connsiteX9" fmla="*/ 922730 w 1708976"/>
              <a:gd name="connsiteY9" fmla="*/ 1579018 h 1579890"/>
              <a:gd name="connsiteX10" fmla="*/ 605462 w 1708976"/>
              <a:gd name="connsiteY10" fmla="*/ 1406537 h 1579890"/>
              <a:gd name="connsiteX11" fmla="*/ 431291 w 1708976"/>
              <a:gd name="connsiteY11" fmla="*/ 1243253 h 1579890"/>
              <a:gd name="connsiteX12" fmla="*/ 137377 w 1708976"/>
              <a:gd name="connsiteY12" fmla="*/ 938451 h 1579890"/>
              <a:gd name="connsiteX13" fmla="*/ 8730 w 1708976"/>
              <a:gd name="connsiteY13" fmla="*/ 664330 h 1579890"/>
              <a:gd name="connsiteX0" fmla="*/ 8730 w 1708976"/>
              <a:gd name="connsiteY0" fmla="*/ 663937 h 1579497"/>
              <a:gd name="connsiteX1" fmla="*/ 374821 w 1708976"/>
              <a:gd name="connsiteY1" fmla="*/ 455005 h 1579497"/>
              <a:gd name="connsiteX2" fmla="*/ 459186 w 1708976"/>
              <a:gd name="connsiteY2" fmla="*/ 172657 h 1579497"/>
              <a:gd name="connsiteX3" fmla="*/ 681662 w 1708976"/>
              <a:gd name="connsiteY3" fmla="*/ 176058 h 1579497"/>
              <a:gd name="connsiteX4" fmla="*/ 883270 w 1708976"/>
              <a:gd name="connsiteY4" fmla="*/ 3703 h 1579497"/>
              <a:gd name="connsiteX5" fmla="*/ 1269492 w 1708976"/>
              <a:gd name="connsiteY5" fmla="*/ 361118 h 1579497"/>
              <a:gd name="connsiteX6" fmla="*/ 1700660 w 1708976"/>
              <a:gd name="connsiteY6" fmla="*/ 739457 h 1579497"/>
              <a:gd name="connsiteX7" fmla="*/ 1530748 w 1708976"/>
              <a:gd name="connsiteY7" fmla="*/ 948944 h 1579497"/>
              <a:gd name="connsiteX8" fmla="*/ 1247721 w 1708976"/>
              <a:gd name="connsiteY8" fmla="*/ 1123118 h 1579497"/>
              <a:gd name="connsiteX9" fmla="*/ 1117091 w 1708976"/>
              <a:gd name="connsiteY9" fmla="*/ 1329944 h 1579497"/>
              <a:gd name="connsiteX10" fmla="*/ 922730 w 1708976"/>
              <a:gd name="connsiteY10" fmla="*/ 1578625 h 1579497"/>
              <a:gd name="connsiteX11" fmla="*/ 605462 w 1708976"/>
              <a:gd name="connsiteY11" fmla="*/ 1406144 h 1579497"/>
              <a:gd name="connsiteX12" fmla="*/ 431291 w 1708976"/>
              <a:gd name="connsiteY12" fmla="*/ 1242860 h 1579497"/>
              <a:gd name="connsiteX13" fmla="*/ 137377 w 1708976"/>
              <a:gd name="connsiteY13" fmla="*/ 938058 h 1579497"/>
              <a:gd name="connsiteX14" fmla="*/ 8730 w 1708976"/>
              <a:gd name="connsiteY14" fmla="*/ 663937 h 1579497"/>
              <a:gd name="connsiteX0" fmla="*/ 6217 w 1706463"/>
              <a:gd name="connsiteY0" fmla="*/ 663937 h 1579497"/>
              <a:gd name="connsiteX1" fmla="*/ 324683 w 1706463"/>
              <a:gd name="connsiteY1" fmla="*/ 493105 h 1579497"/>
              <a:gd name="connsiteX2" fmla="*/ 456673 w 1706463"/>
              <a:gd name="connsiteY2" fmla="*/ 172657 h 1579497"/>
              <a:gd name="connsiteX3" fmla="*/ 679149 w 1706463"/>
              <a:gd name="connsiteY3" fmla="*/ 176058 h 1579497"/>
              <a:gd name="connsiteX4" fmla="*/ 880757 w 1706463"/>
              <a:gd name="connsiteY4" fmla="*/ 3703 h 1579497"/>
              <a:gd name="connsiteX5" fmla="*/ 1266979 w 1706463"/>
              <a:gd name="connsiteY5" fmla="*/ 361118 h 1579497"/>
              <a:gd name="connsiteX6" fmla="*/ 1698147 w 1706463"/>
              <a:gd name="connsiteY6" fmla="*/ 739457 h 1579497"/>
              <a:gd name="connsiteX7" fmla="*/ 1528235 w 1706463"/>
              <a:gd name="connsiteY7" fmla="*/ 948944 h 1579497"/>
              <a:gd name="connsiteX8" fmla="*/ 1245208 w 1706463"/>
              <a:gd name="connsiteY8" fmla="*/ 1123118 h 1579497"/>
              <a:gd name="connsiteX9" fmla="*/ 1114578 w 1706463"/>
              <a:gd name="connsiteY9" fmla="*/ 1329944 h 1579497"/>
              <a:gd name="connsiteX10" fmla="*/ 920217 w 1706463"/>
              <a:gd name="connsiteY10" fmla="*/ 1578625 h 1579497"/>
              <a:gd name="connsiteX11" fmla="*/ 602949 w 1706463"/>
              <a:gd name="connsiteY11" fmla="*/ 1406144 h 1579497"/>
              <a:gd name="connsiteX12" fmla="*/ 428778 w 1706463"/>
              <a:gd name="connsiteY12" fmla="*/ 1242860 h 1579497"/>
              <a:gd name="connsiteX13" fmla="*/ 134864 w 1706463"/>
              <a:gd name="connsiteY13" fmla="*/ 938058 h 1579497"/>
              <a:gd name="connsiteX14" fmla="*/ 6217 w 1706463"/>
              <a:gd name="connsiteY14" fmla="*/ 663937 h 1579497"/>
              <a:gd name="connsiteX0" fmla="*/ 778 w 1701024"/>
              <a:gd name="connsiteY0" fmla="*/ 663937 h 1579497"/>
              <a:gd name="connsiteX1" fmla="*/ 319244 w 1701024"/>
              <a:gd name="connsiteY1" fmla="*/ 493105 h 1579497"/>
              <a:gd name="connsiteX2" fmla="*/ 451234 w 1701024"/>
              <a:gd name="connsiteY2" fmla="*/ 172657 h 1579497"/>
              <a:gd name="connsiteX3" fmla="*/ 673710 w 1701024"/>
              <a:gd name="connsiteY3" fmla="*/ 176058 h 1579497"/>
              <a:gd name="connsiteX4" fmla="*/ 875318 w 1701024"/>
              <a:gd name="connsiteY4" fmla="*/ 3703 h 1579497"/>
              <a:gd name="connsiteX5" fmla="*/ 1261540 w 1701024"/>
              <a:gd name="connsiteY5" fmla="*/ 361118 h 1579497"/>
              <a:gd name="connsiteX6" fmla="*/ 1692708 w 1701024"/>
              <a:gd name="connsiteY6" fmla="*/ 739457 h 1579497"/>
              <a:gd name="connsiteX7" fmla="*/ 1522796 w 1701024"/>
              <a:gd name="connsiteY7" fmla="*/ 948944 h 1579497"/>
              <a:gd name="connsiteX8" fmla="*/ 1239769 w 1701024"/>
              <a:gd name="connsiteY8" fmla="*/ 1123118 h 1579497"/>
              <a:gd name="connsiteX9" fmla="*/ 1109139 w 1701024"/>
              <a:gd name="connsiteY9" fmla="*/ 1329944 h 1579497"/>
              <a:gd name="connsiteX10" fmla="*/ 914778 w 1701024"/>
              <a:gd name="connsiteY10" fmla="*/ 1578625 h 1579497"/>
              <a:gd name="connsiteX11" fmla="*/ 597510 w 1701024"/>
              <a:gd name="connsiteY11" fmla="*/ 1406144 h 1579497"/>
              <a:gd name="connsiteX12" fmla="*/ 423339 w 1701024"/>
              <a:gd name="connsiteY12" fmla="*/ 1242860 h 1579497"/>
              <a:gd name="connsiteX13" fmla="*/ 234200 w 1701024"/>
              <a:gd name="connsiteY13" fmla="*/ 890433 h 1579497"/>
              <a:gd name="connsiteX14" fmla="*/ 778 w 1701024"/>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366511 w 1644196"/>
              <a:gd name="connsiteY12" fmla="*/ 1242860 h 1579497"/>
              <a:gd name="connsiteX13" fmla="*/ 177372 w 1644196"/>
              <a:gd name="connsiteY13" fmla="*/ 890433 h 1579497"/>
              <a:gd name="connsiteX14" fmla="*/ 1100 w 1644196"/>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218873 w 1644196"/>
              <a:gd name="connsiteY12" fmla="*/ 1228572 h 1579497"/>
              <a:gd name="connsiteX13" fmla="*/ 177372 w 1644196"/>
              <a:gd name="connsiteY13" fmla="*/ 890433 h 1579497"/>
              <a:gd name="connsiteX14" fmla="*/ 1100 w 1644196"/>
              <a:gd name="connsiteY14" fmla="*/ 663937 h 1579497"/>
              <a:gd name="connsiteX0" fmla="*/ 1100 w 1644196"/>
              <a:gd name="connsiteY0" fmla="*/ 663937 h 1578878"/>
              <a:gd name="connsiteX1" fmla="*/ 262416 w 1644196"/>
              <a:gd name="connsiteY1" fmla="*/ 493105 h 1578878"/>
              <a:gd name="connsiteX2" fmla="*/ 394406 w 1644196"/>
              <a:gd name="connsiteY2" fmla="*/ 172657 h 1578878"/>
              <a:gd name="connsiteX3" fmla="*/ 616882 w 1644196"/>
              <a:gd name="connsiteY3" fmla="*/ 176058 h 1578878"/>
              <a:gd name="connsiteX4" fmla="*/ 818490 w 1644196"/>
              <a:gd name="connsiteY4" fmla="*/ 3703 h 1578878"/>
              <a:gd name="connsiteX5" fmla="*/ 1204712 w 1644196"/>
              <a:gd name="connsiteY5" fmla="*/ 361118 h 1578878"/>
              <a:gd name="connsiteX6" fmla="*/ 1635880 w 1644196"/>
              <a:gd name="connsiteY6" fmla="*/ 739457 h 1578878"/>
              <a:gd name="connsiteX7" fmla="*/ 1465968 w 1644196"/>
              <a:gd name="connsiteY7" fmla="*/ 948944 h 1578878"/>
              <a:gd name="connsiteX8" fmla="*/ 1182941 w 1644196"/>
              <a:gd name="connsiteY8" fmla="*/ 1123118 h 1578878"/>
              <a:gd name="connsiteX9" fmla="*/ 1052311 w 1644196"/>
              <a:gd name="connsiteY9" fmla="*/ 1329944 h 1578878"/>
              <a:gd name="connsiteX10" fmla="*/ 857950 w 1644196"/>
              <a:gd name="connsiteY10" fmla="*/ 1578625 h 1578878"/>
              <a:gd name="connsiteX11" fmla="*/ 583545 w 1644196"/>
              <a:gd name="connsiteY11" fmla="*/ 1282319 h 1578878"/>
              <a:gd name="connsiteX12" fmla="*/ 218873 w 1644196"/>
              <a:gd name="connsiteY12" fmla="*/ 1228572 h 1578878"/>
              <a:gd name="connsiteX13" fmla="*/ 177372 w 1644196"/>
              <a:gd name="connsiteY13" fmla="*/ 890433 h 1578878"/>
              <a:gd name="connsiteX14" fmla="*/ 1100 w 1644196"/>
              <a:gd name="connsiteY14" fmla="*/ 663937 h 1578878"/>
              <a:gd name="connsiteX0" fmla="*/ 1100 w 1644196"/>
              <a:gd name="connsiteY0" fmla="*/ 663937 h 1502851"/>
              <a:gd name="connsiteX1" fmla="*/ 262416 w 1644196"/>
              <a:gd name="connsiteY1" fmla="*/ 493105 h 1502851"/>
              <a:gd name="connsiteX2" fmla="*/ 394406 w 1644196"/>
              <a:gd name="connsiteY2" fmla="*/ 172657 h 1502851"/>
              <a:gd name="connsiteX3" fmla="*/ 616882 w 1644196"/>
              <a:gd name="connsiteY3" fmla="*/ 176058 h 1502851"/>
              <a:gd name="connsiteX4" fmla="*/ 818490 w 1644196"/>
              <a:gd name="connsiteY4" fmla="*/ 3703 h 1502851"/>
              <a:gd name="connsiteX5" fmla="*/ 1204712 w 1644196"/>
              <a:gd name="connsiteY5" fmla="*/ 361118 h 1502851"/>
              <a:gd name="connsiteX6" fmla="*/ 1635880 w 1644196"/>
              <a:gd name="connsiteY6" fmla="*/ 739457 h 1502851"/>
              <a:gd name="connsiteX7" fmla="*/ 1465968 w 1644196"/>
              <a:gd name="connsiteY7" fmla="*/ 948944 h 1502851"/>
              <a:gd name="connsiteX8" fmla="*/ 1182941 w 1644196"/>
              <a:gd name="connsiteY8" fmla="*/ 1123118 h 1502851"/>
              <a:gd name="connsiteX9" fmla="*/ 1052311 w 1644196"/>
              <a:gd name="connsiteY9" fmla="*/ 1329944 h 1502851"/>
              <a:gd name="connsiteX10" fmla="*/ 867475 w 1644196"/>
              <a:gd name="connsiteY10" fmla="*/ 1502425 h 1502851"/>
              <a:gd name="connsiteX11" fmla="*/ 583545 w 1644196"/>
              <a:gd name="connsiteY11" fmla="*/ 1282319 h 1502851"/>
              <a:gd name="connsiteX12" fmla="*/ 218873 w 1644196"/>
              <a:gd name="connsiteY12" fmla="*/ 1228572 h 1502851"/>
              <a:gd name="connsiteX13" fmla="*/ 177372 w 1644196"/>
              <a:gd name="connsiteY13" fmla="*/ 890433 h 1502851"/>
              <a:gd name="connsiteX14" fmla="*/ 1100 w 1644196"/>
              <a:gd name="connsiteY14" fmla="*/ 663937 h 1502851"/>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182941 w 1644196"/>
              <a:gd name="connsiteY8" fmla="*/ 1123118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306766 w 1644196"/>
              <a:gd name="connsiteY8" fmla="*/ 1175505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39890"/>
              <a:gd name="connsiteY0" fmla="*/ 663937 h 1502469"/>
              <a:gd name="connsiteX1" fmla="*/ 262416 w 1639890"/>
              <a:gd name="connsiteY1" fmla="*/ 493105 h 1502469"/>
              <a:gd name="connsiteX2" fmla="*/ 394406 w 1639890"/>
              <a:gd name="connsiteY2" fmla="*/ 172657 h 1502469"/>
              <a:gd name="connsiteX3" fmla="*/ 616882 w 1639890"/>
              <a:gd name="connsiteY3" fmla="*/ 176058 h 1502469"/>
              <a:gd name="connsiteX4" fmla="*/ 818490 w 1639890"/>
              <a:gd name="connsiteY4" fmla="*/ 3703 h 1502469"/>
              <a:gd name="connsiteX5" fmla="*/ 1204712 w 1639890"/>
              <a:gd name="connsiteY5" fmla="*/ 361118 h 1502469"/>
              <a:gd name="connsiteX6" fmla="*/ 1635880 w 1639890"/>
              <a:gd name="connsiteY6" fmla="*/ 739457 h 1502469"/>
              <a:gd name="connsiteX7" fmla="*/ 1280231 w 1639890"/>
              <a:gd name="connsiteY7" fmla="*/ 877507 h 1502469"/>
              <a:gd name="connsiteX8" fmla="*/ 1306766 w 1639890"/>
              <a:gd name="connsiteY8" fmla="*/ 1175505 h 1502469"/>
              <a:gd name="connsiteX9" fmla="*/ 1009448 w 1639890"/>
              <a:gd name="connsiteY9" fmla="*/ 1263269 h 1502469"/>
              <a:gd name="connsiteX10" fmla="*/ 867475 w 1639890"/>
              <a:gd name="connsiteY10" fmla="*/ 1502425 h 1502469"/>
              <a:gd name="connsiteX11" fmla="*/ 583545 w 1639890"/>
              <a:gd name="connsiteY11" fmla="*/ 1282319 h 1502469"/>
              <a:gd name="connsiteX12" fmla="*/ 218873 w 1639890"/>
              <a:gd name="connsiteY12" fmla="*/ 1228572 h 1502469"/>
              <a:gd name="connsiteX13" fmla="*/ 177372 w 1639890"/>
              <a:gd name="connsiteY13" fmla="*/ 890433 h 1502469"/>
              <a:gd name="connsiteX14" fmla="*/ 1100 w 1639890"/>
              <a:gd name="connsiteY14" fmla="*/ 663937 h 1502469"/>
              <a:gd name="connsiteX0" fmla="*/ 1100 w 1639890"/>
              <a:gd name="connsiteY0" fmla="*/ 663147 h 1501679"/>
              <a:gd name="connsiteX1" fmla="*/ 262416 w 1639890"/>
              <a:gd name="connsiteY1" fmla="*/ 492315 h 1501679"/>
              <a:gd name="connsiteX2" fmla="*/ 394406 w 1639890"/>
              <a:gd name="connsiteY2" fmla="*/ 171867 h 1501679"/>
              <a:gd name="connsiteX3" fmla="*/ 616882 w 1639890"/>
              <a:gd name="connsiteY3" fmla="*/ 175268 h 1501679"/>
              <a:gd name="connsiteX4" fmla="*/ 818490 w 1639890"/>
              <a:gd name="connsiteY4" fmla="*/ 2913 h 1501679"/>
              <a:gd name="connsiteX5" fmla="*/ 1099937 w 1639890"/>
              <a:gd name="connsiteY5" fmla="*/ 336516 h 1501679"/>
              <a:gd name="connsiteX6" fmla="*/ 1635880 w 1639890"/>
              <a:gd name="connsiteY6" fmla="*/ 738667 h 1501679"/>
              <a:gd name="connsiteX7" fmla="*/ 1280231 w 1639890"/>
              <a:gd name="connsiteY7" fmla="*/ 876717 h 1501679"/>
              <a:gd name="connsiteX8" fmla="*/ 1306766 w 1639890"/>
              <a:gd name="connsiteY8" fmla="*/ 1174715 h 1501679"/>
              <a:gd name="connsiteX9" fmla="*/ 1009448 w 1639890"/>
              <a:gd name="connsiteY9" fmla="*/ 1262479 h 1501679"/>
              <a:gd name="connsiteX10" fmla="*/ 867475 w 1639890"/>
              <a:gd name="connsiteY10" fmla="*/ 1501635 h 1501679"/>
              <a:gd name="connsiteX11" fmla="*/ 583545 w 1639890"/>
              <a:gd name="connsiteY11" fmla="*/ 1281529 h 1501679"/>
              <a:gd name="connsiteX12" fmla="*/ 218873 w 1639890"/>
              <a:gd name="connsiteY12" fmla="*/ 1227782 h 1501679"/>
              <a:gd name="connsiteX13" fmla="*/ 177372 w 1639890"/>
              <a:gd name="connsiteY13" fmla="*/ 889643 h 1501679"/>
              <a:gd name="connsiteX14" fmla="*/ 1100 w 1639890"/>
              <a:gd name="connsiteY14" fmla="*/ 663147 h 1501679"/>
              <a:gd name="connsiteX0" fmla="*/ 1100 w 1651723"/>
              <a:gd name="connsiteY0" fmla="*/ 663147 h 1501679"/>
              <a:gd name="connsiteX1" fmla="*/ 262416 w 1651723"/>
              <a:gd name="connsiteY1" fmla="*/ 492315 h 1501679"/>
              <a:gd name="connsiteX2" fmla="*/ 394406 w 1651723"/>
              <a:gd name="connsiteY2" fmla="*/ 171867 h 1501679"/>
              <a:gd name="connsiteX3" fmla="*/ 616882 w 1651723"/>
              <a:gd name="connsiteY3" fmla="*/ 175268 h 1501679"/>
              <a:gd name="connsiteX4" fmla="*/ 818490 w 1651723"/>
              <a:gd name="connsiteY4" fmla="*/ 2913 h 1501679"/>
              <a:gd name="connsiteX5" fmla="*/ 1099937 w 1651723"/>
              <a:gd name="connsiteY5" fmla="*/ 336516 h 1501679"/>
              <a:gd name="connsiteX6" fmla="*/ 1494542 w 1651723"/>
              <a:gd name="connsiteY6" fmla="*/ 486193 h 1501679"/>
              <a:gd name="connsiteX7" fmla="*/ 1635880 w 1651723"/>
              <a:gd name="connsiteY7" fmla="*/ 738667 h 1501679"/>
              <a:gd name="connsiteX8" fmla="*/ 1280231 w 1651723"/>
              <a:gd name="connsiteY8" fmla="*/ 876717 h 1501679"/>
              <a:gd name="connsiteX9" fmla="*/ 1306766 w 1651723"/>
              <a:gd name="connsiteY9" fmla="*/ 1174715 h 1501679"/>
              <a:gd name="connsiteX10" fmla="*/ 1009448 w 1651723"/>
              <a:gd name="connsiteY10" fmla="*/ 1262479 h 1501679"/>
              <a:gd name="connsiteX11" fmla="*/ 867475 w 1651723"/>
              <a:gd name="connsiteY11" fmla="*/ 1501635 h 1501679"/>
              <a:gd name="connsiteX12" fmla="*/ 583545 w 1651723"/>
              <a:gd name="connsiteY12" fmla="*/ 1281529 h 1501679"/>
              <a:gd name="connsiteX13" fmla="*/ 218873 w 1651723"/>
              <a:gd name="connsiteY13" fmla="*/ 1227782 h 1501679"/>
              <a:gd name="connsiteX14" fmla="*/ 177372 w 1651723"/>
              <a:gd name="connsiteY14" fmla="*/ 889643 h 1501679"/>
              <a:gd name="connsiteX15" fmla="*/ 1100 w 1651723"/>
              <a:gd name="connsiteY15" fmla="*/ 663147 h 1501679"/>
              <a:gd name="connsiteX0" fmla="*/ 1100 w 1540843"/>
              <a:gd name="connsiteY0" fmla="*/ 663147 h 1501679"/>
              <a:gd name="connsiteX1" fmla="*/ 262416 w 1540843"/>
              <a:gd name="connsiteY1" fmla="*/ 492315 h 1501679"/>
              <a:gd name="connsiteX2" fmla="*/ 394406 w 1540843"/>
              <a:gd name="connsiteY2" fmla="*/ 1718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3147 h 1501679"/>
              <a:gd name="connsiteX1" fmla="*/ 262416 w 1540843"/>
              <a:gd name="connsiteY1" fmla="*/ 492315 h 1501679"/>
              <a:gd name="connsiteX2" fmla="*/ 337256 w 1540843"/>
              <a:gd name="connsiteY2" fmla="*/ 2099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1340 h 1499872"/>
              <a:gd name="connsiteX1" fmla="*/ 262416 w 1540843"/>
              <a:gd name="connsiteY1" fmla="*/ 490508 h 1499872"/>
              <a:gd name="connsiteX2" fmla="*/ 337256 w 1540843"/>
              <a:gd name="connsiteY2" fmla="*/ 208160 h 1499872"/>
              <a:gd name="connsiteX3" fmla="*/ 631170 w 1540843"/>
              <a:gd name="connsiteY3" fmla="*/ 225848 h 1499872"/>
              <a:gd name="connsiteX4" fmla="*/ 818490 w 1540843"/>
              <a:gd name="connsiteY4" fmla="*/ 1106 h 1499872"/>
              <a:gd name="connsiteX5" fmla="*/ 1099937 w 1540843"/>
              <a:gd name="connsiteY5" fmla="*/ 334709 h 1499872"/>
              <a:gd name="connsiteX6" fmla="*/ 1494542 w 1540843"/>
              <a:gd name="connsiteY6" fmla="*/ 484386 h 1499872"/>
              <a:gd name="connsiteX7" fmla="*/ 1469192 w 1540843"/>
              <a:gd name="connsiteY7" fmla="*/ 698760 h 1499872"/>
              <a:gd name="connsiteX8" fmla="*/ 1280231 w 1540843"/>
              <a:gd name="connsiteY8" fmla="*/ 874910 h 1499872"/>
              <a:gd name="connsiteX9" fmla="*/ 1306766 w 1540843"/>
              <a:gd name="connsiteY9" fmla="*/ 1172908 h 1499872"/>
              <a:gd name="connsiteX10" fmla="*/ 1009448 w 1540843"/>
              <a:gd name="connsiteY10" fmla="*/ 1260672 h 1499872"/>
              <a:gd name="connsiteX11" fmla="*/ 867475 w 1540843"/>
              <a:gd name="connsiteY11" fmla="*/ 1499828 h 1499872"/>
              <a:gd name="connsiteX12" fmla="*/ 583545 w 1540843"/>
              <a:gd name="connsiteY12" fmla="*/ 1279722 h 1499872"/>
              <a:gd name="connsiteX13" fmla="*/ 218873 w 1540843"/>
              <a:gd name="connsiteY13" fmla="*/ 1225975 h 1499872"/>
              <a:gd name="connsiteX14" fmla="*/ 177372 w 1540843"/>
              <a:gd name="connsiteY14" fmla="*/ 887836 h 1499872"/>
              <a:gd name="connsiteX15" fmla="*/ 1100 w 1540843"/>
              <a:gd name="connsiteY15" fmla="*/ 661340 h 1499872"/>
              <a:gd name="connsiteX0" fmla="*/ 1990 w 1541733"/>
              <a:gd name="connsiteY0" fmla="*/ 661340 h 1499872"/>
              <a:gd name="connsiteX1" fmla="*/ 296643 w 1541733"/>
              <a:gd name="connsiteY1" fmla="*/ 514320 h 1499872"/>
              <a:gd name="connsiteX2" fmla="*/ 338146 w 1541733"/>
              <a:gd name="connsiteY2" fmla="*/ 208160 h 1499872"/>
              <a:gd name="connsiteX3" fmla="*/ 632060 w 1541733"/>
              <a:gd name="connsiteY3" fmla="*/ 225848 h 1499872"/>
              <a:gd name="connsiteX4" fmla="*/ 819380 w 1541733"/>
              <a:gd name="connsiteY4" fmla="*/ 1106 h 1499872"/>
              <a:gd name="connsiteX5" fmla="*/ 1100827 w 1541733"/>
              <a:gd name="connsiteY5" fmla="*/ 334709 h 1499872"/>
              <a:gd name="connsiteX6" fmla="*/ 1495432 w 1541733"/>
              <a:gd name="connsiteY6" fmla="*/ 484386 h 1499872"/>
              <a:gd name="connsiteX7" fmla="*/ 1470082 w 1541733"/>
              <a:gd name="connsiteY7" fmla="*/ 698760 h 1499872"/>
              <a:gd name="connsiteX8" fmla="*/ 1281121 w 1541733"/>
              <a:gd name="connsiteY8" fmla="*/ 874910 h 1499872"/>
              <a:gd name="connsiteX9" fmla="*/ 1307656 w 1541733"/>
              <a:gd name="connsiteY9" fmla="*/ 1172908 h 1499872"/>
              <a:gd name="connsiteX10" fmla="*/ 1010338 w 1541733"/>
              <a:gd name="connsiteY10" fmla="*/ 1260672 h 1499872"/>
              <a:gd name="connsiteX11" fmla="*/ 868365 w 1541733"/>
              <a:gd name="connsiteY11" fmla="*/ 1499828 h 1499872"/>
              <a:gd name="connsiteX12" fmla="*/ 584435 w 1541733"/>
              <a:gd name="connsiteY12" fmla="*/ 1279722 h 1499872"/>
              <a:gd name="connsiteX13" fmla="*/ 219763 w 1541733"/>
              <a:gd name="connsiteY13" fmla="*/ 1225975 h 1499872"/>
              <a:gd name="connsiteX14" fmla="*/ 178262 w 1541733"/>
              <a:gd name="connsiteY14" fmla="*/ 887836 h 1499872"/>
              <a:gd name="connsiteX15" fmla="*/ 1990 w 1541733"/>
              <a:gd name="connsiteY15" fmla="*/ 661340 h 1499872"/>
              <a:gd name="connsiteX0" fmla="*/ 2283 w 1522976"/>
              <a:gd name="connsiteY0" fmla="*/ 623240 h 1499872"/>
              <a:gd name="connsiteX1" fmla="*/ 277886 w 1522976"/>
              <a:gd name="connsiteY1" fmla="*/ 514320 h 1499872"/>
              <a:gd name="connsiteX2" fmla="*/ 319389 w 1522976"/>
              <a:gd name="connsiteY2" fmla="*/ 208160 h 1499872"/>
              <a:gd name="connsiteX3" fmla="*/ 613303 w 1522976"/>
              <a:gd name="connsiteY3" fmla="*/ 225848 h 1499872"/>
              <a:gd name="connsiteX4" fmla="*/ 800623 w 1522976"/>
              <a:gd name="connsiteY4" fmla="*/ 1106 h 1499872"/>
              <a:gd name="connsiteX5" fmla="*/ 1082070 w 1522976"/>
              <a:gd name="connsiteY5" fmla="*/ 334709 h 1499872"/>
              <a:gd name="connsiteX6" fmla="*/ 1476675 w 1522976"/>
              <a:gd name="connsiteY6" fmla="*/ 484386 h 1499872"/>
              <a:gd name="connsiteX7" fmla="*/ 1451325 w 1522976"/>
              <a:gd name="connsiteY7" fmla="*/ 698760 h 1499872"/>
              <a:gd name="connsiteX8" fmla="*/ 1262364 w 1522976"/>
              <a:gd name="connsiteY8" fmla="*/ 874910 h 1499872"/>
              <a:gd name="connsiteX9" fmla="*/ 1288899 w 1522976"/>
              <a:gd name="connsiteY9" fmla="*/ 1172908 h 1499872"/>
              <a:gd name="connsiteX10" fmla="*/ 991581 w 1522976"/>
              <a:gd name="connsiteY10" fmla="*/ 1260672 h 1499872"/>
              <a:gd name="connsiteX11" fmla="*/ 849608 w 1522976"/>
              <a:gd name="connsiteY11" fmla="*/ 1499828 h 1499872"/>
              <a:gd name="connsiteX12" fmla="*/ 565678 w 1522976"/>
              <a:gd name="connsiteY12" fmla="*/ 1279722 h 1499872"/>
              <a:gd name="connsiteX13" fmla="*/ 201006 w 1522976"/>
              <a:gd name="connsiteY13" fmla="*/ 1225975 h 1499872"/>
              <a:gd name="connsiteX14" fmla="*/ 159505 w 1522976"/>
              <a:gd name="connsiteY14" fmla="*/ 887836 h 1499872"/>
              <a:gd name="connsiteX15" fmla="*/ 2283 w 1522976"/>
              <a:gd name="connsiteY15" fmla="*/ 623240 h 1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2976" h="1499872">
                <a:moveTo>
                  <a:pt x="2283" y="623240"/>
                </a:moveTo>
                <a:cubicBezTo>
                  <a:pt x="22013" y="560987"/>
                  <a:pt x="146417" y="630596"/>
                  <a:pt x="277886" y="514320"/>
                </a:cubicBezTo>
                <a:cubicBezTo>
                  <a:pt x="387093" y="436409"/>
                  <a:pt x="268249" y="254651"/>
                  <a:pt x="319389" y="208160"/>
                </a:cubicBezTo>
                <a:cubicBezTo>
                  <a:pt x="370529" y="161669"/>
                  <a:pt x="576754" y="257976"/>
                  <a:pt x="613303" y="225848"/>
                </a:cubicBezTo>
                <a:cubicBezTo>
                  <a:pt x="649852" y="193720"/>
                  <a:pt x="722495" y="-17037"/>
                  <a:pt x="800623" y="1106"/>
                </a:cubicBezTo>
                <a:cubicBezTo>
                  <a:pt x="878751" y="19249"/>
                  <a:pt x="947963" y="216856"/>
                  <a:pt x="1082070" y="334709"/>
                </a:cubicBezTo>
                <a:cubicBezTo>
                  <a:pt x="1216177" y="452562"/>
                  <a:pt x="1387351" y="417361"/>
                  <a:pt x="1476675" y="484386"/>
                </a:cubicBezTo>
                <a:cubicBezTo>
                  <a:pt x="1565999" y="551411"/>
                  <a:pt x="1508475" y="670979"/>
                  <a:pt x="1451325" y="698760"/>
                </a:cubicBezTo>
                <a:cubicBezTo>
                  <a:pt x="1394175" y="726541"/>
                  <a:pt x="1337854" y="810967"/>
                  <a:pt x="1262364" y="874910"/>
                </a:cubicBezTo>
                <a:cubicBezTo>
                  <a:pt x="1186874" y="938853"/>
                  <a:pt x="1357842" y="1109408"/>
                  <a:pt x="1288899" y="1172908"/>
                </a:cubicBezTo>
                <a:cubicBezTo>
                  <a:pt x="1219956" y="1236408"/>
                  <a:pt x="1045746" y="1184754"/>
                  <a:pt x="991581" y="1260672"/>
                </a:cubicBezTo>
                <a:cubicBezTo>
                  <a:pt x="937416" y="1336590"/>
                  <a:pt x="920592" y="1496653"/>
                  <a:pt x="849608" y="1499828"/>
                </a:cubicBezTo>
                <a:cubicBezTo>
                  <a:pt x="778624" y="1503003"/>
                  <a:pt x="647585" y="1335683"/>
                  <a:pt x="565678" y="1279722"/>
                </a:cubicBezTo>
                <a:cubicBezTo>
                  <a:pt x="483772" y="1223761"/>
                  <a:pt x="279020" y="1303989"/>
                  <a:pt x="201006" y="1225975"/>
                </a:cubicBezTo>
                <a:cubicBezTo>
                  <a:pt x="122992" y="1147961"/>
                  <a:pt x="223582" y="977179"/>
                  <a:pt x="159505" y="887836"/>
                </a:cubicBezTo>
                <a:cubicBezTo>
                  <a:pt x="95428" y="798493"/>
                  <a:pt x="-17447" y="685493"/>
                  <a:pt x="2283" y="623240"/>
                </a:cubicBezTo>
                <a:close/>
              </a:path>
            </a:pathLst>
          </a:cu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rot="10800000">
            <a:off x="8237051" y="538441"/>
            <a:ext cx="583421" cy="5584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rot="10800000">
            <a:off x="8299558" y="572742"/>
            <a:ext cx="466798" cy="489873"/>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rot="10800000">
            <a:off x="7953764" y="833307"/>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rot="10800000">
            <a:off x="7953764" y="758380"/>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p:cNvGrpSpPr/>
          <p:nvPr/>
        </p:nvGrpSpPr>
        <p:grpSpPr>
          <a:xfrm rot="12493251">
            <a:off x="8036523" y="524707"/>
            <a:ext cx="282079" cy="60031"/>
            <a:chOff x="2051720" y="1722580"/>
            <a:chExt cx="1296144" cy="444242"/>
          </a:xfrm>
        </p:grpSpPr>
        <p:sp>
          <p:nvSpPr>
            <p:cNvPr id="20" name="正方形/長方形 19"/>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p:nvSpPr>
        <p:spPr>
          <a:xfrm rot="10800000">
            <a:off x="7431246" y="823013"/>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アーチ 22"/>
          <p:cNvSpPr/>
          <p:nvPr/>
        </p:nvSpPr>
        <p:spPr>
          <a:xfrm rot="16200000">
            <a:off x="7695207" y="650580"/>
            <a:ext cx="305384" cy="337755"/>
          </a:xfrm>
          <a:prstGeom prst="blockArc">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p:cNvSpPr/>
          <p:nvPr/>
        </p:nvSpPr>
        <p:spPr>
          <a:xfrm rot="10800000">
            <a:off x="7431246" y="758380"/>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rot="9000000">
            <a:off x="7379185" y="476672"/>
            <a:ext cx="317182" cy="122154"/>
            <a:chOff x="4613408" y="1988840"/>
            <a:chExt cx="822688" cy="288032"/>
          </a:xfrm>
          <a:solidFill>
            <a:schemeClr val="tx1"/>
          </a:solidFill>
        </p:grpSpPr>
        <p:sp>
          <p:nvSpPr>
            <p:cNvPr id="29" name="月 28"/>
            <p:cNvSpPr/>
            <p:nvPr/>
          </p:nvSpPr>
          <p:spPr>
            <a:xfrm rot="10704550">
              <a:off x="4613408" y="1988840"/>
              <a:ext cx="246624" cy="288032"/>
            </a:xfrm>
            <a:prstGeom prst="mo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4860032" y="2094189"/>
              <a:ext cx="576064" cy="7200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円/楕円 31"/>
          <p:cNvSpPr/>
          <p:nvPr/>
        </p:nvSpPr>
        <p:spPr>
          <a:xfrm rot="10800000">
            <a:off x="7850203" y="784302"/>
            <a:ext cx="83287" cy="916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rot="10800000">
            <a:off x="6926801" y="666773"/>
            <a:ext cx="326043" cy="290843"/>
          </a:xfrm>
          <a:prstGeom prst="ellipse">
            <a:avLst/>
          </a:prstGeom>
          <a:gradFill>
            <a:gsLst>
              <a:gs pos="21000">
                <a:srgbClr val="002060"/>
              </a:gs>
              <a:gs pos="67000">
                <a:schemeClr val="accent1">
                  <a:shade val="67500"/>
                  <a:satMod val="115000"/>
                </a:schemeClr>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032261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46926" y="3014103"/>
            <a:ext cx="392084"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3460786" y="4111374"/>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effectLst>
                  <a:outerShdw blurRad="38100" dist="38100" dir="2700000" algn="tl">
                    <a:srgbClr val="000000">
                      <a:alpha val="43137"/>
                    </a:srgbClr>
                  </a:outerShdw>
                </a:effectLst>
                <a:latin typeface="+mn-ea"/>
              </a:rPr>
              <a:t>COX2</a:t>
            </a:r>
            <a:endParaRPr kumimoji="1" lang="ja-JP" altLang="en-US" sz="2800" b="1" dirty="0">
              <a:effectLst>
                <a:outerShdw blurRad="38100" dist="38100" dir="2700000" algn="tl">
                  <a:srgbClr val="000000">
                    <a:alpha val="43137"/>
                  </a:srgbClr>
                </a:outerShdw>
              </a:effectLst>
              <a:latin typeface="+mn-ea"/>
            </a:endParaRPr>
          </a:p>
        </p:txBody>
      </p:sp>
      <p:sp>
        <p:nvSpPr>
          <p:cNvPr id="10" name="角丸四角形 9"/>
          <p:cNvSpPr/>
          <p:nvPr/>
        </p:nvSpPr>
        <p:spPr>
          <a:xfrm>
            <a:off x="2490851" y="2394495"/>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11" name="角丸四角形 10"/>
          <p:cNvSpPr/>
          <p:nvPr/>
        </p:nvSpPr>
        <p:spPr>
          <a:xfrm>
            <a:off x="4247964" y="2400310"/>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12" name="角丸四角形 11"/>
          <p:cNvSpPr/>
          <p:nvPr/>
        </p:nvSpPr>
        <p:spPr>
          <a:xfrm>
            <a:off x="3365866" y="44624"/>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TNF-α</a:t>
            </a:r>
            <a:endParaRPr kumimoji="1" lang="ja-JP" altLang="en-US" sz="2800" b="1" dirty="0">
              <a:effectLst>
                <a:outerShdw blurRad="38100" dist="38100" dir="2700000" algn="tl">
                  <a:srgbClr val="000000">
                    <a:alpha val="43137"/>
                  </a:srgbClr>
                </a:outerShdw>
              </a:effectLst>
              <a:latin typeface="+mn-ea"/>
            </a:endParaRPr>
          </a:p>
        </p:txBody>
      </p:sp>
      <p:sp>
        <p:nvSpPr>
          <p:cNvPr id="25" name="下矢印 24"/>
          <p:cNvSpPr/>
          <p:nvPr/>
        </p:nvSpPr>
        <p:spPr>
          <a:xfrm>
            <a:off x="4053231" y="609802"/>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2843808" y="1196752"/>
            <a:ext cx="2771800"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7" name="下矢印 26"/>
          <p:cNvSpPr/>
          <p:nvPr/>
        </p:nvSpPr>
        <p:spPr>
          <a:xfrm>
            <a:off x="4039480" y="1747169"/>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4644008" y="3284984"/>
            <a:ext cx="3528392" cy="369332"/>
          </a:xfrm>
          <a:prstGeom prst="rect">
            <a:avLst/>
          </a:prstGeom>
          <a:noFill/>
        </p:spPr>
        <p:txBody>
          <a:bodyPr wrap="square" rtlCol="0">
            <a:spAutoFit/>
          </a:bodyPr>
          <a:lstStyle/>
          <a:p>
            <a:r>
              <a:rPr kumimoji="1" lang="en-US" altLang="ja-JP" b="1" dirty="0" smtClean="0">
                <a:effectLst>
                  <a:outerShdw blurRad="38100" dist="38100" dir="2700000" algn="tl">
                    <a:srgbClr val="000000">
                      <a:alpha val="43137"/>
                    </a:srgbClr>
                  </a:outerShdw>
                </a:effectLst>
              </a:rPr>
              <a:t>AA</a:t>
            </a:r>
            <a:r>
              <a:rPr kumimoji="1" lang="ja-JP" altLang="en-US" b="1" dirty="0" smtClean="0">
                <a:effectLst>
                  <a:outerShdw blurRad="38100" dist="38100" dir="2700000" algn="tl">
                    <a:srgbClr val="000000">
                      <a:alpha val="43137"/>
                    </a:srgbClr>
                  </a:outerShdw>
                </a:effectLst>
              </a:rPr>
              <a:t>カスケード</a:t>
            </a:r>
            <a:endParaRPr kumimoji="1" lang="ja-JP" altLang="en-US" b="1" dirty="0">
              <a:effectLst>
                <a:outerShdw blurRad="38100" dist="38100" dir="2700000" algn="tl">
                  <a:srgbClr val="000000">
                    <a:alpha val="43137"/>
                  </a:srgbClr>
                </a:outerShdw>
              </a:effectLst>
            </a:endParaRPr>
          </a:p>
        </p:txBody>
      </p:sp>
      <p:sp>
        <p:nvSpPr>
          <p:cNvPr id="15" name="上矢印 14"/>
          <p:cNvSpPr/>
          <p:nvPr/>
        </p:nvSpPr>
        <p:spPr>
          <a:xfrm rot="17100000">
            <a:off x="5721376" y="-121425"/>
            <a:ext cx="352036" cy="1364616"/>
          </a:xfrm>
          <a:prstGeom prst="upArrow">
            <a:avLst>
              <a:gd name="adj1" fmla="val 50000"/>
              <a:gd name="adj2" fmla="val 82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6"/>
          <p:cNvSpPr/>
          <p:nvPr/>
        </p:nvSpPr>
        <p:spPr>
          <a:xfrm rot="10800000">
            <a:off x="6711314" y="421960"/>
            <a:ext cx="781527" cy="769671"/>
          </a:xfrm>
          <a:custGeom>
            <a:avLst/>
            <a:gdLst>
              <a:gd name="connsiteX0" fmla="*/ 0 w 1577630"/>
              <a:gd name="connsiteY0" fmla="*/ 697654 h 1395308"/>
              <a:gd name="connsiteX1" fmla="*/ 788815 w 1577630"/>
              <a:gd name="connsiteY1" fmla="*/ 0 h 1395308"/>
              <a:gd name="connsiteX2" fmla="*/ 1577630 w 1577630"/>
              <a:gd name="connsiteY2" fmla="*/ 697654 h 1395308"/>
              <a:gd name="connsiteX3" fmla="*/ 788815 w 1577630"/>
              <a:gd name="connsiteY3" fmla="*/ 1395308 h 1395308"/>
              <a:gd name="connsiteX4" fmla="*/ 0 w 1577630"/>
              <a:gd name="connsiteY4" fmla="*/ 697654 h 1395308"/>
              <a:gd name="connsiteX0" fmla="*/ 21287 w 1598917"/>
              <a:gd name="connsiteY0" fmla="*/ 727835 h 1425489"/>
              <a:gd name="connsiteX1" fmla="*/ 275119 w 1598917"/>
              <a:gd name="connsiteY1" fmla="*/ 186209 h 1425489"/>
              <a:gd name="connsiteX2" fmla="*/ 810102 w 1598917"/>
              <a:gd name="connsiteY2" fmla="*/ 30181 h 1425489"/>
              <a:gd name="connsiteX3" fmla="*/ 1598917 w 1598917"/>
              <a:gd name="connsiteY3" fmla="*/ 727835 h 1425489"/>
              <a:gd name="connsiteX4" fmla="*/ 810102 w 1598917"/>
              <a:gd name="connsiteY4" fmla="*/ 1425489 h 1425489"/>
              <a:gd name="connsiteX5" fmla="*/ 21287 w 1598917"/>
              <a:gd name="connsiteY5" fmla="*/ 727835 h 1425489"/>
              <a:gd name="connsiteX0" fmla="*/ 21287 w 1598917"/>
              <a:gd name="connsiteY0" fmla="*/ 727835 h 1448697"/>
              <a:gd name="connsiteX1" fmla="*/ 275119 w 1598917"/>
              <a:gd name="connsiteY1" fmla="*/ 186209 h 1448697"/>
              <a:gd name="connsiteX2" fmla="*/ 810102 w 1598917"/>
              <a:gd name="connsiteY2" fmla="*/ 30181 h 1448697"/>
              <a:gd name="connsiteX3" fmla="*/ 1598917 w 1598917"/>
              <a:gd name="connsiteY3" fmla="*/ 727835 h 1448697"/>
              <a:gd name="connsiteX4" fmla="*/ 810102 w 1598917"/>
              <a:gd name="connsiteY4" fmla="*/ 1425489 h 1448697"/>
              <a:gd name="connsiteX5" fmla="*/ 264235 w 1598917"/>
              <a:gd name="connsiteY5" fmla="*/ 1231238 h 1448697"/>
              <a:gd name="connsiteX6" fmla="*/ 21287 w 1598917"/>
              <a:gd name="connsiteY6" fmla="*/ 727835 h 1448697"/>
              <a:gd name="connsiteX0" fmla="*/ 21287 w 1610967"/>
              <a:gd name="connsiteY0" fmla="*/ 727835 h 1425519"/>
              <a:gd name="connsiteX1" fmla="*/ 275119 w 1610967"/>
              <a:gd name="connsiteY1" fmla="*/ 186209 h 1425519"/>
              <a:gd name="connsiteX2" fmla="*/ 810102 w 1610967"/>
              <a:gd name="connsiteY2" fmla="*/ 30181 h 1425519"/>
              <a:gd name="connsiteX3" fmla="*/ 1598917 w 1610967"/>
              <a:gd name="connsiteY3" fmla="*/ 727835 h 1425519"/>
              <a:gd name="connsiteX4" fmla="*/ 1254835 w 1610967"/>
              <a:gd name="connsiteY4" fmla="*/ 1220353 h 1425519"/>
              <a:gd name="connsiteX5" fmla="*/ 810102 w 1610967"/>
              <a:gd name="connsiteY5" fmla="*/ 1425489 h 1425519"/>
              <a:gd name="connsiteX6" fmla="*/ 264235 w 1610967"/>
              <a:gd name="connsiteY6" fmla="*/ 1231238 h 1425519"/>
              <a:gd name="connsiteX7" fmla="*/ 21287 w 1610967"/>
              <a:gd name="connsiteY7" fmla="*/ 727835 h 1425519"/>
              <a:gd name="connsiteX0" fmla="*/ 21287 w 1598928"/>
              <a:gd name="connsiteY0" fmla="*/ 703112 h 1400796"/>
              <a:gd name="connsiteX1" fmla="*/ 275119 w 1598928"/>
              <a:gd name="connsiteY1" fmla="*/ 161486 h 1400796"/>
              <a:gd name="connsiteX2" fmla="*/ 810102 w 1598928"/>
              <a:gd name="connsiteY2" fmla="*/ 5458 h 1400796"/>
              <a:gd name="connsiteX3" fmla="*/ 1243949 w 1598928"/>
              <a:gd name="connsiteY3" fmla="*/ 313887 h 1400796"/>
              <a:gd name="connsiteX4" fmla="*/ 1598917 w 1598928"/>
              <a:gd name="connsiteY4" fmla="*/ 703112 h 1400796"/>
              <a:gd name="connsiteX5" fmla="*/ 1254835 w 1598928"/>
              <a:gd name="connsiteY5" fmla="*/ 1195630 h 1400796"/>
              <a:gd name="connsiteX6" fmla="*/ 810102 w 1598928"/>
              <a:gd name="connsiteY6" fmla="*/ 1400766 h 1400796"/>
              <a:gd name="connsiteX7" fmla="*/ 264235 w 1598928"/>
              <a:gd name="connsiteY7" fmla="*/ 1206515 h 1400796"/>
              <a:gd name="connsiteX8" fmla="*/ 21287 w 1598928"/>
              <a:gd name="connsiteY8" fmla="*/ 703112 h 1400796"/>
              <a:gd name="connsiteX0" fmla="*/ 21287 w 1598928"/>
              <a:gd name="connsiteY0" fmla="*/ 703694 h 1401378"/>
              <a:gd name="connsiteX1" fmla="*/ 275119 w 1598928"/>
              <a:gd name="connsiteY1" fmla="*/ 162068 h 1401378"/>
              <a:gd name="connsiteX2" fmla="*/ 810102 w 1598928"/>
              <a:gd name="connsiteY2" fmla="*/ 6040 h 1401378"/>
              <a:gd name="connsiteX3" fmla="*/ 1167749 w 1598928"/>
              <a:gd name="connsiteY3" fmla="*/ 325355 h 1401378"/>
              <a:gd name="connsiteX4" fmla="*/ 1598917 w 1598928"/>
              <a:gd name="connsiteY4" fmla="*/ 703694 h 1401378"/>
              <a:gd name="connsiteX5" fmla="*/ 1254835 w 1598928"/>
              <a:gd name="connsiteY5" fmla="*/ 1196212 h 1401378"/>
              <a:gd name="connsiteX6" fmla="*/ 810102 w 1598928"/>
              <a:gd name="connsiteY6" fmla="*/ 1401348 h 1401378"/>
              <a:gd name="connsiteX7" fmla="*/ 264235 w 1598928"/>
              <a:gd name="connsiteY7" fmla="*/ 1207097 h 1401378"/>
              <a:gd name="connsiteX8" fmla="*/ 21287 w 1598928"/>
              <a:gd name="connsiteY8" fmla="*/ 703694 h 1401378"/>
              <a:gd name="connsiteX0" fmla="*/ 1706 w 1579347"/>
              <a:gd name="connsiteY0" fmla="*/ 697667 h 1395351"/>
              <a:gd name="connsiteX1" fmla="*/ 353509 w 1579347"/>
              <a:gd name="connsiteY1" fmla="*/ 308441 h 1395351"/>
              <a:gd name="connsiteX2" fmla="*/ 790521 w 1579347"/>
              <a:gd name="connsiteY2" fmla="*/ 13 h 1395351"/>
              <a:gd name="connsiteX3" fmla="*/ 1148168 w 1579347"/>
              <a:gd name="connsiteY3" fmla="*/ 319328 h 1395351"/>
              <a:gd name="connsiteX4" fmla="*/ 1579336 w 1579347"/>
              <a:gd name="connsiteY4" fmla="*/ 697667 h 1395351"/>
              <a:gd name="connsiteX5" fmla="*/ 1235254 w 1579347"/>
              <a:gd name="connsiteY5" fmla="*/ 1190185 h 1395351"/>
              <a:gd name="connsiteX6" fmla="*/ 790521 w 1579347"/>
              <a:gd name="connsiteY6" fmla="*/ 1395321 h 1395351"/>
              <a:gd name="connsiteX7" fmla="*/ 244654 w 1579347"/>
              <a:gd name="connsiteY7" fmla="*/ 1201070 h 1395351"/>
              <a:gd name="connsiteX8" fmla="*/ 1706 w 1579347"/>
              <a:gd name="connsiteY8" fmla="*/ 697667 h 1395351"/>
              <a:gd name="connsiteX0" fmla="*/ 1122 w 1654963"/>
              <a:gd name="connsiteY0" fmla="*/ 665010 h 1395351"/>
              <a:gd name="connsiteX1" fmla="*/ 429125 w 1654963"/>
              <a:gd name="connsiteY1" fmla="*/ 308441 h 1395351"/>
              <a:gd name="connsiteX2" fmla="*/ 866137 w 1654963"/>
              <a:gd name="connsiteY2" fmla="*/ 13 h 1395351"/>
              <a:gd name="connsiteX3" fmla="*/ 1223784 w 1654963"/>
              <a:gd name="connsiteY3" fmla="*/ 319328 h 1395351"/>
              <a:gd name="connsiteX4" fmla="*/ 1654952 w 1654963"/>
              <a:gd name="connsiteY4" fmla="*/ 697667 h 1395351"/>
              <a:gd name="connsiteX5" fmla="*/ 1310870 w 1654963"/>
              <a:gd name="connsiteY5" fmla="*/ 1190185 h 1395351"/>
              <a:gd name="connsiteX6" fmla="*/ 866137 w 1654963"/>
              <a:gd name="connsiteY6" fmla="*/ 1395321 h 1395351"/>
              <a:gd name="connsiteX7" fmla="*/ 320270 w 1654963"/>
              <a:gd name="connsiteY7" fmla="*/ 1201070 h 1395351"/>
              <a:gd name="connsiteX8" fmla="*/ 1122 w 1654963"/>
              <a:gd name="connsiteY8" fmla="*/ 665010 h 1395351"/>
              <a:gd name="connsiteX0" fmla="*/ 3614 w 1657455"/>
              <a:gd name="connsiteY0" fmla="*/ 665010 h 1412005"/>
              <a:gd name="connsiteX1" fmla="*/ 431617 w 1657455"/>
              <a:gd name="connsiteY1" fmla="*/ 308441 h 1412005"/>
              <a:gd name="connsiteX2" fmla="*/ 868629 w 1657455"/>
              <a:gd name="connsiteY2" fmla="*/ 13 h 1412005"/>
              <a:gd name="connsiteX3" fmla="*/ 1226276 w 1657455"/>
              <a:gd name="connsiteY3" fmla="*/ 319328 h 1412005"/>
              <a:gd name="connsiteX4" fmla="*/ 1657444 w 1657455"/>
              <a:gd name="connsiteY4" fmla="*/ 697667 h 1412005"/>
              <a:gd name="connsiteX5" fmla="*/ 1313362 w 1657455"/>
              <a:gd name="connsiteY5" fmla="*/ 1190185 h 1412005"/>
              <a:gd name="connsiteX6" fmla="*/ 868629 w 1657455"/>
              <a:gd name="connsiteY6" fmla="*/ 1395321 h 1412005"/>
              <a:gd name="connsiteX7" fmla="*/ 257447 w 1657455"/>
              <a:gd name="connsiteY7" fmla="*/ 1320813 h 1412005"/>
              <a:gd name="connsiteX8" fmla="*/ 3614 w 1657455"/>
              <a:gd name="connsiteY8" fmla="*/ 665010 h 1412005"/>
              <a:gd name="connsiteX0" fmla="*/ 149 w 1653990"/>
              <a:gd name="connsiteY0" fmla="*/ 665010 h 1395351"/>
              <a:gd name="connsiteX1" fmla="*/ 428152 w 1653990"/>
              <a:gd name="connsiteY1" fmla="*/ 308441 h 1395351"/>
              <a:gd name="connsiteX2" fmla="*/ 865164 w 1653990"/>
              <a:gd name="connsiteY2" fmla="*/ 13 h 1395351"/>
              <a:gd name="connsiteX3" fmla="*/ 1222811 w 1653990"/>
              <a:gd name="connsiteY3" fmla="*/ 319328 h 1395351"/>
              <a:gd name="connsiteX4" fmla="*/ 1653979 w 1653990"/>
              <a:gd name="connsiteY4" fmla="*/ 697667 h 1395351"/>
              <a:gd name="connsiteX5" fmla="*/ 1309897 w 1653990"/>
              <a:gd name="connsiteY5" fmla="*/ 1190185 h 1395351"/>
              <a:gd name="connsiteX6" fmla="*/ 865164 w 1653990"/>
              <a:gd name="connsiteY6" fmla="*/ 1395321 h 1395351"/>
              <a:gd name="connsiteX7" fmla="*/ 384610 w 1653990"/>
              <a:gd name="connsiteY7" fmla="*/ 1201070 h 1395351"/>
              <a:gd name="connsiteX8" fmla="*/ 149 w 1653990"/>
              <a:gd name="connsiteY8" fmla="*/ 665010 h 1395351"/>
              <a:gd name="connsiteX0" fmla="*/ 149 w 1653990"/>
              <a:gd name="connsiteY0" fmla="*/ 665010 h 1536846"/>
              <a:gd name="connsiteX1" fmla="*/ 428152 w 1653990"/>
              <a:gd name="connsiteY1" fmla="*/ 308441 h 1536846"/>
              <a:gd name="connsiteX2" fmla="*/ 865164 w 1653990"/>
              <a:gd name="connsiteY2" fmla="*/ 13 h 1536846"/>
              <a:gd name="connsiteX3" fmla="*/ 1222811 w 1653990"/>
              <a:gd name="connsiteY3" fmla="*/ 319328 h 1536846"/>
              <a:gd name="connsiteX4" fmla="*/ 1653979 w 1653990"/>
              <a:gd name="connsiteY4" fmla="*/ 697667 h 1536846"/>
              <a:gd name="connsiteX5" fmla="*/ 1309897 w 1653990"/>
              <a:gd name="connsiteY5" fmla="*/ 1190185 h 1536846"/>
              <a:gd name="connsiteX6" fmla="*/ 876049 w 1653990"/>
              <a:gd name="connsiteY6" fmla="*/ 1536835 h 1536846"/>
              <a:gd name="connsiteX7" fmla="*/ 384610 w 1653990"/>
              <a:gd name="connsiteY7" fmla="*/ 1201070 h 1536846"/>
              <a:gd name="connsiteX8" fmla="*/ 149 w 1653990"/>
              <a:gd name="connsiteY8" fmla="*/ 665010 h 1536846"/>
              <a:gd name="connsiteX0" fmla="*/ 149 w 1653986"/>
              <a:gd name="connsiteY0" fmla="*/ 665010 h 1538009"/>
              <a:gd name="connsiteX1" fmla="*/ 428152 w 1653986"/>
              <a:gd name="connsiteY1" fmla="*/ 308441 h 1538009"/>
              <a:gd name="connsiteX2" fmla="*/ 865164 w 1653986"/>
              <a:gd name="connsiteY2" fmla="*/ 13 h 1538009"/>
              <a:gd name="connsiteX3" fmla="*/ 1222811 w 1653986"/>
              <a:gd name="connsiteY3" fmla="*/ 319328 h 1538009"/>
              <a:gd name="connsiteX4" fmla="*/ 1653979 w 1653986"/>
              <a:gd name="connsiteY4" fmla="*/ 697667 h 1538009"/>
              <a:gd name="connsiteX5" fmla="*/ 1201040 w 1653986"/>
              <a:gd name="connsiteY5" fmla="*/ 1081328 h 1538009"/>
              <a:gd name="connsiteX6" fmla="*/ 876049 w 1653986"/>
              <a:gd name="connsiteY6" fmla="*/ 1536835 h 1538009"/>
              <a:gd name="connsiteX7" fmla="*/ 384610 w 1653986"/>
              <a:gd name="connsiteY7" fmla="*/ 1201070 h 1538009"/>
              <a:gd name="connsiteX8" fmla="*/ 149 w 1653986"/>
              <a:gd name="connsiteY8" fmla="*/ 665010 h 1538009"/>
              <a:gd name="connsiteX0" fmla="*/ 149 w 1662295"/>
              <a:gd name="connsiteY0" fmla="*/ 665010 h 1538009"/>
              <a:gd name="connsiteX1" fmla="*/ 428152 w 1662295"/>
              <a:gd name="connsiteY1" fmla="*/ 308441 h 1538009"/>
              <a:gd name="connsiteX2" fmla="*/ 865164 w 1662295"/>
              <a:gd name="connsiteY2" fmla="*/ 13 h 1538009"/>
              <a:gd name="connsiteX3" fmla="*/ 1222811 w 1662295"/>
              <a:gd name="connsiteY3" fmla="*/ 319328 h 1538009"/>
              <a:gd name="connsiteX4" fmla="*/ 1653979 w 1662295"/>
              <a:gd name="connsiteY4" fmla="*/ 697667 h 1538009"/>
              <a:gd name="connsiteX5" fmla="*/ 1484067 w 1662295"/>
              <a:gd name="connsiteY5" fmla="*/ 907154 h 1538009"/>
              <a:gd name="connsiteX6" fmla="*/ 1201040 w 1662295"/>
              <a:gd name="connsiteY6" fmla="*/ 1081328 h 1538009"/>
              <a:gd name="connsiteX7" fmla="*/ 876049 w 1662295"/>
              <a:gd name="connsiteY7" fmla="*/ 1536835 h 1538009"/>
              <a:gd name="connsiteX8" fmla="*/ 384610 w 1662295"/>
              <a:gd name="connsiteY8" fmla="*/ 1201070 h 1538009"/>
              <a:gd name="connsiteX9" fmla="*/ 149 w 1662295"/>
              <a:gd name="connsiteY9" fmla="*/ 665010 h 1538009"/>
              <a:gd name="connsiteX0" fmla="*/ 18675 w 1680821"/>
              <a:gd name="connsiteY0" fmla="*/ 665010 h 1537967"/>
              <a:gd name="connsiteX1" fmla="*/ 446678 w 1680821"/>
              <a:gd name="connsiteY1" fmla="*/ 308441 h 1537967"/>
              <a:gd name="connsiteX2" fmla="*/ 883690 w 1680821"/>
              <a:gd name="connsiteY2" fmla="*/ 13 h 1537967"/>
              <a:gd name="connsiteX3" fmla="*/ 1241337 w 1680821"/>
              <a:gd name="connsiteY3" fmla="*/ 319328 h 1537967"/>
              <a:gd name="connsiteX4" fmla="*/ 1672505 w 1680821"/>
              <a:gd name="connsiteY4" fmla="*/ 697667 h 1537967"/>
              <a:gd name="connsiteX5" fmla="*/ 1502593 w 1680821"/>
              <a:gd name="connsiteY5" fmla="*/ 907154 h 1537967"/>
              <a:gd name="connsiteX6" fmla="*/ 1219566 w 1680821"/>
              <a:gd name="connsiteY6" fmla="*/ 1081328 h 1537967"/>
              <a:gd name="connsiteX7" fmla="*/ 894575 w 1680821"/>
              <a:gd name="connsiteY7" fmla="*/ 1536835 h 1537967"/>
              <a:gd name="connsiteX8" fmla="*/ 403136 w 1680821"/>
              <a:gd name="connsiteY8" fmla="*/ 1201070 h 1537967"/>
              <a:gd name="connsiteX9" fmla="*/ 109222 w 1680821"/>
              <a:gd name="connsiteY9" fmla="*/ 896268 h 1537967"/>
              <a:gd name="connsiteX10" fmla="*/ 18675 w 1680821"/>
              <a:gd name="connsiteY10" fmla="*/ 665010 h 1537967"/>
              <a:gd name="connsiteX0" fmla="*/ 18675 w 1680821"/>
              <a:gd name="connsiteY0" fmla="*/ 670218 h 1543175"/>
              <a:gd name="connsiteX1" fmla="*/ 446678 w 1680821"/>
              <a:gd name="connsiteY1" fmla="*/ 313649 h 1543175"/>
              <a:gd name="connsiteX2" fmla="*/ 653507 w 1680821"/>
              <a:gd name="connsiteY2" fmla="*/ 139476 h 1543175"/>
              <a:gd name="connsiteX3" fmla="*/ 883690 w 1680821"/>
              <a:gd name="connsiteY3" fmla="*/ 5221 h 1543175"/>
              <a:gd name="connsiteX4" fmla="*/ 1241337 w 1680821"/>
              <a:gd name="connsiteY4" fmla="*/ 324536 h 1543175"/>
              <a:gd name="connsiteX5" fmla="*/ 1672505 w 1680821"/>
              <a:gd name="connsiteY5" fmla="*/ 702875 h 1543175"/>
              <a:gd name="connsiteX6" fmla="*/ 1502593 w 1680821"/>
              <a:gd name="connsiteY6" fmla="*/ 912362 h 1543175"/>
              <a:gd name="connsiteX7" fmla="*/ 1219566 w 1680821"/>
              <a:gd name="connsiteY7" fmla="*/ 1086536 h 1543175"/>
              <a:gd name="connsiteX8" fmla="*/ 894575 w 1680821"/>
              <a:gd name="connsiteY8" fmla="*/ 1542043 h 1543175"/>
              <a:gd name="connsiteX9" fmla="*/ 403136 w 1680821"/>
              <a:gd name="connsiteY9" fmla="*/ 1206278 h 1543175"/>
              <a:gd name="connsiteX10" fmla="*/ 109222 w 1680821"/>
              <a:gd name="connsiteY10" fmla="*/ 901476 h 1543175"/>
              <a:gd name="connsiteX11" fmla="*/ 18675 w 1680821"/>
              <a:gd name="connsiteY11" fmla="*/ 670218 h 1543175"/>
              <a:gd name="connsiteX0" fmla="*/ 18675 w 1680821"/>
              <a:gd name="connsiteY0" fmla="*/ 670218 h 1550471"/>
              <a:gd name="connsiteX1" fmla="*/ 446678 w 1680821"/>
              <a:gd name="connsiteY1" fmla="*/ 313649 h 1550471"/>
              <a:gd name="connsiteX2" fmla="*/ 653507 w 1680821"/>
              <a:gd name="connsiteY2" fmla="*/ 139476 h 1550471"/>
              <a:gd name="connsiteX3" fmla="*/ 883690 w 1680821"/>
              <a:gd name="connsiteY3" fmla="*/ 5221 h 1550471"/>
              <a:gd name="connsiteX4" fmla="*/ 1241337 w 1680821"/>
              <a:gd name="connsiteY4" fmla="*/ 324536 h 1550471"/>
              <a:gd name="connsiteX5" fmla="*/ 1672505 w 1680821"/>
              <a:gd name="connsiteY5" fmla="*/ 702875 h 1550471"/>
              <a:gd name="connsiteX6" fmla="*/ 1502593 w 1680821"/>
              <a:gd name="connsiteY6" fmla="*/ 912362 h 1550471"/>
              <a:gd name="connsiteX7" fmla="*/ 1219566 w 1680821"/>
              <a:gd name="connsiteY7" fmla="*/ 1086536 h 1550471"/>
              <a:gd name="connsiteX8" fmla="*/ 894575 w 1680821"/>
              <a:gd name="connsiteY8" fmla="*/ 1542043 h 1550471"/>
              <a:gd name="connsiteX9" fmla="*/ 577307 w 1680821"/>
              <a:gd name="connsiteY9" fmla="*/ 1369562 h 1550471"/>
              <a:gd name="connsiteX10" fmla="*/ 403136 w 1680821"/>
              <a:gd name="connsiteY10" fmla="*/ 1206278 h 1550471"/>
              <a:gd name="connsiteX11" fmla="*/ 109222 w 1680821"/>
              <a:gd name="connsiteY11" fmla="*/ 901476 h 1550471"/>
              <a:gd name="connsiteX12" fmla="*/ 18675 w 1680821"/>
              <a:gd name="connsiteY12" fmla="*/ 670218 h 1550471"/>
              <a:gd name="connsiteX0" fmla="*/ 18675 w 1680821"/>
              <a:gd name="connsiteY0" fmla="*/ 670218 h 1542915"/>
              <a:gd name="connsiteX1" fmla="*/ 446678 w 1680821"/>
              <a:gd name="connsiteY1" fmla="*/ 313649 h 1542915"/>
              <a:gd name="connsiteX2" fmla="*/ 653507 w 1680821"/>
              <a:gd name="connsiteY2" fmla="*/ 139476 h 1542915"/>
              <a:gd name="connsiteX3" fmla="*/ 883690 w 1680821"/>
              <a:gd name="connsiteY3" fmla="*/ 5221 h 1542915"/>
              <a:gd name="connsiteX4" fmla="*/ 1241337 w 1680821"/>
              <a:gd name="connsiteY4" fmla="*/ 324536 h 1542915"/>
              <a:gd name="connsiteX5" fmla="*/ 1672505 w 1680821"/>
              <a:gd name="connsiteY5" fmla="*/ 702875 h 1542915"/>
              <a:gd name="connsiteX6" fmla="*/ 1502593 w 1680821"/>
              <a:gd name="connsiteY6" fmla="*/ 912362 h 1542915"/>
              <a:gd name="connsiteX7" fmla="*/ 1219566 w 1680821"/>
              <a:gd name="connsiteY7" fmla="*/ 1086536 h 1542915"/>
              <a:gd name="connsiteX8" fmla="*/ 1088936 w 1680821"/>
              <a:gd name="connsiteY8" fmla="*/ 1293362 h 1542915"/>
              <a:gd name="connsiteX9" fmla="*/ 894575 w 1680821"/>
              <a:gd name="connsiteY9" fmla="*/ 1542043 h 1542915"/>
              <a:gd name="connsiteX10" fmla="*/ 577307 w 1680821"/>
              <a:gd name="connsiteY10" fmla="*/ 1369562 h 1542915"/>
              <a:gd name="connsiteX11" fmla="*/ 403136 w 1680821"/>
              <a:gd name="connsiteY11" fmla="*/ 1206278 h 1542915"/>
              <a:gd name="connsiteX12" fmla="*/ 109222 w 1680821"/>
              <a:gd name="connsiteY12" fmla="*/ 901476 h 1542915"/>
              <a:gd name="connsiteX13" fmla="*/ 18675 w 1680821"/>
              <a:gd name="connsiteY13" fmla="*/ 670218 h 1542915"/>
              <a:gd name="connsiteX0" fmla="*/ 20972 w 1683118"/>
              <a:gd name="connsiteY0" fmla="*/ 670218 h 1542915"/>
              <a:gd name="connsiteX1" fmla="*/ 482313 w 1683118"/>
              <a:gd name="connsiteY1" fmla="*/ 394611 h 1542915"/>
              <a:gd name="connsiteX2" fmla="*/ 655804 w 1683118"/>
              <a:gd name="connsiteY2" fmla="*/ 139476 h 1542915"/>
              <a:gd name="connsiteX3" fmla="*/ 885987 w 1683118"/>
              <a:gd name="connsiteY3" fmla="*/ 5221 h 1542915"/>
              <a:gd name="connsiteX4" fmla="*/ 1243634 w 1683118"/>
              <a:gd name="connsiteY4" fmla="*/ 324536 h 1542915"/>
              <a:gd name="connsiteX5" fmla="*/ 1674802 w 1683118"/>
              <a:gd name="connsiteY5" fmla="*/ 702875 h 1542915"/>
              <a:gd name="connsiteX6" fmla="*/ 1504890 w 1683118"/>
              <a:gd name="connsiteY6" fmla="*/ 912362 h 1542915"/>
              <a:gd name="connsiteX7" fmla="*/ 1221863 w 1683118"/>
              <a:gd name="connsiteY7" fmla="*/ 1086536 h 1542915"/>
              <a:gd name="connsiteX8" fmla="*/ 1091233 w 1683118"/>
              <a:gd name="connsiteY8" fmla="*/ 1293362 h 1542915"/>
              <a:gd name="connsiteX9" fmla="*/ 896872 w 1683118"/>
              <a:gd name="connsiteY9" fmla="*/ 1542043 h 1542915"/>
              <a:gd name="connsiteX10" fmla="*/ 579604 w 1683118"/>
              <a:gd name="connsiteY10" fmla="*/ 1369562 h 1542915"/>
              <a:gd name="connsiteX11" fmla="*/ 405433 w 1683118"/>
              <a:gd name="connsiteY11" fmla="*/ 1206278 h 1542915"/>
              <a:gd name="connsiteX12" fmla="*/ 111519 w 1683118"/>
              <a:gd name="connsiteY12" fmla="*/ 901476 h 1542915"/>
              <a:gd name="connsiteX13" fmla="*/ 20972 w 1683118"/>
              <a:gd name="connsiteY13" fmla="*/ 670218 h 1542915"/>
              <a:gd name="connsiteX0" fmla="*/ 16567 w 1716813"/>
              <a:gd name="connsiteY0" fmla="*/ 627355 h 1542915"/>
              <a:gd name="connsiteX1" fmla="*/ 516008 w 1716813"/>
              <a:gd name="connsiteY1" fmla="*/ 394611 h 1542915"/>
              <a:gd name="connsiteX2" fmla="*/ 689499 w 1716813"/>
              <a:gd name="connsiteY2" fmla="*/ 139476 h 1542915"/>
              <a:gd name="connsiteX3" fmla="*/ 919682 w 1716813"/>
              <a:gd name="connsiteY3" fmla="*/ 5221 h 1542915"/>
              <a:gd name="connsiteX4" fmla="*/ 1277329 w 1716813"/>
              <a:gd name="connsiteY4" fmla="*/ 324536 h 1542915"/>
              <a:gd name="connsiteX5" fmla="*/ 1708497 w 1716813"/>
              <a:gd name="connsiteY5" fmla="*/ 702875 h 1542915"/>
              <a:gd name="connsiteX6" fmla="*/ 1538585 w 1716813"/>
              <a:gd name="connsiteY6" fmla="*/ 912362 h 1542915"/>
              <a:gd name="connsiteX7" fmla="*/ 1255558 w 1716813"/>
              <a:gd name="connsiteY7" fmla="*/ 1086536 h 1542915"/>
              <a:gd name="connsiteX8" fmla="*/ 1124928 w 1716813"/>
              <a:gd name="connsiteY8" fmla="*/ 1293362 h 1542915"/>
              <a:gd name="connsiteX9" fmla="*/ 930567 w 1716813"/>
              <a:gd name="connsiteY9" fmla="*/ 1542043 h 1542915"/>
              <a:gd name="connsiteX10" fmla="*/ 613299 w 1716813"/>
              <a:gd name="connsiteY10" fmla="*/ 1369562 h 1542915"/>
              <a:gd name="connsiteX11" fmla="*/ 439128 w 1716813"/>
              <a:gd name="connsiteY11" fmla="*/ 1206278 h 1542915"/>
              <a:gd name="connsiteX12" fmla="*/ 145214 w 1716813"/>
              <a:gd name="connsiteY12" fmla="*/ 901476 h 1542915"/>
              <a:gd name="connsiteX13" fmla="*/ 16567 w 1716813"/>
              <a:gd name="connsiteY13" fmla="*/ 627355 h 1542915"/>
              <a:gd name="connsiteX0" fmla="*/ 16567 w 1716813"/>
              <a:gd name="connsiteY0" fmla="*/ 664330 h 1579890"/>
              <a:gd name="connsiteX1" fmla="*/ 516008 w 1716813"/>
              <a:gd name="connsiteY1" fmla="*/ 431586 h 1579890"/>
              <a:gd name="connsiteX2" fmla="*/ 689499 w 1716813"/>
              <a:gd name="connsiteY2" fmla="*/ 176451 h 1579890"/>
              <a:gd name="connsiteX3" fmla="*/ 891107 w 1716813"/>
              <a:gd name="connsiteY3" fmla="*/ 4096 h 1579890"/>
              <a:gd name="connsiteX4" fmla="*/ 1277329 w 1716813"/>
              <a:gd name="connsiteY4" fmla="*/ 361511 h 1579890"/>
              <a:gd name="connsiteX5" fmla="*/ 1708497 w 1716813"/>
              <a:gd name="connsiteY5" fmla="*/ 739850 h 1579890"/>
              <a:gd name="connsiteX6" fmla="*/ 1538585 w 1716813"/>
              <a:gd name="connsiteY6" fmla="*/ 949337 h 1579890"/>
              <a:gd name="connsiteX7" fmla="*/ 1255558 w 1716813"/>
              <a:gd name="connsiteY7" fmla="*/ 1123511 h 1579890"/>
              <a:gd name="connsiteX8" fmla="*/ 1124928 w 1716813"/>
              <a:gd name="connsiteY8" fmla="*/ 1330337 h 1579890"/>
              <a:gd name="connsiteX9" fmla="*/ 930567 w 1716813"/>
              <a:gd name="connsiteY9" fmla="*/ 1579018 h 1579890"/>
              <a:gd name="connsiteX10" fmla="*/ 613299 w 1716813"/>
              <a:gd name="connsiteY10" fmla="*/ 1406537 h 1579890"/>
              <a:gd name="connsiteX11" fmla="*/ 439128 w 1716813"/>
              <a:gd name="connsiteY11" fmla="*/ 1243253 h 1579890"/>
              <a:gd name="connsiteX12" fmla="*/ 145214 w 1716813"/>
              <a:gd name="connsiteY12" fmla="*/ 938451 h 1579890"/>
              <a:gd name="connsiteX13" fmla="*/ 16567 w 1716813"/>
              <a:gd name="connsiteY13" fmla="*/ 664330 h 1579890"/>
              <a:gd name="connsiteX0" fmla="*/ 8730 w 1708976"/>
              <a:gd name="connsiteY0" fmla="*/ 664330 h 1579890"/>
              <a:gd name="connsiteX1" fmla="*/ 374821 w 1708976"/>
              <a:gd name="connsiteY1" fmla="*/ 455398 h 1579890"/>
              <a:gd name="connsiteX2" fmla="*/ 681662 w 1708976"/>
              <a:gd name="connsiteY2" fmla="*/ 176451 h 1579890"/>
              <a:gd name="connsiteX3" fmla="*/ 883270 w 1708976"/>
              <a:gd name="connsiteY3" fmla="*/ 4096 h 1579890"/>
              <a:gd name="connsiteX4" fmla="*/ 1269492 w 1708976"/>
              <a:gd name="connsiteY4" fmla="*/ 361511 h 1579890"/>
              <a:gd name="connsiteX5" fmla="*/ 1700660 w 1708976"/>
              <a:gd name="connsiteY5" fmla="*/ 739850 h 1579890"/>
              <a:gd name="connsiteX6" fmla="*/ 1530748 w 1708976"/>
              <a:gd name="connsiteY6" fmla="*/ 949337 h 1579890"/>
              <a:gd name="connsiteX7" fmla="*/ 1247721 w 1708976"/>
              <a:gd name="connsiteY7" fmla="*/ 1123511 h 1579890"/>
              <a:gd name="connsiteX8" fmla="*/ 1117091 w 1708976"/>
              <a:gd name="connsiteY8" fmla="*/ 1330337 h 1579890"/>
              <a:gd name="connsiteX9" fmla="*/ 922730 w 1708976"/>
              <a:gd name="connsiteY9" fmla="*/ 1579018 h 1579890"/>
              <a:gd name="connsiteX10" fmla="*/ 605462 w 1708976"/>
              <a:gd name="connsiteY10" fmla="*/ 1406537 h 1579890"/>
              <a:gd name="connsiteX11" fmla="*/ 431291 w 1708976"/>
              <a:gd name="connsiteY11" fmla="*/ 1243253 h 1579890"/>
              <a:gd name="connsiteX12" fmla="*/ 137377 w 1708976"/>
              <a:gd name="connsiteY12" fmla="*/ 938451 h 1579890"/>
              <a:gd name="connsiteX13" fmla="*/ 8730 w 1708976"/>
              <a:gd name="connsiteY13" fmla="*/ 664330 h 1579890"/>
              <a:gd name="connsiteX0" fmla="*/ 8730 w 1708976"/>
              <a:gd name="connsiteY0" fmla="*/ 663937 h 1579497"/>
              <a:gd name="connsiteX1" fmla="*/ 374821 w 1708976"/>
              <a:gd name="connsiteY1" fmla="*/ 455005 h 1579497"/>
              <a:gd name="connsiteX2" fmla="*/ 459186 w 1708976"/>
              <a:gd name="connsiteY2" fmla="*/ 172657 h 1579497"/>
              <a:gd name="connsiteX3" fmla="*/ 681662 w 1708976"/>
              <a:gd name="connsiteY3" fmla="*/ 176058 h 1579497"/>
              <a:gd name="connsiteX4" fmla="*/ 883270 w 1708976"/>
              <a:gd name="connsiteY4" fmla="*/ 3703 h 1579497"/>
              <a:gd name="connsiteX5" fmla="*/ 1269492 w 1708976"/>
              <a:gd name="connsiteY5" fmla="*/ 361118 h 1579497"/>
              <a:gd name="connsiteX6" fmla="*/ 1700660 w 1708976"/>
              <a:gd name="connsiteY6" fmla="*/ 739457 h 1579497"/>
              <a:gd name="connsiteX7" fmla="*/ 1530748 w 1708976"/>
              <a:gd name="connsiteY7" fmla="*/ 948944 h 1579497"/>
              <a:gd name="connsiteX8" fmla="*/ 1247721 w 1708976"/>
              <a:gd name="connsiteY8" fmla="*/ 1123118 h 1579497"/>
              <a:gd name="connsiteX9" fmla="*/ 1117091 w 1708976"/>
              <a:gd name="connsiteY9" fmla="*/ 1329944 h 1579497"/>
              <a:gd name="connsiteX10" fmla="*/ 922730 w 1708976"/>
              <a:gd name="connsiteY10" fmla="*/ 1578625 h 1579497"/>
              <a:gd name="connsiteX11" fmla="*/ 605462 w 1708976"/>
              <a:gd name="connsiteY11" fmla="*/ 1406144 h 1579497"/>
              <a:gd name="connsiteX12" fmla="*/ 431291 w 1708976"/>
              <a:gd name="connsiteY12" fmla="*/ 1242860 h 1579497"/>
              <a:gd name="connsiteX13" fmla="*/ 137377 w 1708976"/>
              <a:gd name="connsiteY13" fmla="*/ 938058 h 1579497"/>
              <a:gd name="connsiteX14" fmla="*/ 8730 w 1708976"/>
              <a:gd name="connsiteY14" fmla="*/ 663937 h 1579497"/>
              <a:gd name="connsiteX0" fmla="*/ 6217 w 1706463"/>
              <a:gd name="connsiteY0" fmla="*/ 663937 h 1579497"/>
              <a:gd name="connsiteX1" fmla="*/ 324683 w 1706463"/>
              <a:gd name="connsiteY1" fmla="*/ 493105 h 1579497"/>
              <a:gd name="connsiteX2" fmla="*/ 456673 w 1706463"/>
              <a:gd name="connsiteY2" fmla="*/ 172657 h 1579497"/>
              <a:gd name="connsiteX3" fmla="*/ 679149 w 1706463"/>
              <a:gd name="connsiteY3" fmla="*/ 176058 h 1579497"/>
              <a:gd name="connsiteX4" fmla="*/ 880757 w 1706463"/>
              <a:gd name="connsiteY4" fmla="*/ 3703 h 1579497"/>
              <a:gd name="connsiteX5" fmla="*/ 1266979 w 1706463"/>
              <a:gd name="connsiteY5" fmla="*/ 361118 h 1579497"/>
              <a:gd name="connsiteX6" fmla="*/ 1698147 w 1706463"/>
              <a:gd name="connsiteY6" fmla="*/ 739457 h 1579497"/>
              <a:gd name="connsiteX7" fmla="*/ 1528235 w 1706463"/>
              <a:gd name="connsiteY7" fmla="*/ 948944 h 1579497"/>
              <a:gd name="connsiteX8" fmla="*/ 1245208 w 1706463"/>
              <a:gd name="connsiteY8" fmla="*/ 1123118 h 1579497"/>
              <a:gd name="connsiteX9" fmla="*/ 1114578 w 1706463"/>
              <a:gd name="connsiteY9" fmla="*/ 1329944 h 1579497"/>
              <a:gd name="connsiteX10" fmla="*/ 920217 w 1706463"/>
              <a:gd name="connsiteY10" fmla="*/ 1578625 h 1579497"/>
              <a:gd name="connsiteX11" fmla="*/ 602949 w 1706463"/>
              <a:gd name="connsiteY11" fmla="*/ 1406144 h 1579497"/>
              <a:gd name="connsiteX12" fmla="*/ 428778 w 1706463"/>
              <a:gd name="connsiteY12" fmla="*/ 1242860 h 1579497"/>
              <a:gd name="connsiteX13" fmla="*/ 134864 w 1706463"/>
              <a:gd name="connsiteY13" fmla="*/ 938058 h 1579497"/>
              <a:gd name="connsiteX14" fmla="*/ 6217 w 1706463"/>
              <a:gd name="connsiteY14" fmla="*/ 663937 h 1579497"/>
              <a:gd name="connsiteX0" fmla="*/ 778 w 1701024"/>
              <a:gd name="connsiteY0" fmla="*/ 663937 h 1579497"/>
              <a:gd name="connsiteX1" fmla="*/ 319244 w 1701024"/>
              <a:gd name="connsiteY1" fmla="*/ 493105 h 1579497"/>
              <a:gd name="connsiteX2" fmla="*/ 451234 w 1701024"/>
              <a:gd name="connsiteY2" fmla="*/ 172657 h 1579497"/>
              <a:gd name="connsiteX3" fmla="*/ 673710 w 1701024"/>
              <a:gd name="connsiteY3" fmla="*/ 176058 h 1579497"/>
              <a:gd name="connsiteX4" fmla="*/ 875318 w 1701024"/>
              <a:gd name="connsiteY4" fmla="*/ 3703 h 1579497"/>
              <a:gd name="connsiteX5" fmla="*/ 1261540 w 1701024"/>
              <a:gd name="connsiteY5" fmla="*/ 361118 h 1579497"/>
              <a:gd name="connsiteX6" fmla="*/ 1692708 w 1701024"/>
              <a:gd name="connsiteY6" fmla="*/ 739457 h 1579497"/>
              <a:gd name="connsiteX7" fmla="*/ 1522796 w 1701024"/>
              <a:gd name="connsiteY7" fmla="*/ 948944 h 1579497"/>
              <a:gd name="connsiteX8" fmla="*/ 1239769 w 1701024"/>
              <a:gd name="connsiteY8" fmla="*/ 1123118 h 1579497"/>
              <a:gd name="connsiteX9" fmla="*/ 1109139 w 1701024"/>
              <a:gd name="connsiteY9" fmla="*/ 1329944 h 1579497"/>
              <a:gd name="connsiteX10" fmla="*/ 914778 w 1701024"/>
              <a:gd name="connsiteY10" fmla="*/ 1578625 h 1579497"/>
              <a:gd name="connsiteX11" fmla="*/ 597510 w 1701024"/>
              <a:gd name="connsiteY11" fmla="*/ 1406144 h 1579497"/>
              <a:gd name="connsiteX12" fmla="*/ 423339 w 1701024"/>
              <a:gd name="connsiteY12" fmla="*/ 1242860 h 1579497"/>
              <a:gd name="connsiteX13" fmla="*/ 234200 w 1701024"/>
              <a:gd name="connsiteY13" fmla="*/ 890433 h 1579497"/>
              <a:gd name="connsiteX14" fmla="*/ 778 w 1701024"/>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366511 w 1644196"/>
              <a:gd name="connsiteY12" fmla="*/ 1242860 h 1579497"/>
              <a:gd name="connsiteX13" fmla="*/ 177372 w 1644196"/>
              <a:gd name="connsiteY13" fmla="*/ 890433 h 1579497"/>
              <a:gd name="connsiteX14" fmla="*/ 1100 w 1644196"/>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218873 w 1644196"/>
              <a:gd name="connsiteY12" fmla="*/ 1228572 h 1579497"/>
              <a:gd name="connsiteX13" fmla="*/ 177372 w 1644196"/>
              <a:gd name="connsiteY13" fmla="*/ 890433 h 1579497"/>
              <a:gd name="connsiteX14" fmla="*/ 1100 w 1644196"/>
              <a:gd name="connsiteY14" fmla="*/ 663937 h 1579497"/>
              <a:gd name="connsiteX0" fmla="*/ 1100 w 1644196"/>
              <a:gd name="connsiteY0" fmla="*/ 663937 h 1578878"/>
              <a:gd name="connsiteX1" fmla="*/ 262416 w 1644196"/>
              <a:gd name="connsiteY1" fmla="*/ 493105 h 1578878"/>
              <a:gd name="connsiteX2" fmla="*/ 394406 w 1644196"/>
              <a:gd name="connsiteY2" fmla="*/ 172657 h 1578878"/>
              <a:gd name="connsiteX3" fmla="*/ 616882 w 1644196"/>
              <a:gd name="connsiteY3" fmla="*/ 176058 h 1578878"/>
              <a:gd name="connsiteX4" fmla="*/ 818490 w 1644196"/>
              <a:gd name="connsiteY4" fmla="*/ 3703 h 1578878"/>
              <a:gd name="connsiteX5" fmla="*/ 1204712 w 1644196"/>
              <a:gd name="connsiteY5" fmla="*/ 361118 h 1578878"/>
              <a:gd name="connsiteX6" fmla="*/ 1635880 w 1644196"/>
              <a:gd name="connsiteY6" fmla="*/ 739457 h 1578878"/>
              <a:gd name="connsiteX7" fmla="*/ 1465968 w 1644196"/>
              <a:gd name="connsiteY7" fmla="*/ 948944 h 1578878"/>
              <a:gd name="connsiteX8" fmla="*/ 1182941 w 1644196"/>
              <a:gd name="connsiteY8" fmla="*/ 1123118 h 1578878"/>
              <a:gd name="connsiteX9" fmla="*/ 1052311 w 1644196"/>
              <a:gd name="connsiteY9" fmla="*/ 1329944 h 1578878"/>
              <a:gd name="connsiteX10" fmla="*/ 857950 w 1644196"/>
              <a:gd name="connsiteY10" fmla="*/ 1578625 h 1578878"/>
              <a:gd name="connsiteX11" fmla="*/ 583545 w 1644196"/>
              <a:gd name="connsiteY11" fmla="*/ 1282319 h 1578878"/>
              <a:gd name="connsiteX12" fmla="*/ 218873 w 1644196"/>
              <a:gd name="connsiteY12" fmla="*/ 1228572 h 1578878"/>
              <a:gd name="connsiteX13" fmla="*/ 177372 w 1644196"/>
              <a:gd name="connsiteY13" fmla="*/ 890433 h 1578878"/>
              <a:gd name="connsiteX14" fmla="*/ 1100 w 1644196"/>
              <a:gd name="connsiteY14" fmla="*/ 663937 h 1578878"/>
              <a:gd name="connsiteX0" fmla="*/ 1100 w 1644196"/>
              <a:gd name="connsiteY0" fmla="*/ 663937 h 1502851"/>
              <a:gd name="connsiteX1" fmla="*/ 262416 w 1644196"/>
              <a:gd name="connsiteY1" fmla="*/ 493105 h 1502851"/>
              <a:gd name="connsiteX2" fmla="*/ 394406 w 1644196"/>
              <a:gd name="connsiteY2" fmla="*/ 172657 h 1502851"/>
              <a:gd name="connsiteX3" fmla="*/ 616882 w 1644196"/>
              <a:gd name="connsiteY3" fmla="*/ 176058 h 1502851"/>
              <a:gd name="connsiteX4" fmla="*/ 818490 w 1644196"/>
              <a:gd name="connsiteY4" fmla="*/ 3703 h 1502851"/>
              <a:gd name="connsiteX5" fmla="*/ 1204712 w 1644196"/>
              <a:gd name="connsiteY5" fmla="*/ 361118 h 1502851"/>
              <a:gd name="connsiteX6" fmla="*/ 1635880 w 1644196"/>
              <a:gd name="connsiteY6" fmla="*/ 739457 h 1502851"/>
              <a:gd name="connsiteX7" fmla="*/ 1465968 w 1644196"/>
              <a:gd name="connsiteY7" fmla="*/ 948944 h 1502851"/>
              <a:gd name="connsiteX8" fmla="*/ 1182941 w 1644196"/>
              <a:gd name="connsiteY8" fmla="*/ 1123118 h 1502851"/>
              <a:gd name="connsiteX9" fmla="*/ 1052311 w 1644196"/>
              <a:gd name="connsiteY9" fmla="*/ 1329944 h 1502851"/>
              <a:gd name="connsiteX10" fmla="*/ 867475 w 1644196"/>
              <a:gd name="connsiteY10" fmla="*/ 1502425 h 1502851"/>
              <a:gd name="connsiteX11" fmla="*/ 583545 w 1644196"/>
              <a:gd name="connsiteY11" fmla="*/ 1282319 h 1502851"/>
              <a:gd name="connsiteX12" fmla="*/ 218873 w 1644196"/>
              <a:gd name="connsiteY12" fmla="*/ 1228572 h 1502851"/>
              <a:gd name="connsiteX13" fmla="*/ 177372 w 1644196"/>
              <a:gd name="connsiteY13" fmla="*/ 890433 h 1502851"/>
              <a:gd name="connsiteX14" fmla="*/ 1100 w 1644196"/>
              <a:gd name="connsiteY14" fmla="*/ 663937 h 1502851"/>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182941 w 1644196"/>
              <a:gd name="connsiteY8" fmla="*/ 1123118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306766 w 1644196"/>
              <a:gd name="connsiteY8" fmla="*/ 1175505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39890"/>
              <a:gd name="connsiteY0" fmla="*/ 663937 h 1502469"/>
              <a:gd name="connsiteX1" fmla="*/ 262416 w 1639890"/>
              <a:gd name="connsiteY1" fmla="*/ 493105 h 1502469"/>
              <a:gd name="connsiteX2" fmla="*/ 394406 w 1639890"/>
              <a:gd name="connsiteY2" fmla="*/ 172657 h 1502469"/>
              <a:gd name="connsiteX3" fmla="*/ 616882 w 1639890"/>
              <a:gd name="connsiteY3" fmla="*/ 176058 h 1502469"/>
              <a:gd name="connsiteX4" fmla="*/ 818490 w 1639890"/>
              <a:gd name="connsiteY4" fmla="*/ 3703 h 1502469"/>
              <a:gd name="connsiteX5" fmla="*/ 1204712 w 1639890"/>
              <a:gd name="connsiteY5" fmla="*/ 361118 h 1502469"/>
              <a:gd name="connsiteX6" fmla="*/ 1635880 w 1639890"/>
              <a:gd name="connsiteY6" fmla="*/ 739457 h 1502469"/>
              <a:gd name="connsiteX7" fmla="*/ 1280231 w 1639890"/>
              <a:gd name="connsiteY7" fmla="*/ 877507 h 1502469"/>
              <a:gd name="connsiteX8" fmla="*/ 1306766 w 1639890"/>
              <a:gd name="connsiteY8" fmla="*/ 1175505 h 1502469"/>
              <a:gd name="connsiteX9" fmla="*/ 1009448 w 1639890"/>
              <a:gd name="connsiteY9" fmla="*/ 1263269 h 1502469"/>
              <a:gd name="connsiteX10" fmla="*/ 867475 w 1639890"/>
              <a:gd name="connsiteY10" fmla="*/ 1502425 h 1502469"/>
              <a:gd name="connsiteX11" fmla="*/ 583545 w 1639890"/>
              <a:gd name="connsiteY11" fmla="*/ 1282319 h 1502469"/>
              <a:gd name="connsiteX12" fmla="*/ 218873 w 1639890"/>
              <a:gd name="connsiteY12" fmla="*/ 1228572 h 1502469"/>
              <a:gd name="connsiteX13" fmla="*/ 177372 w 1639890"/>
              <a:gd name="connsiteY13" fmla="*/ 890433 h 1502469"/>
              <a:gd name="connsiteX14" fmla="*/ 1100 w 1639890"/>
              <a:gd name="connsiteY14" fmla="*/ 663937 h 1502469"/>
              <a:gd name="connsiteX0" fmla="*/ 1100 w 1639890"/>
              <a:gd name="connsiteY0" fmla="*/ 663147 h 1501679"/>
              <a:gd name="connsiteX1" fmla="*/ 262416 w 1639890"/>
              <a:gd name="connsiteY1" fmla="*/ 492315 h 1501679"/>
              <a:gd name="connsiteX2" fmla="*/ 394406 w 1639890"/>
              <a:gd name="connsiteY2" fmla="*/ 171867 h 1501679"/>
              <a:gd name="connsiteX3" fmla="*/ 616882 w 1639890"/>
              <a:gd name="connsiteY3" fmla="*/ 175268 h 1501679"/>
              <a:gd name="connsiteX4" fmla="*/ 818490 w 1639890"/>
              <a:gd name="connsiteY4" fmla="*/ 2913 h 1501679"/>
              <a:gd name="connsiteX5" fmla="*/ 1099937 w 1639890"/>
              <a:gd name="connsiteY5" fmla="*/ 336516 h 1501679"/>
              <a:gd name="connsiteX6" fmla="*/ 1635880 w 1639890"/>
              <a:gd name="connsiteY6" fmla="*/ 738667 h 1501679"/>
              <a:gd name="connsiteX7" fmla="*/ 1280231 w 1639890"/>
              <a:gd name="connsiteY7" fmla="*/ 876717 h 1501679"/>
              <a:gd name="connsiteX8" fmla="*/ 1306766 w 1639890"/>
              <a:gd name="connsiteY8" fmla="*/ 1174715 h 1501679"/>
              <a:gd name="connsiteX9" fmla="*/ 1009448 w 1639890"/>
              <a:gd name="connsiteY9" fmla="*/ 1262479 h 1501679"/>
              <a:gd name="connsiteX10" fmla="*/ 867475 w 1639890"/>
              <a:gd name="connsiteY10" fmla="*/ 1501635 h 1501679"/>
              <a:gd name="connsiteX11" fmla="*/ 583545 w 1639890"/>
              <a:gd name="connsiteY11" fmla="*/ 1281529 h 1501679"/>
              <a:gd name="connsiteX12" fmla="*/ 218873 w 1639890"/>
              <a:gd name="connsiteY12" fmla="*/ 1227782 h 1501679"/>
              <a:gd name="connsiteX13" fmla="*/ 177372 w 1639890"/>
              <a:gd name="connsiteY13" fmla="*/ 889643 h 1501679"/>
              <a:gd name="connsiteX14" fmla="*/ 1100 w 1639890"/>
              <a:gd name="connsiteY14" fmla="*/ 663147 h 1501679"/>
              <a:gd name="connsiteX0" fmla="*/ 1100 w 1651723"/>
              <a:gd name="connsiteY0" fmla="*/ 663147 h 1501679"/>
              <a:gd name="connsiteX1" fmla="*/ 262416 w 1651723"/>
              <a:gd name="connsiteY1" fmla="*/ 492315 h 1501679"/>
              <a:gd name="connsiteX2" fmla="*/ 394406 w 1651723"/>
              <a:gd name="connsiteY2" fmla="*/ 171867 h 1501679"/>
              <a:gd name="connsiteX3" fmla="*/ 616882 w 1651723"/>
              <a:gd name="connsiteY3" fmla="*/ 175268 h 1501679"/>
              <a:gd name="connsiteX4" fmla="*/ 818490 w 1651723"/>
              <a:gd name="connsiteY4" fmla="*/ 2913 h 1501679"/>
              <a:gd name="connsiteX5" fmla="*/ 1099937 w 1651723"/>
              <a:gd name="connsiteY5" fmla="*/ 336516 h 1501679"/>
              <a:gd name="connsiteX6" fmla="*/ 1494542 w 1651723"/>
              <a:gd name="connsiteY6" fmla="*/ 486193 h 1501679"/>
              <a:gd name="connsiteX7" fmla="*/ 1635880 w 1651723"/>
              <a:gd name="connsiteY7" fmla="*/ 738667 h 1501679"/>
              <a:gd name="connsiteX8" fmla="*/ 1280231 w 1651723"/>
              <a:gd name="connsiteY8" fmla="*/ 876717 h 1501679"/>
              <a:gd name="connsiteX9" fmla="*/ 1306766 w 1651723"/>
              <a:gd name="connsiteY9" fmla="*/ 1174715 h 1501679"/>
              <a:gd name="connsiteX10" fmla="*/ 1009448 w 1651723"/>
              <a:gd name="connsiteY10" fmla="*/ 1262479 h 1501679"/>
              <a:gd name="connsiteX11" fmla="*/ 867475 w 1651723"/>
              <a:gd name="connsiteY11" fmla="*/ 1501635 h 1501679"/>
              <a:gd name="connsiteX12" fmla="*/ 583545 w 1651723"/>
              <a:gd name="connsiteY12" fmla="*/ 1281529 h 1501679"/>
              <a:gd name="connsiteX13" fmla="*/ 218873 w 1651723"/>
              <a:gd name="connsiteY13" fmla="*/ 1227782 h 1501679"/>
              <a:gd name="connsiteX14" fmla="*/ 177372 w 1651723"/>
              <a:gd name="connsiteY14" fmla="*/ 889643 h 1501679"/>
              <a:gd name="connsiteX15" fmla="*/ 1100 w 1651723"/>
              <a:gd name="connsiteY15" fmla="*/ 663147 h 1501679"/>
              <a:gd name="connsiteX0" fmla="*/ 1100 w 1540843"/>
              <a:gd name="connsiteY0" fmla="*/ 663147 h 1501679"/>
              <a:gd name="connsiteX1" fmla="*/ 262416 w 1540843"/>
              <a:gd name="connsiteY1" fmla="*/ 492315 h 1501679"/>
              <a:gd name="connsiteX2" fmla="*/ 394406 w 1540843"/>
              <a:gd name="connsiteY2" fmla="*/ 1718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3147 h 1501679"/>
              <a:gd name="connsiteX1" fmla="*/ 262416 w 1540843"/>
              <a:gd name="connsiteY1" fmla="*/ 492315 h 1501679"/>
              <a:gd name="connsiteX2" fmla="*/ 337256 w 1540843"/>
              <a:gd name="connsiteY2" fmla="*/ 2099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1340 h 1499872"/>
              <a:gd name="connsiteX1" fmla="*/ 262416 w 1540843"/>
              <a:gd name="connsiteY1" fmla="*/ 490508 h 1499872"/>
              <a:gd name="connsiteX2" fmla="*/ 337256 w 1540843"/>
              <a:gd name="connsiteY2" fmla="*/ 208160 h 1499872"/>
              <a:gd name="connsiteX3" fmla="*/ 631170 w 1540843"/>
              <a:gd name="connsiteY3" fmla="*/ 225848 h 1499872"/>
              <a:gd name="connsiteX4" fmla="*/ 818490 w 1540843"/>
              <a:gd name="connsiteY4" fmla="*/ 1106 h 1499872"/>
              <a:gd name="connsiteX5" fmla="*/ 1099937 w 1540843"/>
              <a:gd name="connsiteY5" fmla="*/ 334709 h 1499872"/>
              <a:gd name="connsiteX6" fmla="*/ 1494542 w 1540843"/>
              <a:gd name="connsiteY6" fmla="*/ 484386 h 1499872"/>
              <a:gd name="connsiteX7" fmla="*/ 1469192 w 1540843"/>
              <a:gd name="connsiteY7" fmla="*/ 698760 h 1499872"/>
              <a:gd name="connsiteX8" fmla="*/ 1280231 w 1540843"/>
              <a:gd name="connsiteY8" fmla="*/ 874910 h 1499872"/>
              <a:gd name="connsiteX9" fmla="*/ 1306766 w 1540843"/>
              <a:gd name="connsiteY9" fmla="*/ 1172908 h 1499872"/>
              <a:gd name="connsiteX10" fmla="*/ 1009448 w 1540843"/>
              <a:gd name="connsiteY10" fmla="*/ 1260672 h 1499872"/>
              <a:gd name="connsiteX11" fmla="*/ 867475 w 1540843"/>
              <a:gd name="connsiteY11" fmla="*/ 1499828 h 1499872"/>
              <a:gd name="connsiteX12" fmla="*/ 583545 w 1540843"/>
              <a:gd name="connsiteY12" fmla="*/ 1279722 h 1499872"/>
              <a:gd name="connsiteX13" fmla="*/ 218873 w 1540843"/>
              <a:gd name="connsiteY13" fmla="*/ 1225975 h 1499872"/>
              <a:gd name="connsiteX14" fmla="*/ 177372 w 1540843"/>
              <a:gd name="connsiteY14" fmla="*/ 887836 h 1499872"/>
              <a:gd name="connsiteX15" fmla="*/ 1100 w 1540843"/>
              <a:gd name="connsiteY15" fmla="*/ 661340 h 1499872"/>
              <a:gd name="connsiteX0" fmla="*/ 1990 w 1541733"/>
              <a:gd name="connsiteY0" fmla="*/ 661340 h 1499872"/>
              <a:gd name="connsiteX1" fmla="*/ 296643 w 1541733"/>
              <a:gd name="connsiteY1" fmla="*/ 514320 h 1499872"/>
              <a:gd name="connsiteX2" fmla="*/ 338146 w 1541733"/>
              <a:gd name="connsiteY2" fmla="*/ 208160 h 1499872"/>
              <a:gd name="connsiteX3" fmla="*/ 632060 w 1541733"/>
              <a:gd name="connsiteY3" fmla="*/ 225848 h 1499872"/>
              <a:gd name="connsiteX4" fmla="*/ 819380 w 1541733"/>
              <a:gd name="connsiteY4" fmla="*/ 1106 h 1499872"/>
              <a:gd name="connsiteX5" fmla="*/ 1100827 w 1541733"/>
              <a:gd name="connsiteY5" fmla="*/ 334709 h 1499872"/>
              <a:gd name="connsiteX6" fmla="*/ 1495432 w 1541733"/>
              <a:gd name="connsiteY6" fmla="*/ 484386 h 1499872"/>
              <a:gd name="connsiteX7" fmla="*/ 1470082 w 1541733"/>
              <a:gd name="connsiteY7" fmla="*/ 698760 h 1499872"/>
              <a:gd name="connsiteX8" fmla="*/ 1281121 w 1541733"/>
              <a:gd name="connsiteY8" fmla="*/ 874910 h 1499872"/>
              <a:gd name="connsiteX9" fmla="*/ 1307656 w 1541733"/>
              <a:gd name="connsiteY9" fmla="*/ 1172908 h 1499872"/>
              <a:gd name="connsiteX10" fmla="*/ 1010338 w 1541733"/>
              <a:gd name="connsiteY10" fmla="*/ 1260672 h 1499872"/>
              <a:gd name="connsiteX11" fmla="*/ 868365 w 1541733"/>
              <a:gd name="connsiteY11" fmla="*/ 1499828 h 1499872"/>
              <a:gd name="connsiteX12" fmla="*/ 584435 w 1541733"/>
              <a:gd name="connsiteY12" fmla="*/ 1279722 h 1499872"/>
              <a:gd name="connsiteX13" fmla="*/ 219763 w 1541733"/>
              <a:gd name="connsiteY13" fmla="*/ 1225975 h 1499872"/>
              <a:gd name="connsiteX14" fmla="*/ 178262 w 1541733"/>
              <a:gd name="connsiteY14" fmla="*/ 887836 h 1499872"/>
              <a:gd name="connsiteX15" fmla="*/ 1990 w 1541733"/>
              <a:gd name="connsiteY15" fmla="*/ 661340 h 1499872"/>
              <a:gd name="connsiteX0" fmla="*/ 2283 w 1522976"/>
              <a:gd name="connsiteY0" fmla="*/ 623240 h 1499872"/>
              <a:gd name="connsiteX1" fmla="*/ 277886 w 1522976"/>
              <a:gd name="connsiteY1" fmla="*/ 514320 h 1499872"/>
              <a:gd name="connsiteX2" fmla="*/ 319389 w 1522976"/>
              <a:gd name="connsiteY2" fmla="*/ 208160 h 1499872"/>
              <a:gd name="connsiteX3" fmla="*/ 613303 w 1522976"/>
              <a:gd name="connsiteY3" fmla="*/ 225848 h 1499872"/>
              <a:gd name="connsiteX4" fmla="*/ 800623 w 1522976"/>
              <a:gd name="connsiteY4" fmla="*/ 1106 h 1499872"/>
              <a:gd name="connsiteX5" fmla="*/ 1082070 w 1522976"/>
              <a:gd name="connsiteY5" fmla="*/ 334709 h 1499872"/>
              <a:gd name="connsiteX6" fmla="*/ 1476675 w 1522976"/>
              <a:gd name="connsiteY6" fmla="*/ 484386 h 1499872"/>
              <a:gd name="connsiteX7" fmla="*/ 1451325 w 1522976"/>
              <a:gd name="connsiteY7" fmla="*/ 698760 h 1499872"/>
              <a:gd name="connsiteX8" fmla="*/ 1262364 w 1522976"/>
              <a:gd name="connsiteY8" fmla="*/ 874910 h 1499872"/>
              <a:gd name="connsiteX9" fmla="*/ 1288899 w 1522976"/>
              <a:gd name="connsiteY9" fmla="*/ 1172908 h 1499872"/>
              <a:gd name="connsiteX10" fmla="*/ 991581 w 1522976"/>
              <a:gd name="connsiteY10" fmla="*/ 1260672 h 1499872"/>
              <a:gd name="connsiteX11" fmla="*/ 849608 w 1522976"/>
              <a:gd name="connsiteY11" fmla="*/ 1499828 h 1499872"/>
              <a:gd name="connsiteX12" fmla="*/ 565678 w 1522976"/>
              <a:gd name="connsiteY12" fmla="*/ 1279722 h 1499872"/>
              <a:gd name="connsiteX13" fmla="*/ 201006 w 1522976"/>
              <a:gd name="connsiteY13" fmla="*/ 1225975 h 1499872"/>
              <a:gd name="connsiteX14" fmla="*/ 159505 w 1522976"/>
              <a:gd name="connsiteY14" fmla="*/ 887836 h 1499872"/>
              <a:gd name="connsiteX15" fmla="*/ 2283 w 1522976"/>
              <a:gd name="connsiteY15" fmla="*/ 623240 h 1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2976" h="1499872">
                <a:moveTo>
                  <a:pt x="2283" y="623240"/>
                </a:moveTo>
                <a:cubicBezTo>
                  <a:pt x="22013" y="560987"/>
                  <a:pt x="146417" y="630596"/>
                  <a:pt x="277886" y="514320"/>
                </a:cubicBezTo>
                <a:cubicBezTo>
                  <a:pt x="387093" y="436409"/>
                  <a:pt x="268249" y="254651"/>
                  <a:pt x="319389" y="208160"/>
                </a:cubicBezTo>
                <a:cubicBezTo>
                  <a:pt x="370529" y="161669"/>
                  <a:pt x="576754" y="257976"/>
                  <a:pt x="613303" y="225848"/>
                </a:cubicBezTo>
                <a:cubicBezTo>
                  <a:pt x="649852" y="193720"/>
                  <a:pt x="722495" y="-17037"/>
                  <a:pt x="800623" y="1106"/>
                </a:cubicBezTo>
                <a:cubicBezTo>
                  <a:pt x="878751" y="19249"/>
                  <a:pt x="947963" y="216856"/>
                  <a:pt x="1082070" y="334709"/>
                </a:cubicBezTo>
                <a:cubicBezTo>
                  <a:pt x="1216177" y="452562"/>
                  <a:pt x="1387351" y="417361"/>
                  <a:pt x="1476675" y="484386"/>
                </a:cubicBezTo>
                <a:cubicBezTo>
                  <a:pt x="1565999" y="551411"/>
                  <a:pt x="1508475" y="670979"/>
                  <a:pt x="1451325" y="698760"/>
                </a:cubicBezTo>
                <a:cubicBezTo>
                  <a:pt x="1394175" y="726541"/>
                  <a:pt x="1337854" y="810967"/>
                  <a:pt x="1262364" y="874910"/>
                </a:cubicBezTo>
                <a:cubicBezTo>
                  <a:pt x="1186874" y="938853"/>
                  <a:pt x="1357842" y="1109408"/>
                  <a:pt x="1288899" y="1172908"/>
                </a:cubicBezTo>
                <a:cubicBezTo>
                  <a:pt x="1219956" y="1236408"/>
                  <a:pt x="1045746" y="1184754"/>
                  <a:pt x="991581" y="1260672"/>
                </a:cubicBezTo>
                <a:cubicBezTo>
                  <a:pt x="937416" y="1336590"/>
                  <a:pt x="920592" y="1496653"/>
                  <a:pt x="849608" y="1499828"/>
                </a:cubicBezTo>
                <a:cubicBezTo>
                  <a:pt x="778624" y="1503003"/>
                  <a:pt x="647585" y="1335683"/>
                  <a:pt x="565678" y="1279722"/>
                </a:cubicBezTo>
                <a:cubicBezTo>
                  <a:pt x="483772" y="1223761"/>
                  <a:pt x="279020" y="1303989"/>
                  <a:pt x="201006" y="1225975"/>
                </a:cubicBezTo>
                <a:cubicBezTo>
                  <a:pt x="122992" y="1147961"/>
                  <a:pt x="223582" y="977179"/>
                  <a:pt x="159505" y="887836"/>
                </a:cubicBezTo>
                <a:cubicBezTo>
                  <a:pt x="95428" y="798493"/>
                  <a:pt x="-17447" y="685493"/>
                  <a:pt x="2283" y="623240"/>
                </a:cubicBezTo>
                <a:close/>
              </a:path>
            </a:pathLst>
          </a:cu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rot="10800000">
            <a:off x="8237051" y="538441"/>
            <a:ext cx="583421" cy="5584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rot="10800000">
            <a:off x="8299558" y="572742"/>
            <a:ext cx="466798" cy="489873"/>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rot="10800000">
            <a:off x="7953764" y="833307"/>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rot="10800000">
            <a:off x="7953764" y="758380"/>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p:cNvGrpSpPr/>
          <p:nvPr/>
        </p:nvGrpSpPr>
        <p:grpSpPr>
          <a:xfrm rot="12493251">
            <a:off x="8036523" y="524707"/>
            <a:ext cx="282079" cy="60031"/>
            <a:chOff x="2051720" y="1722580"/>
            <a:chExt cx="1296144" cy="444242"/>
          </a:xfrm>
        </p:grpSpPr>
        <p:sp>
          <p:nvSpPr>
            <p:cNvPr id="22" name="正方形/長方形 21"/>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正方形/長方形 23"/>
          <p:cNvSpPr/>
          <p:nvPr/>
        </p:nvSpPr>
        <p:spPr>
          <a:xfrm rot="10800000">
            <a:off x="7431246" y="823013"/>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p:nvSpPr>
        <p:spPr>
          <a:xfrm rot="16200000">
            <a:off x="7695207" y="650580"/>
            <a:ext cx="305384" cy="337755"/>
          </a:xfrm>
          <a:prstGeom prst="blockArc">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正方形/長方形 28"/>
          <p:cNvSpPr/>
          <p:nvPr/>
        </p:nvSpPr>
        <p:spPr>
          <a:xfrm rot="10800000">
            <a:off x="7431246" y="758380"/>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rot="9000000">
            <a:off x="7379185" y="476672"/>
            <a:ext cx="317182" cy="122154"/>
            <a:chOff x="4613408" y="1988840"/>
            <a:chExt cx="822688" cy="288032"/>
          </a:xfrm>
          <a:solidFill>
            <a:schemeClr val="tx1"/>
          </a:solidFill>
        </p:grpSpPr>
        <p:sp>
          <p:nvSpPr>
            <p:cNvPr id="32" name="月 31"/>
            <p:cNvSpPr/>
            <p:nvPr/>
          </p:nvSpPr>
          <p:spPr>
            <a:xfrm rot="10704550">
              <a:off x="4613408" y="1988840"/>
              <a:ext cx="246624" cy="288032"/>
            </a:xfrm>
            <a:prstGeom prst="mo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4860032" y="2094189"/>
              <a:ext cx="576064" cy="7200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円/楕円 35"/>
          <p:cNvSpPr/>
          <p:nvPr/>
        </p:nvSpPr>
        <p:spPr>
          <a:xfrm rot="10800000">
            <a:off x="7850203" y="784302"/>
            <a:ext cx="83287" cy="916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rot="10800000">
            <a:off x="6926801" y="666773"/>
            <a:ext cx="326043" cy="290843"/>
          </a:xfrm>
          <a:prstGeom prst="ellipse">
            <a:avLst/>
          </a:prstGeom>
          <a:gradFill>
            <a:gsLst>
              <a:gs pos="21000">
                <a:srgbClr val="002060"/>
              </a:gs>
              <a:gs pos="67000">
                <a:schemeClr val="accent1">
                  <a:shade val="67500"/>
                  <a:satMod val="115000"/>
                </a:schemeClr>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40670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46926" y="3014103"/>
            <a:ext cx="392084"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3460786" y="4111374"/>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effectLst>
                  <a:outerShdw blurRad="38100" dist="38100" dir="2700000" algn="tl">
                    <a:srgbClr val="000000">
                      <a:alpha val="43137"/>
                    </a:srgbClr>
                  </a:outerShdw>
                </a:effectLst>
                <a:latin typeface="+mn-ea"/>
              </a:rPr>
              <a:t>COX2</a:t>
            </a:r>
            <a:endParaRPr kumimoji="1" lang="ja-JP" altLang="en-US" sz="2800" b="1" dirty="0">
              <a:effectLst>
                <a:outerShdw blurRad="38100" dist="38100" dir="2700000" algn="tl">
                  <a:srgbClr val="000000">
                    <a:alpha val="43137"/>
                  </a:srgbClr>
                </a:outerShdw>
              </a:effectLst>
              <a:latin typeface="+mn-ea"/>
            </a:endParaRPr>
          </a:p>
        </p:txBody>
      </p:sp>
      <p:sp>
        <p:nvSpPr>
          <p:cNvPr id="10" name="角丸四角形 9"/>
          <p:cNvSpPr/>
          <p:nvPr/>
        </p:nvSpPr>
        <p:spPr>
          <a:xfrm>
            <a:off x="2490851" y="2394495"/>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11" name="角丸四角形 10"/>
          <p:cNvSpPr/>
          <p:nvPr/>
        </p:nvSpPr>
        <p:spPr>
          <a:xfrm>
            <a:off x="4247964" y="2400310"/>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12" name="角丸四角形 11"/>
          <p:cNvSpPr/>
          <p:nvPr/>
        </p:nvSpPr>
        <p:spPr>
          <a:xfrm>
            <a:off x="3365866" y="44624"/>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TNF-α</a:t>
            </a:r>
            <a:endParaRPr kumimoji="1" lang="ja-JP" altLang="en-US" sz="2800" b="1" dirty="0">
              <a:effectLst>
                <a:outerShdw blurRad="38100" dist="38100" dir="2700000" algn="tl">
                  <a:srgbClr val="000000">
                    <a:alpha val="43137"/>
                  </a:srgbClr>
                </a:outerShdw>
              </a:effectLst>
              <a:latin typeface="+mn-ea"/>
            </a:endParaRPr>
          </a:p>
        </p:txBody>
      </p:sp>
      <p:sp>
        <p:nvSpPr>
          <p:cNvPr id="14" name="下矢印 13"/>
          <p:cNvSpPr/>
          <p:nvPr/>
        </p:nvSpPr>
        <p:spPr>
          <a:xfrm>
            <a:off x="4046926" y="4655207"/>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4046926" y="527481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3528051" y="589442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PGE</a:t>
            </a:r>
            <a:r>
              <a:rPr lang="en-US" altLang="ja-JP" b="1" dirty="0" smtClean="0">
                <a:effectLst>
                  <a:outerShdw blurRad="38100" dist="38100" dir="2700000" algn="tl">
                    <a:srgbClr val="000000">
                      <a:alpha val="43137"/>
                    </a:srgbClr>
                  </a:outerShdw>
                </a:effectLst>
                <a:latin typeface="+mn-ea"/>
              </a:rPr>
              <a:t>2</a:t>
            </a:r>
            <a:endParaRPr kumimoji="1" lang="ja-JP" altLang="en-US" b="1" dirty="0">
              <a:effectLst>
                <a:outerShdw blurRad="38100" dist="38100" dir="2700000" algn="tl">
                  <a:srgbClr val="000000">
                    <a:alpha val="43137"/>
                  </a:srgbClr>
                </a:outerShdw>
              </a:effectLst>
              <a:latin typeface="+mn-ea"/>
            </a:endParaRPr>
          </a:p>
        </p:txBody>
      </p:sp>
      <p:sp>
        <p:nvSpPr>
          <p:cNvPr id="25" name="下矢印 24"/>
          <p:cNvSpPr/>
          <p:nvPr/>
        </p:nvSpPr>
        <p:spPr>
          <a:xfrm>
            <a:off x="4053231" y="609802"/>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2843808" y="1196752"/>
            <a:ext cx="2771800"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7" name="下矢印 26"/>
          <p:cNvSpPr/>
          <p:nvPr/>
        </p:nvSpPr>
        <p:spPr>
          <a:xfrm>
            <a:off x="4039480" y="1747169"/>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6444208" y="4293096"/>
            <a:ext cx="2232248" cy="1700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dirty="0">
                <a:solidFill>
                  <a:srgbClr val="FF0000"/>
                </a:solidFill>
              </a:rPr>
              <a:t>痛み</a:t>
            </a:r>
            <a:endParaRPr kumimoji="1" lang="ja-JP" altLang="en-US" sz="3200" b="1" dirty="0">
              <a:solidFill>
                <a:srgbClr val="FF0000"/>
              </a:solidFill>
            </a:endParaRPr>
          </a:p>
        </p:txBody>
      </p:sp>
      <p:sp>
        <p:nvSpPr>
          <p:cNvPr id="29" name="右矢印 28"/>
          <p:cNvSpPr/>
          <p:nvPr/>
        </p:nvSpPr>
        <p:spPr>
          <a:xfrm>
            <a:off x="5436096" y="4330057"/>
            <a:ext cx="936104" cy="162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上矢印 18"/>
          <p:cNvSpPr/>
          <p:nvPr/>
        </p:nvSpPr>
        <p:spPr>
          <a:xfrm rot="17100000">
            <a:off x="5721376" y="-121425"/>
            <a:ext cx="352036" cy="1364616"/>
          </a:xfrm>
          <a:prstGeom prst="upArrow">
            <a:avLst>
              <a:gd name="adj1" fmla="val 50000"/>
              <a:gd name="adj2" fmla="val 82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6"/>
          <p:cNvSpPr/>
          <p:nvPr/>
        </p:nvSpPr>
        <p:spPr>
          <a:xfrm rot="10800000">
            <a:off x="6711314" y="421960"/>
            <a:ext cx="781527" cy="769671"/>
          </a:xfrm>
          <a:custGeom>
            <a:avLst/>
            <a:gdLst>
              <a:gd name="connsiteX0" fmla="*/ 0 w 1577630"/>
              <a:gd name="connsiteY0" fmla="*/ 697654 h 1395308"/>
              <a:gd name="connsiteX1" fmla="*/ 788815 w 1577630"/>
              <a:gd name="connsiteY1" fmla="*/ 0 h 1395308"/>
              <a:gd name="connsiteX2" fmla="*/ 1577630 w 1577630"/>
              <a:gd name="connsiteY2" fmla="*/ 697654 h 1395308"/>
              <a:gd name="connsiteX3" fmla="*/ 788815 w 1577630"/>
              <a:gd name="connsiteY3" fmla="*/ 1395308 h 1395308"/>
              <a:gd name="connsiteX4" fmla="*/ 0 w 1577630"/>
              <a:gd name="connsiteY4" fmla="*/ 697654 h 1395308"/>
              <a:gd name="connsiteX0" fmla="*/ 21287 w 1598917"/>
              <a:gd name="connsiteY0" fmla="*/ 727835 h 1425489"/>
              <a:gd name="connsiteX1" fmla="*/ 275119 w 1598917"/>
              <a:gd name="connsiteY1" fmla="*/ 186209 h 1425489"/>
              <a:gd name="connsiteX2" fmla="*/ 810102 w 1598917"/>
              <a:gd name="connsiteY2" fmla="*/ 30181 h 1425489"/>
              <a:gd name="connsiteX3" fmla="*/ 1598917 w 1598917"/>
              <a:gd name="connsiteY3" fmla="*/ 727835 h 1425489"/>
              <a:gd name="connsiteX4" fmla="*/ 810102 w 1598917"/>
              <a:gd name="connsiteY4" fmla="*/ 1425489 h 1425489"/>
              <a:gd name="connsiteX5" fmla="*/ 21287 w 1598917"/>
              <a:gd name="connsiteY5" fmla="*/ 727835 h 1425489"/>
              <a:gd name="connsiteX0" fmla="*/ 21287 w 1598917"/>
              <a:gd name="connsiteY0" fmla="*/ 727835 h 1448697"/>
              <a:gd name="connsiteX1" fmla="*/ 275119 w 1598917"/>
              <a:gd name="connsiteY1" fmla="*/ 186209 h 1448697"/>
              <a:gd name="connsiteX2" fmla="*/ 810102 w 1598917"/>
              <a:gd name="connsiteY2" fmla="*/ 30181 h 1448697"/>
              <a:gd name="connsiteX3" fmla="*/ 1598917 w 1598917"/>
              <a:gd name="connsiteY3" fmla="*/ 727835 h 1448697"/>
              <a:gd name="connsiteX4" fmla="*/ 810102 w 1598917"/>
              <a:gd name="connsiteY4" fmla="*/ 1425489 h 1448697"/>
              <a:gd name="connsiteX5" fmla="*/ 264235 w 1598917"/>
              <a:gd name="connsiteY5" fmla="*/ 1231238 h 1448697"/>
              <a:gd name="connsiteX6" fmla="*/ 21287 w 1598917"/>
              <a:gd name="connsiteY6" fmla="*/ 727835 h 1448697"/>
              <a:gd name="connsiteX0" fmla="*/ 21287 w 1610967"/>
              <a:gd name="connsiteY0" fmla="*/ 727835 h 1425519"/>
              <a:gd name="connsiteX1" fmla="*/ 275119 w 1610967"/>
              <a:gd name="connsiteY1" fmla="*/ 186209 h 1425519"/>
              <a:gd name="connsiteX2" fmla="*/ 810102 w 1610967"/>
              <a:gd name="connsiteY2" fmla="*/ 30181 h 1425519"/>
              <a:gd name="connsiteX3" fmla="*/ 1598917 w 1610967"/>
              <a:gd name="connsiteY3" fmla="*/ 727835 h 1425519"/>
              <a:gd name="connsiteX4" fmla="*/ 1254835 w 1610967"/>
              <a:gd name="connsiteY4" fmla="*/ 1220353 h 1425519"/>
              <a:gd name="connsiteX5" fmla="*/ 810102 w 1610967"/>
              <a:gd name="connsiteY5" fmla="*/ 1425489 h 1425519"/>
              <a:gd name="connsiteX6" fmla="*/ 264235 w 1610967"/>
              <a:gd name="connsiteY6" fmla="*/ 1231238 h 1425519"/>
              <a:gd name="connsiteX7" fmla="*/ 21287 w 1610967"/>
              <a:gd name="connsiteY7" fmla="*/ 727835 h 1425519"/>
              <a:gd name="connsiteX0" fmla="*/ 21287 w 1598928"/>
              <a:gd name="connsiteY0" fmla="*/ 703112 h 1400796"/>
              <a:gd name="connsiteX1" fmla="*/ 275119 w 1598928"/>
              <a:gd name="connsiteY1" fmla="*/ 161486 h 1400796"/>
              <a:gd name="connsiteX2" fmla="*/ 810102 w 1598928"/>
              <a:gd name="connsiteY2" fmla="*/ 5458 h 1400796"/>
              <a:gd name="connsiteX3" fmla="*/ 1243949 w 1598928"/>
              <a:gd name="connsiteY3" fmla="*/ 313887 h 1400796"/>
              <a:gd name="connsiteX4" fmla="*/ 1598917 w 1598928"/>
              <a:gd name="connsiteY4" fmla="*/ 703112 h 1400796"/>
              <a:gd name="connsiteX5" fmla="*/ 1254835 w 1598928"/>
              <a:gd name="connsiteY5" fmla="*/ 1195630 h 1400796"/>
              <a:gd name="connsiteX6" fmla="*/ 810102 w 1598928"/>
              <a:gd name="connsiteY6" fmla="*/ 1400766 h 1400796"/>
              <a:gd name="connsiteX7" fmla="*/ 264235 w 1598928"/>
              <a:gd name="connsiteY7" fmla="*/ 1206515 h 1400796"/>
              <a:gd name="connsiteX8" fmla="*/ 21287 w 1598928"/>
              <a:gd name="connsiteY8" fmla="*/ 703112 h 1400796"/>
              <a:gd name="connsiteX0" fmla="*/ 21287 w 1598928"/>
              <a:gd name="connsiteY0" fmla="*/ 703694 h 1401378"/>
              <a:gd name="connsiteX1" fmla="*/ 275119 w 1598928"/>
              <a:gd name="connsiteY1" fmla="*/ 162068 h 1401378"/>
              <a:gd name="connsiteX2" fmla="*/ 810102 w 1598928"/>
              <a:gd name="connsiteY2" fmla="*/ 6040 h 1401378"/>
              <a:gd name="connsiteX3" fmla="*/ 1167749 w 1598928"/>
              <a:gd name="connsiteY3" fmla="*/ 325355 h 1401378"/>
              <a:gd name="connsiteX4" fmla="*/ 1598917 w 1598928"/>
              <a:gd name="connsiteY4" fmla="*/ 703694 h 1401378"/>
              <a:gd name="connsiteX5" fmla="*/ 1254835 w 1598928"/>
              <a:gd name="connsiteY5" fmla="*/ 1196212 h 1401378"/>
              <a:gd name="connsiteX6" fmla="*/ 810102 w 1598928"/>
              <a:gd name="connsiteY6" fmla="*/ 1401348 h 1401378"/>
              <a:gd name="connsiteX7" fmla="*/ 264235 w 1598928"/>
              <a:gd name="connsiteY7" fmla="*/ 1207097 h 1401378"/>
              <a:gd name="connsiteX8" fmla="*/ 21287 w 1598928"/>
              <a:gd name="connsiteY8" fmla="*/ 703694 h 1401378"/>
              <a:gd name="connsiteX0" fmla="*/ 1706 w 1579347"/>
              <a:gd name="connsiteY0" fmla="*/ 697667 h 1395351"/>
              <a:gd name="connsiteX1" fmla="*/ 353509 w 1579347"/>
              <a:gd name="connsiteY1" fmla="*/ 308441 h 1395351"/>
              <a:gd name="connsiteX2" fmla="*/ 790521 w 1579347"/>
              <a:gd name="connsiteY2" fmla="*/ 13 h 1395351"/>
              <a:gd name="connsiteX3" fmla="*/ 1148168 w 1579347"/>
              <a:gd name="connsiteY3" fmla="*/ 319328 h 1395351"/>
              <a:gd name="connsiteX4" fmla="*/ 1579336 w 1579347"/>
              <a:gd name="connsiteY4" fmla="*/ 697667 h 1395351"/>
              <a:gd name="connsiteX5" fmla="*/ 1235254 w 1579347"/>
              <a:gd name="connsiteY5" fmla="*/ 1190185 h 1395351"/>
              <a:gd name="connsiteX6" fmla="*/ 790521 w 1579347"/>
              <a:gd name="connsiteY6" fmla="*/ 1395321 h 1395351"/>
              <a:gd name="connsiteX7" fmla="*/ 244654 w 1579347"/>
              <a:gd name="connsiteY7" fmla="*/ 1201070 h 1395351"/>
              <a:gd name="connsiteX8" fmla="*/ 1706 w 1579347"/>
              <a:gd name="connsiteY8" fmla="*/ 697667 h 1395351"/>
              <a:gd name="connsiteX0" fmla="*/ 1122 w 1654963"/>
              <a:gd name="connsiteY0" fmla="*/ 665010 h 1395351"/>
              <a:gd name="connsiteX1" fmla="*/ 429125 w 1654963"/>
              <a:gd name="connsiteY1" fmla="*/ 308441 h 1395351"/>
              <a:gd name="connsiteX2" fmla="*/ 866137 w 1654963"/>
              <a:gd name="connsiteY2" fmla="*/ 13 h 1395351"/>
              <a:gd name="connsiteX3" fmla="*/ 1223784 w 1654963"/>
              <a:gd name="connsiteY3" fmla="*/ 319328 h 1395351"/>
              <a:gd name="connsiteX4" fmla="*/ 1654952 w 1654963"/>
              <a:gd name="connsiteY4" fmla="*/ 697667 h 1395351"/>
              <a:gd name="connsiteX5" fmla="*/ 1310870 w 1654963"/>
              <a:gd name="connsiteY5" fmla="*/ 1190185 h 1395351"/>
              <a:gd name="connsiteX6" fmla="*/ 866137 w 1654963"/>
              <a:gd name="connsiteY6" fmla="*/ 1395321 h 1395351"/>
              <a:gd name="connsiteX7" fmla="*/ 320270 w 1654963"/>
              <a:gd name="connsiteY7" fmla="*/ 1201070 h 1395351"/>
              <a:gd name="connsiteX8" fmla="*/ 1122 w 1654963"/>
              <a:gd name="connsiteY8" fmla="*/ 665010 h 1395351"/>
              <a:gd name="connsiteX0" fmla="*/ 3614 w 1657455"/>
              <a:gd name="connsiteY0" fmla="*/ 665010 h 1412005"/>
              <a:gd name="connsiteX1" fmla="*/ 431617 w 1657455"/>
              <a:gd name="connsiteY1" fmla="*/ 308441 h 1412005"/>
              <a:gd name="connsiteX2" fmla="*/ 868629 w 1657455"/>
              <a:gd name="connsiteY2" fmla="*/ 13 h 1412005"/>
              <a:gd name="connsiteX3" fmla="*/ 1226276 w 1657455"/>
              <a:gd name="connsiteY3" fmla="*/ 319328 h 1412005"/>
              <a:gd name="connsiteX4" fmla="*/ 1657444 w 1657455"/>
              <a:gd name="connsiteY4" fmla="*/ 697667 h 1412005"/>
              <a:gd name="connsiteX5" fmla="*/ 1313362 w 1657455"/>
              <a:gd name="connsiteY5" fmla="*/ 1190185 h 1412005"/>
              <a:gd name="connsiteX6" fmla="*/ 868629 w 1657455"/>
              <a:gd name="connsiteY6" fmla="*/ 1395321 h 1412005"/>
              <a:gd name="connsiteX7" fmla="*/ 257447 w 1657455"/>
              <a:gd name="connsiteY7" fmla="*/ 1320813 h 1412005"/>
              <a:gd name="connsiteX8" fmla="*/ 3614 w 1657455"/>
              <a:gd name="connsiteY8" fmla="*/ 665010 h 1412005"/>
              <a:gd name="connsiteX0" fmla="*/ 149 w 1653990"/>
              <a:gd name="connsiteY0" fmla="*/ 665010 h 1395351"/>
              <a:gd name="connsiteX1" fmla="*/ 428152 w 1653990"/>
              <a:gd name="connsiteY1" fmla="*/ 308441 h 1395351"/>
              <a:gd name="connsiteX2" fmla="*/ 865164 w 1653990"/>
              <a:gd name="connsiteY2" fmla="*/ 13 h 1395351"/>
              <a:gd name="connsiteX3" fmla="*/ 1222811 w 1653990"/>
              <a:gd name="connsiteY3" fmla="*/ 319328 h 1395351"/>
              <a:gd name="connsiteX4" fmla="*/ 1653979 w 1653990"/>
              <a:gd name="connsiteY4" fmla="*/ 697667 h 1395351"/>
              <a:gd name="connsiteX5" fmla="*/ 1309897 w 1653990"/>
              <a:gd name="connsiteY5" fmla="*/ 1190185 h 1395351"/>
              <a:gd name="connsiteX6" fmla="*/ 865164 w 1653990"/>
              <a:gd name="connsiteY6" fmla="*/ 1395321 h 1395351"/>
              <a:gd name="connsiteX7" fmla="*/ 384610 w 1653990"/>
              <a:gd name="connsiteY7" fmla="*/ 1201070 h 1395351"/>
              <a:gd name="connsiteX8" fmla="*/ 149 w 1653990"/>
              <a:gd name="connsiteY8" fmla="*/ 665010 h 1395351"/>
              <a:gd name="connsiteX0" fmla="*/ 149 w 1653990"/>
              <a:gd name="connsiteY0" fmla="*/ 665010 h 1536846"/>
              <a:gd name="connsiteX1" fmla="*/ 428152 w 1653990"/>
              <a:gd name="connsiteY1" fmla="*/ 308441 h 1536846"/>
              <a:gd name="connsiteX2" fmla="*/ 865164 w 1653990"/>
              <a:gd name="connsiteY2" fmla="*/ 13 h 1536846"/>
              <a:gd name="connsiteX3" fmla="*/ 1222811 w 1653990"/>
              <a:gd name="connsiteY3" fmla="*/ 319328 h 1536846"/>
              <a:gd name="connsiteX4" fmla="*/ 1653979 w 1653990"/>
              <a:gd name="connsiteY4" fmla="*/ 697667 h 1536846"/>
              <a:gd name="connsiteX5" fmla="*/ 1309897 w 1653990"/>
              <a:gd name="connsiteY5" fmla="*/ 1190185 h 1536846"/>
              <a:gd name="connsiteX6" fmla="*/ 876049 w 1653990"/>
              <a:gd name="connsiteY6" fmla="*/ 1536835 h 1536846"/>
              <a:gd name="connsiteX7" fmla="*/ 384610 w 1653990"/>
              <a:gd name="connsiteY7" fmla="*/ 1201070 h 1536846"/>
              <a:gd name="connsiteX8" fmla="*/ 149 w 1653990"/>
              <a:gd name="connsiteY8" fmla="*/ 665010 h 1536846"/>
              <a:gd name="connsiteX0" fmla="*/ 149 w 1653986"/>
              <a:gd name="connsiteY0" fmla="*/ 665010 h 1538009"/>
              <a:gd name="connsiteX1" fmla="*/ 428152 w 1653986"/>
              <a:gd name="connsiteY1" fmla="*/ 308441 h 1538009"/>
              <a:gd name="connsiteX2" fmla="*/ 865164 w 1653986"/>
              <a:gd name="connsiteY2" fmla="*/ 13 h 1538009"/>
              <a:gd name="connsiteX3" fmla="*/ 1222811 w 1653986"/>
              <a:gd name="connsiteY3" fmla="*/ 319328 h 1538009"/>
              <a:gd name="connsiteX4" fmla="*/ 1653979 w 1653986"/>
              <a:gd name="connsiteY4" fmla="*/ 697667 h 1538009"/>
              <a:gd name="connsiteX5" fmla="*/ 1201040 w 1653986"/>
              <a:gd name="connsiteY5" fmla="*/ 1081328 h 1538009"/>
              <a:gd name="connsiteX6" fmla="*/ 876049 w 1653986"/>
              <a:gd name="connsiteY6" fmla="*/ 1536835 h 1538009"/>
              <a:gd name="connsiteX7" fmla="*/ 384610 w 1653986"/>
              <a:gd name="connsiteY7" fmla="*/ 1201070 h 1538009"/>
              <a:gd name="connsiteX8" fmla="*/ 149 w 1653986"/>
              <a:gd name="connsiteY8" fmla="*/ 665010 h 1538009"/>
              <a:gd name="connsiteX0" fmla="*/ 149 w 1662295"/>
              <a:gd name="connsiteY0" fmla="*/ 665010 h 1538009"/>
              <a:gd name="connsiteX1" fmla="*/ 428152 w 1662295"/>
              <a:gd name="connsiteY1" fmla="*/ 308441 h 1538009"/>
              <a:gd name="connsiteX2" fmla="*/ 865164 w 1662295"/>
              <a:gd name="connsiteY2" fmla="*/ 13 h 1538009"/>
              <a:gd name="connsiteX3" fmla="*/ 1222811 w 1662295"/>
              <a:gd name="connsiteY3" fmla="*/ 319328 h 1538009"/>
              <a:gd name="connsiteX4" fmla="*/ 1653979 w 1662295"/>
              <a:gd name="connsiteY4" fmla="*/ 697667 h 1538009"/>
              <a:gd name="connsiteX5" fmla="*/ 1484067 w 1662295"/>
              <a:gd name="connsiteY5" fmla="*/ 907154 h 1538009"/>
              <a:gd name="connsiteX6" fmla="*/ 1201040 w 1662295"/>
              <a:gd name="connsiteY6" fmla="*/ 1081328 h 1538009"/>
              <a:gd name="connsiteX7" fmla="*/ 876049 w 1662295"/>
              <a:gd name="connsiteY7" fmla="*/ 1536835 h 1538009"/>
              <a:gd name="connsiteX8" fmla="*/ 384610 w 1662295"/>
              <a:gd name="connsiteY8" fmla="*/ 1201070 h 1538009"/>
              <a:gd name="connsiteX9" fmla="*/ 149 w 1662295"/>
              <a:gd name="connsiteY9" fmla="*/ 665010 h 1538009"/>
              <a:gd name="connsiteX0" fmla="*/ 18675 w 1680821"/>
              <a:gd name="connsiteY0" fmla="*/ 665010 h 1537967"/>
              <a:gd name="connsiteX1" fmla="*/ 446678 w 1680821"/>
              <a:gd name="connsiteY1" fmla="*/ 308441 h 1537967"/>
              <a:gd name="connsiteX2" fmla="*/ 883690 w 1680821"/>
              <a:gd name="connsiteY2" fmla="*/ 13 h 1537967"/>
              <a:gd name="connsiteX3" fmla="*/ 1241337 w 1680821"/>
              <a:gd name="connsiteY3" fmla="*/ 319328 h 1537967"/>
              <a:gd name="connsiteX4" fmla="*/ 1672505 w 1680821"/>
              <a:gd name="connsiteY4" fmla="*/ 697667 h 1537967"/>
              <a:gd name="connsiteX5" fmla="*/ 1502593 w 1680821"/>
              <a:gd name="connsiteY5" fmla="*/ 907154 h 1537967"/>
              <a:gd name="connsiteX6" fmla="*/ 1219566 w 1680821"/>
              <a:gd name="connsiteY6" fmla="*/ 1081328 h 1537967"/>
              <a:gd name="connsiteX7" fmla="*/ 894575 w 1680821"/>
              <a:gd name="connsiteY7" fmla="*/ 1536835 h 1537967"/>
              <a:gd name="connsiteX8" fmla="*/ 403136 w 1680821"/>
              <a:gd name="connsiteY8" fmla="*/ 1201070 h 1537967"/>
              <a:gd name="connsiteX9" fmla="*/ 109222 w 1680821"/>
              <a:gd name="connsiteY9" fmla="*/ 896268 h 1537967"/>
              <a:gd name="connsiteX10" fmla="*/ 18675 w 1680821"/>
              <a:gd name="connsiteY10" fmla="*/ 665010 h 1537967"/>
              <a:gd name="connsiteX0" fmla="*/ 18675 w 1680821"/>
              <a:gd name="connsiteY0" fmla="*/ 670218 h 1543175"/>
              <a:gd name="connsiteX1" fmla="*/ 446678 w 1680821"/>
              <a:gd name="connsiteY1" fmla="*/ 313649 h 1543175"/>
              <a:gd name="connsiteX2" fmla="*/ 653507 w 1680821"/>
              <a:gd name="connsiteY2" fmla="*/ 139476 h 1543175"/>
              <a:gd name="connsiteX3" fmla="*/ 883690 w 1680821"/>
              <a:gd name="connsiteY3" fmla="*/ 5221 h 1543175"/>
              <a:gd name="connsiteX4" fmla="*/ 1241337 w 1680821"/>
              <a:gd name="connsiteY4" fmla="*/ 324536 h 1543175"/>
              <a:gd name="connsiteX5" fmla="*/ 1672505 w 1680821"/>
              <a:gd name="connsiteY5" fmla="*/ 702875 h 1543175"/>
              <a:gd name="connsiteX6" fmla="*/ 1502593 w 1680821"/>
              <a:gd name="connsiteY6" fmla="*/ 912362 h 1543175"/>
              <a:gd name="connsiteX7" fmla="*/ 1219566 w 1680821"/>
              <a:gd name="connsiteY7" fmla="*/ 1086536 h 1543175"/>
              <a:gd name="connsiteX8" fmla="*/ 894575 w 1680821"/>
              <a:gd name="connsiteY8" fmla="*/ 1542043 h 1543175"/>
              <a:gd name="connsiteX9" fmla="*/ 403136 w 1680821"/>
              <a:gd name="connsiteY9" fmla="*/ 1206278 h 1543175"/>
              <a:gd name="connsiteX10" fmla="*/ 109222 w 1680821"/>
              <a:gd name="connsiteY10" fmla="*/ 901476 h 1543175"/>
              <a:gd name="connsiteX11" fmla="*/ 18675 w 1680821"/>
              <a:gd name="connsiteY11" fmla="*/ 670218 h 1543175"/>
              <a:gd name="connsiteX0" fmla="*/ 18675 w 1680821"/>
              <a:gd name="connsiteY0" fmla="*/ 670218 h 1550471"/>
              <a:gd name="connsiteX1" fmla="*/ 446678 w 1680821"/>
              <a:gd name="connsiteY1" fmla="*/ 313649 h 1550471"/>
              <a:gd name="connsiteX2" fmla="*/ 653507 w 1680821"/>
              <a:gd name="connsiteY2" fmla="*/ 139476 h 1550471"/>
              <a:gd name="connsiteX3" fmla="*/ 883690 w 1680821"/>
              <a:gd name="connsiteY3" fmla="*/ 5221 h 1550471"/>
              <a:gd name="connsiteX4" fmla="*/ 1241337 w 1680821"/>
              <a:gd name="connsiteY4" fmla="*/ 324536 h 1550471"/>
              <a:gd name="connsiteX5" fmla="*/ 1672505 w 1680821"/>
              <a:gd name="connsiteY5" fmla="*/ 702875 h 1550471"/>
              <a:gd name="connsiteX6" fmla="*/ 1502593 w 1680821"/>
              <a:gd name="connsiteY6" fmla="*/ 912362 h 1550471"/>
              <a:gd name="connsiteX7" fmla="*/ 1219566 w 1680821"/>
              <a:gd name="connsiteY7" fmla="*/ 1086536 h 1550471"/>
              <a:gd name="connsiteX8" fmla="*/ 894575 w 1680821"/>
              <a:gd name="connsiteY8" fmla="*/ 1542043 h 1550471"/>
              <a:gd name="connsiteX9" fmla="*/ 577307 w 1680821"/>
              <a:gd name="connsiteY9" fmla="*/ 1369562 h 1550471"/>
              <a:gd name="connsiteX10" fmla="*/ 403136 w 1680821"/>
              <a:gd name="connsiteY10" fmla="*/ 1206278 h 1550471"/>
              <a:gd name="connsiteX11" fmla="*/ 109222 w 1680821"/>
              <a:gd name="connsiteY11" fmla="*/ 901476 h 1550471"/>
              <a:gd name="connsiteX12" fmla="*/ 18675 w 1680821"/>
              <a:gd name="connsiteY12" fmla="*/ 670218 h 1550471"/>
              <a:gd name="connsiteX0" fmla="*/ 18675 w 1680821"/>
              <a:gd name="connsiteY0" fmla="*/ 670218 h 1542915"/>
              <a:gd name="connsiteX1" fmla="*/ 446678 w 1680821"/>
              <a:gd name="connsiteY1" fmla="*/ 313649 h 1542915"/>
              <a:gd name="connsiteX2" fmla="*/ 653507 w 1680821"/>
              <a:gd name="connsiteY2" fmla="*/ 139476 h 1542915"/>
              <a:gd name="connsiteX3" fmla="*/ 883690 w 1680821"/>
              <a:gd name="connsiteY3" fmla="*/ 5221 h 1542915"/>
              <a:gd name="connsiteX4" fmla="*/ 1241337 w 1680821"/>
              <a:gd name="connsiteY4" fmla="*/ 324536 h 1542915"/>
              <a:gd name="connsiteX5" fmla="*/ 1672505 w 1680821"/>
              <a:gd name="connsiteY5" fmla="*/ 702875 h 1542915"/>
              <a:gd name="connsiteX6" fmla="*/ 1502593 w 1680821"/>
              <a:gd name="connsiteY6" fmla="*/ 912362 h 1542915"/>
              <a:gd name="connsiteX7" fmla="*/ 1219566 w 1680821"/>
              <a:gd name="connsiteY7" fmla="*/ 1086536 h 1542915"/>
              <a:gd name="connsiteX8" fmla="*/ 1088936 w 1680821"/>
              <a:gd name="connsiteY8" fmla="*/ 1293362 h 1542915"/>
              <a:gd name="connsiteX9" fmla="*/ 894575 w 1680821"/>
              <a:gd name="connsiteY9" fmla="*/ 1542043 h 1542915"/>
              <a:gd name="connsiteX10" fmla="*/ 577307 w 1680821"/>
              <a:gd name="connsiteY10" fmla="*/ 1369562 h 1542915"/>
              <a:gd name="connsiteX11" fmla="*/ 403136 w 1680821"/>
              <a:gd name="connsiteY11" fmla="*/ 1206278 h 1542915"/>
              <a:gd name="connsiteX12" fmla="*/ 109222 w 1680821"/>
              <a:gd name="connsiteY12" fmla="*/ 901476 h 1542915"/>
              <a:gd name="connsiteX13" fmla="*/ 18675 w 1680821"/>
              <a:gd name="connsiteY13" fmla="*/ 670218 h 1542915"/>
              <a:gd name="connsiteX0" fmla="*/ 20972 w 1683118"/>
              <a:gd name="connsiteY0" fmla="*/ 670218 h 1542915"/>
              <a:gd name="connsiteX1" fmla="*/ 482313 w 1683118"/>
              <a:gd name="connsiteY1" fmla="*/ 394611 h 1542915"/>
              <a:gd name="connsiteX2" fmla="*/ 655804 w 1683118"/>
              <a:gd name="connsiteY2" fmla="*/ 139476 h 1542915"/>
              <a:gd name="connsiteX3" fmla="*/ 885987 w 1683118"/>
              <a:gd name="connsiteY3" fmla="*/ 5221 h 1542915"/>
              <a:gd name="connsiteX4" fmla="*/ 1243634 w 1683118"/>
              <a:gd name="connsiteY4" fmla="*/ 324536 h 1542915"/>
              <a:gd name="connsiteX5" fmla="*/ 1674802 w 1683118"/>
              <a:gd name="connsiteY5" fmla="*/ 702875 h 1542915"/>
              <a:gd name="connsiteX6" fmla="*/ 1504890 w 1683118"/>
              <a:gd name="connsiteY6" fmla="*/ 912362 h 1542915"/>
              <a:gd name="connsiteX7" fmla="*/ 1221863 w 1683118"/>
              <a:gd name="connsiteY7" fmla="*/ 1086536 h 1542915"/>
              <a:gd name="connsiteX8" fmla="*/ 1091233 w 1683118"/>
              <a:gd name="connsiteY8" fmla="*/ 1293362 h 1542915"/>
              <a:gd name="connsiteX9" fmla="*/ 896872 w 1683118"/>
              <a:gd name="connsiteY9" fmla="*/ 1542043 h 1542915"/>
              <a:gd name="connsiteX10" fmla="*/ 579604 w 1683118"/>
              <a:gd name="connsiteY10" fmla="*/ 1369562 h 1542915"/>
              <a:gd name="connsiteX11" fmla="*/ 405433 w 1683118"/>
              <a:gd name="connsiteY11" fmla="*/ 1206278 h 1542915"/>
              <a:gd name="connsiteX12" fmla="*/ 111519 w 1683118"/>
              <a:gd name="connsiteY12" fmla="*/ 901476 h 1542915"/>
              <a:gd name="connsiteX13" fmla="*/ 20972 w 1683118"/>
              <a:gd name="connsiteY13" fmla="*/ 670218 h 1542915"/>
              <a:gd name="connsiteX0" fmla="*/ 16567 w 1716813"/>
              <a:gd name="connsiteY0" fmla="*/ 627355 h 1542915"/>
              <a:gd name="connsiteX1" fmla="*/ 516008 w 1716813"/>
              <a:gd name="connsiteY1" fmla="*/ 394611 h 1542915"/>
              <a:gd name="connsiteX2" fmla="*/ 689499 w 1716813"/>
              <a:gd name="connsiteY2" fmla="*/ 139476 h 1542915"/>
              <a:gd name="connsiteX3" fmla="*/ 919682 w 1716813"/>
              <a:gd name="connsiteY3" fmla="*/ 5221 h 1542915"/>
              <a:gd name="connsiteX4" fmla="*/ 1277329 w 1716813"/>
              <a:gd name="connsiteY4" fmla="*/ 324536 h 1542915"/>
              <a:gd name="connsiteX5" fmla="*/ 1708497 w 1716813"/>
              <a:gd name="connsiteY5" fmla="*/ 702875 h 1542915"/>
              <a:gd name="connsiteX6" fmla="*/ 1538585 w 1716813"/>
              <a:gd name="connsiteY6" fmla="*/ 912362 h 1542915"/>
              <a:gd name="connsiteX7" fmla="*/ 1255558 w 1716813"/>
              <a:gd name="connsiteY7" fmla="*/ 1086536 h 1542915"/>
              <a:gd name="connsiteX8" fmla="*/ 1124928 w 1716813"/>
              <a:gd name="connsiteY8" fmla="*/ 1293362 h 1542915"/>
              <a:gd name="connsiteX9" fmla="*/ 930567 w 1716813"/>
              <a:gd name="connsiteY9" fmla="*/ 1542043 h 1542915"/>
              <a:gd name="connsiteX10" fmla="*/ 613299 w 1716813"/>
              <a:gd name="connsiteY10" fmla="*/ 1369562 h 1542915"/>
              <a:gd name="connsiteX11" fmla="*/ 439128 w 1716813"/>
              <a:gd name="connsiteY11" fmla="*/ 1206278 h 1542915"/>
              <a:gd name="connsiteX12" fmla="*/ 145214 w 1716813"/>
              <a:gd name="connsiteY12" fmla="*/ 901476 h 1542915"/>
              <a:gd name="connsiteX13" fmla="*/ 16567 w 1716813"/>
              <a:gd name="connsiteY13" fmla="*/ 627355 h 1542915"/>
              <a:gd name="connsiteX0" fmla="*/ 16567 w 1716813"/>
              <a:gd name="connsiteY0" fmla="*/ 664330 h 1579890"/>
              <a:gd name="connsiteX1" fmla="*/ 516008 w 1716813"/>
              <a:gd name="connsiteY1" fmla="*/ 431586 h 1579890"/>
              <a:gd name="connsiteX2" fmla="*/ 689499 w 1716813"/>
              <a:gd name="connsiteY2" fmla="*/ 176451 h 1579890"/>
              <a:gd name="connsiteX3" fmla="*/ 891107 w 1716813"/>
              <a:gd name="connsiteY3" fmla="*/ 4096 h 1579890"/>
              <a:gd name="connsiteX4" fmla="*/ 1277329 w 1716813"/>
              <a:gd name="connsiteY4" fmla="*/ 361511 h 1579890"/>
              <a:gd name="connsiteX5" fmla="*/ 1708497 w 1716813"/>
              <a:gd name="connsiteY5" fmla="*/ 739850 h 1579890"/>
              <a:gd name="connsiteX6" fmla="*/ 1538585 w 1716813"/>
              <a:gd name="connsiteY6" fmla="*/ 949337 h 1579890"/>
              <a:gd name="connsiteX7" fmla="*/ 1255558 w 1716813"/>
              <a:gd name="connsiteY7" fmla="*/ 1123511 h 1579890"/>
              <a:gd name="connsiteX8" fmla="*/ 1124928 w 1716813"/>
              <a:gd name="connsiteY8" fmla="*/ 1330337 h 1579890"/>
              <a:gd name="connsiteX9" fmla="*/ 930567 w 1716813"/>
              <a:gd name="connsiteY9" fmla="*/ 1579018 h 1579890"/>
              <a:gd name="connsiteX10" fmla="*/ 613299 w 1716813"/>
              <a:gd name="connsiteY10" fmla="*/ 1406537 h 1579890"/>
              <a:gd name="connsiteX11" fmla="*/ 439128 w 1716813"/>
              <a:gd name="connsiteY11" fmla="*/ 1243253 h 1579890"/>
              <a:gd name="connsiteX12" fmla="*/ 145214 w 1716813"/>
              <a:gd name="connsiteY12" fmla="*/ 938451 h 1579890"/>
              <a:gd name="connsiteX13" fmla="*/ 16567 w 1716813"/>
              <a:gd name="connsiteY13" fmla="*/ 664330 h 1579890"/>
              <a:gd name="connsiteX0" fmla="*/ 8730 w 1708976"/>
              <a:gd name="connsiteY0" fmla="*/ 664330 h 1579890"/>
              <a:gd name="connsiteX1" fmla="*/ 374821 w 1708976"/>
              <a:gd name="connsiteY1" fmla="*/ 455398 h 1579890"/>
              <a:gd name="connsiteX2" fmla="*/ 681662 w 1708976"/>
              <a:gd name="connsiteY2" fmla="*/ 176451 h 1579890"/>
              <a:gd name="connsiteX3" fmla="*/ 883270 w 1708976"/>
              <a:gd name="connsiteY3" fmla="*/ 4096 h 1579890"/>
              <a:gd name="connsiteX4" fmla="*/ 1269492 w 1708976"/>
              <a:gd name="connsiteY4" fmla="*/ 361511 h 1579890"/>
              <a:gd name="connsiteX5" fmla="*/ 1700660 w 1708976"/>
              <a:gd name="connsiteY5" fmla="*/ 739850 h 1579890"/>
              <a:gd name="connsiteX6" fmla="*/ 1530748 w 1708976"/>
              <a:gd name="connsiteY6" fmla="*/ 949337 h 1579890"/>
              <a:gd name="connsiteX7" fmla="*/ 1247721 w 1708976"/>
              <a:gd name="connsiteY7" fmla="*/ 1123511 h 1579890"/>
              <a:gd name="connsiteX8" fmla="*/ 1117091 w 1708976"/>
              <a:gd name="connsiteY8" fmla="*/ 1330337 h 1579890"/>
              <a:gd name="connsiteX9" fmla="*/ 922730 w 1708976"/>
              <a:gd name="connsiteY9" fmla="*/ 1579018 h 1579890"/>
              <a:gd name="connsiteX10" fmla="*/ 605462 w 1708976"/>
              <a:gd name="connsiteY10" fmla="*/ 1406537 h 1579890"/>
              <a:gd name="connsiteX11" fmla="*/ 431291 w 1708976"/>
              <a:gd name="connsiteY11" fmla="*/ 1243253 h 1579890"/>
              <a:gd name="connsiteX12" fmla="*/ 137377 w 1708976"/>
              <a:gd name="connsiteY12" fmla="*/ 938451 h 1579890"/>
              <a:gd name="connsiteX13" fmla="*/ 8730 w 1708976"/>
              <a:gd name="connsiteY13" fmla="*/ 664330 h 1579890"/>
              <a:gd name="connsiteX0" fmla="*/ 8730 w 1708976"/>
              <a:gd name="connsiteY0" fmla="*/ 663937 h 1579497"/>
              <a:gd name="connsiteX1" fmla="*/ 374821 w 1708976"/>
              <a:gd name="connsiteY1" fmla="*/ 455005 h 1579497"/>
              <a:gd name="connsiteX2" fmla="*/ 459186 w 1708976"/>
              <a:gd name="connsiteY2" fmla="*/ 172657 h 1579497"/>
              <a:gd name="connsiteX3" fmla="*/ 681662 w 1708976"/>
              <a:gd name="connsiteY3" fmla="*/ 176058 h 1579497"/>
              <a:gd name="connsiteX4" fmla="*/ 883270 w 1708976"/>
              <a:gd name="connsiteY4" fmla="*/ 3703 h 1579497"/>
              <a:gd name="connsiteX5" fmla="*/ 1269492 w 1708976"/>
              <a:gd name="connsiteY5" fmla="*/ 361118 h 1579497"/>
              <a:gd name="connsiteX6" fmla="*/ 1700660 w 1708976"/>
              <a:gd name="connsiteY6" fmla="*/ 739457 h 1579497"/>
              <a:gd name="connsiteX7" fmla="*/ 1530748 w 1708976"/>
              <a:gd name="connsiteY7" fmla="*/ 948944 h 1579497"/>
              <a:gd name="connsiteX8" fmla="*/ 1247721 w 1708976"/>
              <a:gd name="connsiteY8" fmla="*/ 1123118 h 1579497"/>
              <a:gd name="connsiteX9" fmla="*/ 1117091 w 1708976"/>
              <a:gd name="connsiteY9" fmla="*/ 1329944 h 1579497"/>
              <a:gd name="connsiteX10" fmla="*/ 922730 w 1708976"/>
              <a:gd name="connsiteY10" fmla="*/ 1578625 h 1579497"/>
              <a:gd name="connsiteX11" fmla="*/ 605462 w 1708976"/>
              <a:gd name="connsiteY11" fmla="*/ 1406144 h 1579497"/>
              <a:gd name="connsiteX12" fmla="*/ 431291 w 1708976"/>
              <a:gd name="connsiteY12" fmla="*/ 1242860 h 1579497"/>
              <a:gd name="connsiteX13" fmla="*/ 137377 w 1708976"/>
              <a:gd name="connsiteY13" fmla="*/ 938058 h 1579497"/>
              <a:gd name="connsiteX14" fmla="*/ 8730 w 1708976"/>
              <a:gd name="connsiteY14" fmla="*/ 663937 h 1579497"/>
              <a:gd name="connsiteX0" fmla="*/ 6217 w 1706463"/>
              <a:gd name="connsiteY0" fmla="*/ 663937 h 1579497"/>
              <a:gd name="connsiteX1" fmla="*/ 324683 w 1706463"/>
              <a:gd name="connsiteY1" fmla="*/ 493105 h 1579497"/>
              <a:gd name="connsiteX2" fmla="*/ 456673 w 1706463"/>
              <a:gd name="connsiteY2" fmla="*/ 172657 h 1579497"/>
              <a:gd name="connsiteX3" fmla="*/ 679149 w 1706463"/>
              <a:gd name="connsiteY3" fmla="*/ 176058 h 1579497"/>
              <a:gd name="connsiteX4" fmla="*/ 880757 w 1706463"/>
              <a:gd name="connsiteY4" fmla="*/ 3703 h 1579497"/>
              <a:gd name="connsiteX5" fmla="*/ 1266979 w 1706463"/>
              <a:gd name="connsiteY5" fmla="*/ 361118 h 1579497"/>
              <a:gd name="connsiteX6" fmla="*/ 1698147 w 1706463"/>
              <a:gd name="connsiteY6" fmla="*/ 739457 h 1579497"/>
              <a:gd name="connsiteX7" fmla="*/ 1528235 w 1706463"/>
              <a:gd name="connsiteY7" fmla="*/ 948944 h 1579497"/>
              <a:gd name="connsiteX8" fmla="*/ 1245208 w 1706463"/>
              <a:gd name="connsiteY8" fmla="*/ 1123118 h 1579497"/>
              <a:gd name="connsiteX9" fmla="*/ 1114578 w 1706463"/>
              <a:gd name="connsiteY9" fmla="*/ 1329944 h 1579497"/>
              <a:gd name="connsiteX10" fmla="*/ 920217 w 1706463"/>
              <a:gd name="connsiteY10" fmla="*/ 1578625 h 1579497"/>
              <a:gd name="connsiteX11" fmla="*/ 602949 w 1706463"/>
              <a:gd name="connsiteY11" fmla="*/ 1406144 h 1579497"/>
              <a:gd name="connsiteX12" fmla="*/ 428778 w 1706463"/>
              <a:gd name="connsiteY12" fmla="*/ 1242860 h 1579497"/>
              <a:gd name="connsiteX13" fmla="*/ 134864 w 1706463"/>
              <a:gd name="connsiteY13" fmla="*/ 938058 h 1579497"/>
              <a:gd name="connsiteX14" fmla="*/ 6217 w 1706463"/>
              <a:gd name="connsiteY14" fmla="*/ 663937 h 1579497"/>
              <a:gd name="connsiteX0" fmla="*/ 778 w 1701024"/>
              <a:gd name="connsiteY0" fmla="*/ 663937 h 1579497"/>
              <a:gd name="connsiteX1" fmla="*/ 319244 w 1701024"/>
              <a:gd name="connsiteY1" fmla="*/ 493105 h 1579497"/>
              <a:gd name="connsiteX2" fmla="*/ 451234 w 1701024"/>
              <a:gd name="connsiteY2" fmla="*/ 172657 h 1579497"/>
              <a:gd name="connsiteX3" fmla="*/ 673710 w 1701024"/>
              <a:gd name="connsiteY3" fmla="*/ 176058 h 1579497"/>
              <a:gd name="connsiteX4" fmla="*/ 875318 w 1701024"/>
              <a:gd name="connsiteY4" fmla="*/ 3703 h 1579497"/>
              <a:gd name="connsiteX5" fmla="*/ 1261540 w 1701024"/>
              <a:gd name="connsiteY5" fmla="*/ 361118 h 1579497"/>
              <a:gd name="connsiteX6" fmla="*/ 1692708 w 1701024"/>
              <a:gd name="connsiteY6" fmla="*/ 739457 h 1579497"/>
              <a:gd name="connsiteX7" fmla="*/ 1522796 w 1701024"/>
              <a:gd name="connsiteY7" fmla="*/ 948944 h 1579497"/>
              <a:gd name="connsiteX8" fmla="*/ 1239769 w 1701024"/>
              <a:gd name="connsiteY8" fmla="*/ 1123118 h 1579497"/>
              <a:gd name="connsiteX9" fmla="*/ 1109139 w 1701024"/>
              <a:gd name="connsiteY9" fmla="*/ 1329944 h 1579497"/>
              <a:gd name="connsiteX10" fmla="*/ 914778 w 1701024"/>
              <a:gd name="connsiteY10" fmla="*/ 1578625 h 1579497"/>
              <a:gd name="connsiteX11" fmla="*/ 597510 w 1701024"/>
              <a:gd name="connsiteY11" fmla="*/ 1406144 h 1579497"/>
              <a:gd name="connsiteX12" fmla="*/ 423339 w 1701024"/>
              <a:gd name="connsiteY12" fmla="*/ 1242860 h 1579497"/>
              <a:gd name="connsiteX13" fmla="*/ 234200 w 1701024"/>
              <a:gd name="connsiteY13" fmla="*/ 890433 h 1579497"/>
              <a:gd name="connsiteX14" fmla="*/ 778 w 1701024"/>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366511 w 1644196"/>
              <a:gd name="connsiteY12" fmla="*/ 1242860 h 1579497"/>
              <a:gd name="connsiteX13" fmla="*/ 177372 w 1644196"/>
              <a:gd name="connsiteY13" fmla="*/ 890433 h 1579497"/>
              <a:gd name="connsiteX14" fmla="*/ 1100 w 1644196"/>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218873 w 1644196"/>
              <a:gd name="connsiteY12" fmla="*/ 1228572 h 1579497"/>
              <a:gd name="connsiteX13" fmla="*/ 177372 w 1644196"/>
              <a:gd name="connsiteY13" fmla="*/ 890433 h 1579497"/>
              <a:gd name="connsiteX14" fmla="*/ 1100 w 1644196"/>
              <a:gd name="connsiteY14" fmla="*/ 663937 h 1579497"/>
              <a:gd name="connsiteX0" fmla="*/ 1100 w 1644196"/>
              <a:gd name="connsiteY0" fmla="*/ 663937 h 1578878"/>
              <a:gd name="connsiteX1" fmla="*/ 262416 w 1644196"/>
              <a:gd name="connsiteY1" fmla="*/ 493105 h 1578878"/>
              <a:gd name="connsiteX2" fmla="*/ 394406 w 1644196"/>
              <a:gd name="connsiteY2" fmla="*/ 172657 h 1578878"/>
              <a:gd name="connsiteX3" fmla="*/ 616882 w 1644196"/>
              <a:gd name="connsiteY3" fmla="*/ 176058 h 1578878"/>
              <a:gd name="connsiteX4" fmla="*/ 818490 w 1644196"/>
              <a:gd name="connsiteY4" fmla="*/ 3703 h 1578878"/>
              <a:gd name="connsiteX5" fmla="*/ 1204712 w 1644196"/>
              <a:gd name="connsiteY5" fmla="*/ 361118 h 1578878"/>
              <a:gd name="connsiteX6" fmla="*/ 1635880 w 1644196"/>
              <a:gd name="connsiteY6" fmla="*/ 739457 h 1578878"/>
              <a:gd name="connsiteX7" fmla="*/ 1465968 w 1644196"/>
              <a:gd name="connsiteY7" fmla="*/ 948944 h 1578878"/>
              <a:gd name="connsiteX8" fmla="*/ 1182941 w 1644196"/>
              <a:gd name="connsiteY8" fmla="*/ 1123118 h 1578878"/>
              <a:gd name="connsiteX9" fmla="*/ 1052311 w 1644196"/>
              <a:gd name="connsiteY9" fmla="*/ 1329944 h 1578878"/>
              <a:gd name="connsiteX10" fmla="*/ 857950 w 1644196"/>
              <a:gd name="connsiteY10" fmla="*/ 1578625 h 1578878"/>
              <a:gd name="connsiteX11" fmla="*/ 583545 w 1644196"/>
              <a:gd name="connsiteY11" fmla="*/ 1282319 h 1578878"/>
              <a:gd name="connsiteX12" fmla="*/ 218873 w 1644196"/>
              <a:gd name="connsiteY12" fmla="*/ 1228572 h 1578878"/>
              <a:gd name="connsiteX13" fmla="*/ 177372 w 1644196"/>
              <a:gd name="connsiteY13" fmla="*/ 890433 h 1578878"/>
              <a:gd name="connsiteX14" fmla="*/ 1100 w 1644196"/>
              <a:gd name="connsiteY14" fmla="*/ 663937 h 1578878"/>
              <a:gd name="connsiteX0" fmla="*/ 1100 w 1644196"/>
              <a:gd name="connsiteY0" fmla="*/ 663937 h 1502851"/>
              <a:gd name="connsiteX1" fmla="*/ 262416 w 1644196"/>
              <a:gd name="connsiteY1" fmla="*/ 493105 h 1502851"/>
              <a:gd name="connsiteX2" fmla="*/ 394406 w 1644196"/>
              <a:gd name="connsiteY2" fmla="*/ 172657 h 1502851"/>
              <a:gd name="connsiteX3" fmla="*/ 616882 w 1644196"/>
              <a:gd name="connsiteY3" fmla="*/ 176058 h 1502851"/>
              <a:gd name="connsiteX4" fmla="*/ 818490 w 1644196"/>
              <a:gd name="connsiteY4" fmla="*/ 3703 h 1502851"/>
              <a:gd name="connsiteX5" fmla="*/ 1204712 w 1644196"/>
              <a:gd name="connsiteY5" fmla="*/ 361118 h 1502851"/>
              <a:gd name="connsiteX6" fmla="*/ 1635880 w 1644196"/>
              <a:gd name="connsiteY6" fmla="*/ 739457 h 1502851"/>
              <a:gd name="connsiteX7" fmla="*/ 1465968 w 1644196"/>
              <a:gd name="connsiteY7" fmla="*/ 948944 h 1502851"/>
              <a:gd name="connsiteX8" fmla="*/ 1182941 w 1644196"/>
              <a:gd name="connsiteY8" fmla="*/ 1123118 h 1502851"/>
              <a:gd name="connsiteX9" fmla="*/ 1052311 w 1644196"/>
              <a:gd name="connsiteY9" fmla="*/ 1329944 h 1502851"/>
              <a:gd name="connsiteX10" fmla="*/ 867475 w 1644196"/>
              <a:gd name="connsiteY10" fmla="*/ 1502425 h 1502851"/>
              <a:gd name="connsiteX11" fmla="*/ 583545 w 1644196"/>
              <a:gd name="connsiteY11" fmla="*/ 1282319 h 1502851"/>
              <a:gd name="connsiteX12" fmla="*/ 218873 w 1644196"/>
              <a:gd name="connsiteY12" fmla="*/ 1228572 h 1502851"/>
              <a:gd name="connsiteX13" fmla="*/ 177372 w 1644196"/>
              <a:gd name="connsiteY13" fmla="*/ 890433 h 1502851"/>
              <a:gd name="connsiteX14" fmla="*/ 1100 w 1644196"/>
              <a:gd name="connsiteY14" fmla="*/ 663937 h 1502851"/>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182941 w 1644196"/>
              <a:gd name="connsiteY8" fmla="*/ 1123118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306766 w 1644196"/>
              <a:gd name="connsiteY8" fmla="*/ 1175505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39890"/>
              <a:gd name="connsiteY0" fmla="*/ 663937 h 1502469"/>
              <a:gd name="connsiteX1" fmla="*/ 262416 w 1639890"/>
              <a:gd name="connsiteY1" fmla="*/ 493105 h 1502469"/>
              <a:gd name="connsiteX2" fmla="*/ 394406 w 1639890"/>
              <a:gd name="connsiteY2" fmla="*/ 172657 h 1502469"/>
              <a:gd name="connsiteX3" fmla="*/ 616882 w 1639890"/>
              <a:gd name="connsiteY3" fmla="*/ 176058 h 1502469"/>
              <a:gd name="connsiteX4" fmla="*/ 818490 w 1639890"/>
              <a:gd name="connsiteY4" fmla="*/ 3703 h 1502469"/>
              <a:gd name="connsiteX5" fmla="*/ 1204712 w 1639890"/>
              <a:gd name="connsiteY5" fmla="*/ 361118 h 1502469"/>
              <a:gd name="connsiteX6" fmla="*/ 1635880 w 1639890"/>
              <a:gd name="connsiteY6" fmla="*/ 739457 h 1502469"/>
              <a:gd name="connsiteX7" fmla="*/ 1280231 w 1639890"/>
              <a:gd name="connsiteY7" fmla="*/ 877507 h 1502469"/>
              <a:gd name="connsiteX8" fmla="*/ 1306766 w 1639890"/>
              <a:gd name="connsiteY8" fmla="*/ 1175505 h 1502469"/>
              <a:gd name="connsiteX9" fmla="*/ 1009448 w 1639890"/>
              <a:gd name="connsiteY9" fmla="*/ 1263269 h 1502469"/>
              <a:gd name="connsiteX10" fmla="*/ 867475 w 1639890"/>
              <a:gd name="connsiteY10" fmla="*/ 1502425 h 1502469"/>
              <a:gd name="connsiteX11" fmla="*/ 583545 w 1639890"/>
              <a:gd name="connsiteY11" fmla="*/ 1282319 h 1502469"/>
              <a:gd name="connsiteX12" fmla="*/ 218873 w 1639890"/>
              <a:gd name="connsiteY12" fmla="*/ 1228572 h 1502469"/>
              <a:gd name="connsiteX13" fmla="*/ 177372 w 1639890"/>
              <a:gd name="connsiteY13" fmla="*/ 890433 h 1502469"/>
              <a:gd name="connsiteX14" fmla="*/ 1100 w 1639890"/>
              <a:gd name="connsiteY14" fmla="*/ 663937 h 1502469"/>
              <a:gd name="connsiteX0" fmla="*/ 1100 w 1639890"/>
              <a:gd name="connsiteY0" fmla="*/ 663147 h 1501679"/>
              <a:gd name="connsiteX1" fmla="*/ 262416 w 1639890"/>
              <a:gd name="connsiteY1" fmla="*/ 492315 h 1501679"/>
              <a:gd name="connsiteX2" fmla="*/ 394406 w 1639890"/>
              <a:gd name="connsiteY2" fmla="*/ 171867 h 1501679"/>
              <a:gd name="connsiteX3" fmla="*/ 616882 w 1639890"/>
              <a:gd name="connsiteY3" fmla="*/ 175268 h 1501679"/>
              <a:gd name="connsiteX4" fmla="*/ 818490 w 1639890"/>
              <a:gd name="connsiteY4" fmla="*/ 2913 h 1501679"/>
              <a:gd name="connsiteX5" fmla="*/ 1099937 w 1639890"/>
              <a:gd name="connsiteY5" fmla="*/ 336516 h 1501679"/>
              <a:gd name="connsiteX6" fmla="*/ 1635880 w 1639890"/>
              <a:gd name="connsiteY6" fmla="*/ 738667 h 1501679"/>
              <a:gd name="connsiteX7" fmla="*/ 1280231 w 1639890"/>
              <a:gd name="connsiteY7" fmla="*/ 876717 h 1501679"/>
              <a:gd name="connsiteX8" fmla="*/ 1306766 w 1639890"/>
              <a:gd name="connsiteY8" fmla="*/ 1174715 h 1501679"/>
              <a:gd name="connsiteX9" fmla="*/ 1009448 w 1639890"/>
              <a:gd name="connsiteY9" fmla="*/ 1262479 h 1501679"/>
              <a:gd name="connsiteX10" fmla="*/ 867475 w 1639890"/>
              <a:gd name="connsiteY10" fmla="*/ 1501635 h 1501679"/>
              <a:gd name="connsiteX11" fmla="*/ 583545 w 1639890"/>
              <a:gd name="connsiteY11" fmla="*/ 1281529 h 1501679"/>
              <a:gd name="connsiteX12" fmla="*/ 218873 w 1639890"/>
              <a:gd name="connsiteY12" fmla="*/ 1227782 h 1501679"/>
              <a:gd name="connsiteX13" fmla="*/ 177372 w 1639890"/>
              <a:gd name="connsiteY13" fmla="*/ 889643 h 1501679"/>
              <a:gd name="connsiteX14" fmla="*/ 1100 w 1639890"/>
              <a:gd name="connsiteY14" fmla="*/ 663147 h 1501679"/>
              <a:gd name="connsiteX0" fmla="*/ 1100 w 1651723"/>
              <a:gd name="connsiteY0" fmla="*/ 663147 h 1501679"/>
              <a:gd name="connsiteX1" fmla="*/ 262416 w 1651723"/>
              <a:gd name="connsiteY1" fmla="*/ 492315 h 1501679"/>
              <a:gd name="connsiteX2" fmla="*/ 394406 w 1651723"/>
              <a:gd name="connsiteY2" fmla="*/ 171867 h 1501679"/>
              <a:gd name="connsiteX3" fmla="*/ 616882 w 1651723"/>
              <a:gd name="connsiteY3" fmla="*/ 175268 h 1501679"/>
              <a:gd name="connsiteX4" fmla="*/ 818490 w 1651723"/>
              <a:gd name="connsiteY4" fmla="*/ 2913 h 1501679"/>
              <a:gd name="connsiteX5" fmla="*/ 1099937 w 1651723"/>
              <a:gd name="connsiteY5" fmla="*/ 336516 h 1501679"/>
              <a:gd name="connsiteX6" fmla="*/ 1494542 w 1651723"/>
              <a:gd name="connsiteY6" fmla="*/ 486193 h 1501679"/>
              <a:gd name="connsiteX7" fmla="*/ 1635880 w 1651723"/>
              <a:gd name="connsiteY7" fmla="*/ 738667 h 1501679"/>
              <a:gd name="connsiteX8" fmla="*/ 1280231 w 1651723"/>
              <a:gd name="connsiteY8" fmla="*/ 876717 h 1501679"/>
              <a:gd name="connsiteX9" fmla="*/ 1306766 w 1651723"/>
              <a:gd name="connsiteY9" fmla="*/ 1174715 h 1501679"/>
              <a:gd name="connsiteX10" fmla="*/ 1009448 w 1651723"/>
              <a:gd name="connsiteY10" fmla="*/ 1262479 h 1501679"/>
              <a:gd name="connsiteX11" fmla="*/ 867475 w 1651723"/>
              <a:gd name="connsiteY11" fmla="*/ 1501635 h 1501679"/>
              <a:gd name="connsiteX12" fmla="*/ 583545 w 1651723"/>
              <a:gd name="connsiteY12" fmla="*/ 1281529 h 1501679"/>
              <a:gd name="connsiteX13" fmla="*/ 218873 w 1651723"/>
              <a:gd name="connsiteY13" fmla="*/ 1227782 h 1501679"/>
              <a:gd name="connsiteX14" fmla="*/ 177372 w 1651723"/>
              <a:gd name="connsiteY14" fmla="*/ 889643 h 1501679"/>
              <a:gd name="connsiteX15" fmla="*/ 1100 w 1651723"/>
              <a:gd name="connsiteY15" fmla="*/ 663147 h 1501679"/>
              <a:gd name="connsiteX0" fmla="*/ 1100 w 1540843"/>
              <a:gd name="connsiteY0" fmla="*/ 663147 h 1501679"/>
              <a:gd name="connsiteX1" fmla="*/ 262416 w 1540843"/>
              <a:gd name="connsiteY1" fmla="*/ 492315 h 1501679"/>
              <a:gd name="connsiteX2" fmla="*/ 394406 w 1540843"/>
              <a:gd name="connsiteY2" fmla="*/ 1718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3147 h 1501679"/>
              <a:gd name="connsiteX1" fmla="*/ 262416 w 1540843"/>
              <a:gd name="connsiteY1" fmla="*/ 492315 h 1501679"/>
              <a:gd name="connsiteX2" fmla="*/ 337256 w 1540843"/>
              <a:gd name="connsiteY2" fmla="*/ 2099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1340 h 1499872"/>
              <a:gd name="connsiteX1" fmla="*/ 262416 w 1540843"/>
              <a:gd name="connsiteY1" fmla="*/ 490508 h 1499872"/>
              <a:gd name="connsiteX2" fmla="*/ 337256 w 1540843"/>
              <a:gd name="connsiteY2" fmla="*/ 208160 h 1499872"/>
              <a:gd name="connsiteX3" fmla="*/ 631170 w 1540843"/>
              <a:gd name="connsiteY3" fmla="*/ 225848 h 1499872"/>
              <a:gd name="connsiteX4" fmla="*/ 818490 w 1540843"/>
              <a:gd name="connsiteY4" fmla="*/ 1106 h 1499872"/>
              <a:gd name="connsiteX5" fmla="*/ 1099937 w 1540843"/>
              <a:gd name="connsiteY5" fmla="*/ 334709 h 1499872"/>
              <a:gd name="connsiteX6" fmla="*/ 1494542 w 1540843"/>
              <a:gd name="connsiteY6" fmla="*/ 484386 h 1499872"/>
              <a:gd name="connsiteX7" fmla="*/ 1469192 w 1540843"/>
              <a:gd name="connsiteY7" fmla="*/ 698760 h 1499872"/>
              <a:gd name="connsiteX8" fmla="*/ 1280231 w 1540843"/>
              <a:gd name="connsiteY8" fmla="*/ 874910 h 1499872"/>
              <a:gd name="connsiteX9" fmla="*/ 1306766 w 1540843"/>
              <a:gd name="connsiteY9" fmla="*/ 1172908 h 1499872"/>
              <a:gd name="connsiteX10" fmla="*/ 1009448 w 1540843"/>
              <a:gd name="connsiteY10" fmla="*/ 1260672 h 1499872"/>
              <a:gd name="connsiteX11" fmla="*/ 867475 w 1540843"/>
              <a:gd name="connsiteY11" fmla="*/ 1499828 h 1499872"/>
              <a:gd name="connsiteX12" fmla="*/ 583545 w 1540843"/>
              <a:gd name="connsiteY12" fmla="*/ 1279722 h 1499872"/>
              <a:gd name="connsiteX13" fmla="*/ 218873 w 1540843"/>
              <a:gd name="connsiteY13" fmla="*/ 1225975 h 1499872"/>
              <a:gd name="connsiteX14" fmla="*/ 177372 w 1540843"/>
              <a:gd name="connsiteY14" fmla="*/ 887836 h 1499872"/>
              <a:gd name="connsiteX15" fmla="*/ 1100 w 1540843"/>
              <a:gd name="connsiteY15" fmla="*/ 661340 h 1499872"/>
              <a:gd name="connsiteX0" fmla="*/ 1990 w 1541733"/>
              <a:gd name="connsiteY0" fmla="*/ 661340 h 1499872"/>
              <a:gd name="connsiteX1" fmla="*/ 296643 w 1541733"/>
              <a:gd name="connsiteY1" fmla="*/ 514320 h 1499872"/>
              <a:gd name="connsiteX2" fmla="*/ 338146 w 1541733"/>
              <a:gd name="connsiteY2" fmla="*/ 208160 h 1499872"/>
              <a:gd name="connsiteX3" fmla="*/ 632060 w 1541733"/>
              <a:gd name="connsiteY3" fmla="*/ 225848 h 1499872"/>
              <a:gd name="connsiteX4" fmla="*/ 819380 w 1541733"/>
              <a:gd name="connsiteY4" fmla="*/ 1106 h 1499872"/>
              <a:gd name="connsiteX5" fmla="*/ 1100827 w 1541733"/>
              <a:gd name="connsiteY5" fmla="*/ 334709 h 1499872"/>
              <a:gd name="connsiteX6" fmla="*/ 1495432 w 1541733"/>
              <a:gd name="connsiteY6" fmla="*/ 484386 h 1499872"/>
              <a:gd name="connsiteX7" fmla="*/ 1470082 w 1541733"/>
              <a:gd name="connsiteY7" fmla="*/ 698760 h 1499872"/>
              <a:gd name="connsiteX8" fmla="*/ 1281121 w 1541733"/>
              <a:gd name="connsiteY8" fmla="*/ 874910 h 1499872"/>
              <a:gd name="connsiteX9" fmla="*/ 1307656 w 1541733"/>
              <a:gd name="connsiteY9" fmla="*/ 1172908 h 1499872"/>
              <a:gd name="connsiteX10" fmla="*/ 1010338 w 1541733"/>
              <a:gd name="connsiteY10" fmla="*/ 1260672 h 1499872"/>
              <a:gd name="connsiteX11" fmla="*/ 868365 w 1541733"/>
              <a:gd name="connsiteY11" fmla="*/ 1499828 h 1499872"/>
              <a:gd name="connsiteX12" fmla="*/ 584435 w 1541733"/>
              <a:gd name="connsiteY12" fmla="*/ 1279722 h 1499872"/>
              <a:gd name="connsiteX13" fmla="*/ 219763 w 1541733"/>
              <a:gd name="connsiteY13" fmla="*/ 1225975 h 1499872"/>
              <a:gd name="connsiteX14" fmla="*/ 178262 w 1541733"/>
              <a:gd name="connsiteY14" fmla="*/ 887836 h 1499872"/>
              <a:gd name="connsiteX15" fmla="*/ 1990 w 1541733"/>
              <a:gd name="connsiteY15" fmla="*/ 661340 h 1499872"/>
              <a:gd name="connsiteX0" fmla="*/ 2283 w 1522976"/>
              <a:gd name="connsiteY0" fmla="*/ 623240 h 1499872"/>
              <a:gd name="connsiteX1" fmla="*/ 277886 w 1522976"/>
              <a:gd name="connsiteY1" fmla="*/ 514320 h 1499872"/>
              <a:gd name="connsiteX2" fmla="*/ 319389 w 1522976"/>
              <a:gd name="connsiteY2" fmla="*/ 208160 h 1499872"/>
              <a:gd name="connsiteX3" fmla="*/ 613303 w 1522976"/>
              <a:gd name="connsiteY3" fmla="*/ 225848 h 1499872"/>
              <a:gd name="connsiteX4" fmla="*/ 800623 w 1522976"/>
              <a:gd name="connsiteY4" fmla="*/ 1106 h 1499872"/>
              <a:gd name="connsiteX5" fmla="*/ 1082070 w 1522976"/>
              <a:gd name="connsiteY5" fmla="*/ 334709 h 1499872"/>
              <a:gd name="connsiteX6" fmla="*/ 1476675 w 1522976"/>
              <a:gd name="connsiteY6" fmla="*/ 484386 h 1499872"/>
              <a:gd name="connsiteX7" fmla="*/ 1451325 w 1522976"/>
              <a:gd name="connsiteY7" fmla="*/ 698760 h 1499872"/>
              <a:gd name="connsiteX8" fmla="*/ 1262364 w 1522976"/>
              <a:gd name="connsiteY8" fmla="*/ 874910 h 1499872"/>
              <a:gd name="connsiteX9" fmla="*/ 1288899 w 1522976"/>
              <a:gd name="connsiteY9" fmla="*/ 1172908 h 1499872"/>
              <a:gd name="connsiteX10" fmla="*/ 991581 w 1522976"/>
              <a:gd name="connsiteY10" fmla="*/ 1260672 h 1499872"/>
              <a:gd name="connsiteX11" fmla="*/ 849608 w 1522976"/>
              <a:gd name="connsiteY11" fmla="*/ 1499828 h 1499872"/>
              <a:gd name="connsiteX12" fmla="*/ 565678 w 1522976"/>
              <a:gd name="connsiteY12" fmla="*/ 1279722 h 1499872"/>
              <a:gd name="connsiteX13" fmla="*/ 201006 w 1522976"/>
              <a:gd name="connsiteY13" fmla="*/ 1225975 h 1499872"/>
              <a:gd name="connsiteX14" fmla="*/ 159505 w 1522976"/>
              <a:gd name="connsiteY14" fmla="*/ 887836 h 1499872"/>
              <a:gd name="connsiteX15" fmla="*/ 2283 w 1522976"/>
              <a:gd name="connsiteY15" fmla="*/ 623240 h 1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2976" h="1499872">
                <a:moveTo>
                  <a:pt x="2283" y="623240"/>
                </a:moveTo>
                <a:cubicBezTo>
                  <a:pt x="22013" y="560987"/>
                  <a:pt x="146417" y="630596"/>
                  <a:pt x="277886" y="514320"/>
                </a:cubicBezTo>
                <a:cubicBezTo>
                  <a:pt x="387093" y="436409"/>
                  <a:pt x="268249" y="254651"/>
                  <a:pt x="319389" y="208160"/>
                </a:cubicBezTo>
                <a:cubicBezTo>
                  <a:pt x="370529" y="161669"/>
                  <a:pt x="576754" y="257976"/>
                  <a:pt x="613303" y="225848"/>
                </a:cubicBezTo>
                <a:cubicBezTo>
                  <a:pt x="649852" y="193720"/>
                  <a:pt x="722495" y="-17037"/>
                  <a:pt x="800623" y="1106"/>
                </a:cubicBezTo>
                <a:cubicBezTo>
                  <a:pt x="878751" y="19249"/>
                  <a:pt x="947963" y="216856"/>
                  <a:pt x="1082070" y="334709"/>
                </a:cubicBezTo>
                <a:cubicBezTo>
                  <a:pt x="1216177" y="452562"/>
                  <a:pt x="1387351" y="417361"/>
                  <a:pt x="1476675" y="484386"/>
                </a:cubicBezTo>
                <a:cubicBezTo>
                  <a:pt x="1565999" y="551411"/>
                  <a:pt x="1508475" y="670979"/>
                  <a:pt x="1451325" y="698760"/>
                </a:cubicBezTo>
                <a:cubicBezTo>
                  <a:pt x="1394175" y="726541"/>
                  <a:pt x="1337854" y="810967"/>
                  <a:pt x="1262364" y="874910"/>
                </a:cubicBezTo>
                <a:cubicBezTo>
                  <a:pt x="1186874" y="938853"/>
                  <a:pt x="1357842" y="1109408"/>
                  <a:pt x="1288899" y="1172908"/>
                </a:cubicBezTo>
                <a:cubicBezTo>
                  <a:pt x="1219956" y="1236408"/>
                  <a:pt x="1045746" y="1184754"/>
                  <a:pt x="991581" y="1260672"/>
                </a:cubicBezTo>
                <a:cubicBezTo>
                  <a:pt x="937416" y="1336590"/>
                  <a:pt x="920592" y="1496653"/>
                  <a:pt x="849608" y="1499828"/>
                </a:cubicBezTo>
                <a:cubicBezTo>
                  <a:pt x="778624" y="1503003"/>
                  <a:pt x="647585" y="1335683"/>
                  <a:pt x="565678" y="1279722"/>
                </a:cubicBezTo>
                <a:cubicBezTo>
                  <a:pt x="483772" y="1223761"/>
                  <a:pt x="279020" y="1303989"/>
                  <a:pt x="201006" y="1225975"/>
                </a:cubicBezTo>
                <a:cubicBezTo>
                  <a:pt x="122992" y="1147961"/>
                  <a:pt x="223582" y="977179"/>
                  <a:pt x="159505" y="887836"/>
                </a:cubicBezTo>
                <a:cubicBezTo>
                  <a:pt x="95428" y="798493"/>
                  <a:pt x="-17447" y="685493"/>
                  <a:pt x="2283" y="623240"/>
                </a:cubicBezTo>
                <a:close/>
              </a:path>
            </a:pathLst>
          </a:cu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rot="10800000">
            <a:off x="8237051" y="538441"/>
            <a:ext cx="583421" cy="5584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rot="10800000">
            <a:off x="8299558" y="572742"/>
            <a:ext cx="466798" cy="489873"/>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rot="10800000">
            <a:off x="7953764" y="833307"/>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rot="10800000">
            <a:off x="7953764" y="758380"/>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p:nvGrpSpPr>
        <p:grpSpPr>
          <a:xfrm rot="12493251">
            <a:off x="8036523" y="524707"/>
            <a:ext cx="282079" cy="60031"/>
            <a:chOff x="2051720" y="1722580"/>
            <a:chExt cx="1296144" cy="444242"/>
          </a:xfrm>
        </p:grpSpPr>
        <p:sp>
          <p:nvSpPr>
            <p:cNvPr id="32" name="正方形/長方形 31"/>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正方形/長方形 35"/>
          <p:cNvSpPr/>
          <p:nvPr/>
        </p:nvSpPr>
        <p:spPr>
          <a:xfrm rot="10800000">
            <a:off x="7431246" y="823013"/>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アーチ 36"/>
          <p:cNvSpPr/>
          <p:nvPr/>
        </p:nvSpPr>
        <p:spPr>
          <a:xfrm rot="16200000">
            <a:off x="7695207" y="650580"/>
            <a:ext cx="305384" cy="337755"/>
          </a:xfrm>
          <a:prstGeom prst="blockArc">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p:cNvSpPr/>
          <p:nvPr/>
        </p:nvSpPr>
        <p:spPr>
          <a:xfrm rot="10800000">
            <a:off x="7431246" y="758380"/>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p:cNvGrpSpPr/>
          <p:nvPr/>
        </p:nvGrpSpPr>
        <p:grpSpPr>
          <a:xfrm rot="9000000">
            <a:off x="7379185" y="476672"/>
            <a:ext cx="317182" cy="122154"/>
            <a:chOff x="4613408" y="1988840"/>
            <a:chExt cx="822688" cy="288032"/>
          </a:xfrm>
          <a:solidFill>
            <a:schemeClr val="tx1"/>
          </a:solidFill>
        </p:grpSpPr>
        <p:sp>
          <p:nvSpPr>
            <p:cNvPr id="40" name="月 39"/>
            <p:cNvSpPr/>
            <p:nvPr/>
          </p:nvSpPr>
          <p:spPr>
            <a:xfrm rot="10704550">
              <a:off x="4613408" y="1988840"/>
              <a:ext cx="246624" cy="288032"/>
            </a:xfrm>
            <a:prstGeom prst="mo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4860032" y="2094189"/>
              <a:ext cx="576064" cy="7200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円/楕円 41"/>
          <p:cNvSpPr/>
          <p:nvPr/>
        </p:nvSpPr>
        <p:spPr>
          <a:xfrm rot="10800000">
            <a:off x="7850203" y="784302"/>
            <a:ext cx="83287" cy="916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rot="10800000">
            <a:off x="6926801" y="666773"/>
            <a:ext cx="326043" cy="290843"/>
          </a:xfrm>
          <a:prstGeom prst="ellipse">
            <a:avLst/>
          </a:prstGeom>
          <a:gradFill>
            <a:gsLst>
              <a:gs pos="21000">
                <a:srgbClr val="002060"/>
              </a:gs>
              <a:gs pos="67000">
                <a:schemeClr val="accent1">
                  <a:shade val="67500"/>
                  <a:satMod val="115000"/>
                </a:schemeClr>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83489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46926" y="3014103"/>
            <a:ext cx="392084"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3460786" y="4111374"/>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effectLst>
                  <a:outerShdw blurRad="38100" dist="38100" dir="2700000" algn="tl">
                    <a:srgbClr val="000000">
                      <a:alpha val="43137"/>
                    </a:srgbClr>
                  </a:outerShdw>
                </a:effectLst>
                <a:latin typeface="+mn-ea"/>
              </a:rPr>
              <a:t>COX2</a:t>
            </a:r>
            <a:endParaRPr kumimoji="1" lang="ja-JP" altLang="en-US" sz="2800" b="1" dirty="0">
              <a:effectLst>
                <a:outerShdw blurRad="38100" dist="38100" dir="2700000" algn="tl">
                  <a:srgbClr val="000000">
                    <a:alpha val="43137"/>
                  </a:srgbClr>
                </a:outerShdw>
              </a:effectLst>
              <a:latin typeface="+mn-ea"/>
            </a:endParaRPr>
          </a:p>
        </p:txBody>
      </p:sp>
      <p:sp>
        <p:nvSpPr>
          <p:cNvPr id="10" name="角丸四角形 9"/>
          <p:cNvSpPr/>
          <p:nvPr/>
        </p:nvSpPr>
        <p:spPr>
          <a:xfrm>
            <a:off x="2490851" y="2394495"/>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11" name="角丸四角形 10"/>
          <p:cNvSpPr/>
          <p:nvPr/>
        </p:nvSpPr>
        <p:spPr>
          <a:xfrm>
            <a:off x="4247964" y="2400310"/>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12" name="角丸四角形 11"/>
          <p:cNvSpPr/>
          <p:nvPr/>
        </p:nvSpPr>
        <p:spPr>
          <a:xfrm>
            <a:off x="3365866" y="44624"/>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TNF-α</a:t>
            </a:r>
            <a:endParaRPr kumimoji="1" lang="ja-JP" altLang="en-US" sz="2800" b="1" dirty="0">
              <a:effectLst>
                <a:outerShdw blurRad="38100" dist="38100" dir="2700000" algn="tl">
                  <a:srgbClr val="000000">
                    <a:alpha val="43137"/>
                  </a:srgbClr>
                </a:outerShdw>
              </a:effectLst>
              <a:latin typeface="+mn-ea"/>
            </a:endParaRPr>
          </a:p>
        </p:txBody>
      </p:sp>
      <p:sp>
        <p:nvSpPr>
          <p:cNvPr id="14" name="下矢印 13"/>
          <p:cNvSpPr/>
          <p:nvPr/>
        </p:nvSpPr>
        <p:spPr>
          <a:xfrm>
            <a:off x="4046926" y="4655207"/>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4046926" y="527481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3528051" y="589442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PGE</a:t>
            </a:r>
            <a:r>
              <a:rPr lang="en-US" altLang="ja-JP" b="1" dirty="0" smtClean="0">
                <a:effectLst>
                  <a:outerShdw blurRad="38100" dist="38100" dir="2700000" algn="tl">
                    <a:srgbClr val="000000">
                      <a:alpha val="43137"/>
                    </a:srgbClr>
                  </a:outerShdw>
                </a:effectLst>
                <a:latin typeface="+mn-ea"/>
              </a:rPr>
              <a:t>2</a:t>
            </a:r>
            <a:endParaRPr kumimoji="1" lang="ja-JP" altLang="en-US" b="1" dirty="0">
              <a:effectLst>
                <a:outerShdw blurRad="38100" dist="38100" dir="2700000" algn="tl">
                  <a:srgbClr val="000000">
                    <a:alpha val="43137"/>
                  </a:srgbClr>
                </a:outerShdw>
              </a:effectLst>
              <a:latin typeface="+mn-ea"/>
            </a:endParaRPr>
          </a:p>
        </p:txBody>
      </p:sp>
      <p:sp>
        <p:nvSpPr>
          <p:cNvPr id="17" name="下矢印 16"/>
          <p:cNvSpPr/>
          <p:nvPr/>
        </p:nvSpPr>
        <p:spPr>
          <a:xfrm rot="5400000">
            <a:off x="2976301" y="5819299"/>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1331640" y="589442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VEGF</a:t>
            </a:r>
            <a:endParaRPr kumimoji="1" lang="ja-JP" altLang="en-US" b="1" dirty="0">
              <a:effectLst>
                <a:outerShdw blurRad="38100" dist="38100" dir="2700000" algn="tl">
                  <a:srgbClr val="000000">
                    <a:alpha val="43137"/>
                  </a:srgbClr>
                </a:outerShdw>
              </a:effectLst>
              <a:latin typeface="+mn-ea"/>
            </a:endParaRPr>
          </a:p>
        </p:txBody>
      </p:sp>
      <p:sp>
        <p:nvSpPr>
          <p:cNvPr id="20" name="下矢印 19"/>
          <p:cNvSpPr/>
          <p:nvPr/>
        </p:nvSpPr>
        <p:spPr>
          <a:xfrm rot="10800000">
            <a:off x="1875660" y="5174343"/>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1225607" y="4555615"/>
            <a:ext cx="1692188"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血管新生</a:t>
            </a:r>
            <a:endParaRPr kumimoji="1" lang="ja-JP" altLang="en-US" sz="2800" b="1" dirty="0">
              <a:effectLst>
                <a:outerShdw blurRad="38100" dist="38100" dir="2700000" algn="tl">
                  <a:srgbClr val="000000">
                    <a:alpha val="43137"/>
                  </a:srgbClr>
                </a:outerShdw>
              </a:effectLst>
              <a:latin typeface="+mn-ea"/>
            </a:endParaRPr>
          </a:p>
        </p:txBody>
      </p:sp>
      <p:sp>
        <p:nvSpPr>
          <p:cNvPr id="25" name="下矢印 24"/>
          <p:cNvSpPr/>
          <p:nvPr/>
        </p:nvSpPr>
        <p:spPr>
          <a:xfrm>
            <a:off x="4053231" y="609802"/>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2843808" y="1196752"/>
            <a:ext cx="2771800"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7" name="下矢印 26"/>
          <p:cNvSpPr/>
          <p:nvPr/>
        </p:nvSpPr>
        <p:spPr>
          <a:xfrm>
            <a:off x="4039480" y="1747169"/>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6444208" y="4293096"/>
            <a:ext cx="2232248" cy="1700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dirty="0">
                <a:solidFill>
                  <a:srgbClr val="FF0000"/>
                </a:solidFill>
              </a:rPr>
              <a:t>痛み</a:t>
            </a:r>
            <a:endParaRPr kumimoji="1" lang="ja-JP" altLang="en-US" sz="3200" b="1" dirty="0">
              <a:solidFill>
                <a:srgbClr val="FF0000"/>
              </a:solidFill>
            </a:endParaRPr>
          </a:p>
        </p:txBody>
      </p:sp>
      <p:sp>
        <p:nvSpPr>
          <p:cNvPr id="29" name="右矢印 28"/>
          <p:cNvSpPr/>
          <p:nvPr/>
        </p:nvSpPr>
        <p:spPr>
          <a:xfrm>
            <a:off x="5436096" y="4330057"/>
            <a:ext cx="936104" cy="162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上矢印 21"/>
          <p:cNvSpPr/>
          <p:nvPr/>
        </p:nvSpPr>
        <p:spPr>
          <a:xfrm rot="17100000">
            <a:off x="5721376" y="-121425"/>
            <a:ext cx="352036" cy="1364616"/>
          </a:xfrm>
          <a:prstGeom prst="upArrow">
            <a:avLst>
              <a:gd name="adj1" fmla="val 50000"/>
              <a:gd name="adj2" fmla="val 82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16"/>
          <p:cNvSpPr/>
          <p:nvPr/>
        </p:nvSpPr>
        <p:spPr>
          <a:xfrm rot="10800000">
            <a:off x="6711314" y="421960"/>
            <a:ext cx="781527" cy="769671"/>
          </a:xfrm>
          <a:custGeom>
            <a:avLst/>
            <a:gdLst>
              <a:gd name="connsiteX0" fmla="*/ 0 w 1577630"/>
              <a:gd name="connsiteY0" fmla="*/ 697654 h 1395308"/>
              <a:gd name="connsiteX1" fmla="*/ 788815 w 1577630"/>
              <a:gd name="connsiteY1" fmla="*/ 0 h 1395308"/>
              <a:gd name="connsiteX2" fmla="*/ 1577630 w 1577630"/>
              <a:gd name="connsiteY2" fmla="*/ 697654 h 1395308"/>
              <a:gd name="connsiteX3" fmla="*/ 788815 w 1577630"/>
              <a:gd name="connsiteY3" fmla="*/ 1395308 h 1395308"/>
              <a:gd name="connsiteX4" fmla="*/ 0 w 1577630"/>
              <a:gd name="connsiteY4" fmla="*/ 697654 h 1395308"/>
              <a:gd name="connsiteX0" fmla="*/ 21287 w 1598917"/>
              <a:gd name="connsiteY0" fmla="*/ 727835 h 1425489"/>
              <a:gd name="connsiteX1" fmla="*/ 275119 w 1598917"/>
              <a:gd name="connsiteY1" fmla="*/ 186209 h 1425489"/>
              <a:gd name="connsiteX2" fmla="*/ 810102 w 1598917"/>
              <a:gd name="connsiteY2" fmla="*/ 30181 h 1425489"/>
              <a:gd name="connsiteX3" fmla="*/ 1598917 w 1598917"/>
              <a:gd name="connsiteY3" fmla="*/ 727835 h 1425489"/>
              <a:gd name="connsiteX4" fmla="*/ 810102 w 1598917"/>
              <a:gd name="connsiteY4" fmla="*/ 1425489 h 1425489"/>
              <a:gd name="connsiteX5" fmla="*/ 21287 w 1598917"/>
              <a:gd name="connsiteY5" fmla="*/ 727835 h 1425489"/>
              <a:gd name="connsiteX0" fmla="*/ 21287 w 1598917"/>
              <a:gd name="connsiteY0" fmla="*/ 727835 h 1448697"/>
              <a:gd name="connsiteX1" fmla="*/ 275119 w 1598917"/>
              <a:gd name="connsiteY1" fmla="*/ 186209 h 1448697"/>
              <a:gd name="connsiteX2" fmla="*/ 810102 w 1598917"/>
              <a:gd name="connsiteY2" fmla="*/ 30181 h 1448697"/>
              <a:gd name="connsiteX3" fmla="*/ 1598917 w 1598917"/>
              <a:gd name="connsiteY3" fmla="*/ 727835 h 1448697"/>
              <a:gd name="connsiteX4" fmla="*/ 810102 w 1598917"/>
              <a:gd name="connsiteY4" fmla="*/ 1425489 h 1448697"/>
              <a:gd name="connsiteX5" fmla="*/ 264235 w 1598917"/>
              <a:gd name="connsiteY5" fmla="*/ 1231238 h 1448697"/>
              <a:gd name="connsiteX6" fmla="*/ 21287 w 1598917"/>
              <a:gd name="connsiteY6" fmla="*/ 727835 h 1448697"/>
              <a:gd name="connsiteX0" fmla="*/ 21287 w 1610967"/>
              <a:gd name="connsiteY0" fmla="*/ 727835 h 1425519"/>
              <a:gd name="connsiteX1" fmla="*/ 275119 w 1610967"/>
              <a:gd name="connsiteY1" fmla="*/ 186209 h 1425519"/>
              <a:gd name="connsiteX2" fmla="*/ 810102 w 1610967"/>
              <a:gd name="connsiteY2" fmla="*/ 30181 h 1425519"/>
              <a:gd name="connsiteX3" fmla="*/ 1598917 w 1610967"/>
              <a:gd name="connsiteY3" fmla="*/ 727835 h 1425519"/>
              <a:gd name="connsiteX4" fmla="*/ 1254835 w 1610967"/>
              <a:gd name="connsiteY4" fmla="*/ 1220353 h 1425519"/>
              <a:gd name="connsiteX5" fmla="*/ 810102 w 1610967"/>
              <a:gd name="connsiteY5" fmla="*/ 1425489 h 1425519"/>
              <a:gd name="connsiteX6" fmla="*/ 264235 w 1610967"/>
              <a:gd name="connsiteY6" fmla="*/ 1231238 h 1425519"/>
              <a:gd name="connsiteX7" fmla="*/ 21287 w 1610967"/>
              <a:gd name="connsiteY7" fmla="*/ 727835 h 1425519"/>
              <a:gd name="connsiteX0" fmla="*/ 21287 w 1598928"/>
              <a:gd name="connsiteY0" fmla="*/ 703112 h 1400796"/>
              <a:gd name="connsiteX1" fmla="*/ 275119 w 1598928"/>
              <a:gd name="connsiteY1" fmla="*/ 161486 h 1400796"/>
              <a:gd name="connsiteX2" fmla="*/ 810102 w 1598928"/>
              <a:gd name="connsiteY2" fmla="*/ 5458 h 1400796"/>
              <a:gd name="connsiteX3" fmla="*/ 1243949 w 1598928"/>
              <a:gd name="connsiteY3" fmla="*/ 313887 h 1400796"/>
              <a:gd name="connsiteX4" fmla="*/ 1598917 w 1598928"/>
              <a:gd name="connsiteY4" fmla="*/ 703112 h 1400796"/>
              <a:gd name="connsiteX5" fmla="*/ 1254835 w 1598928"/>
              <a:gd name="connsiteY5" fmla="*/ 1195630 h 1400796"/>
              <a:gd name="connsiteX6" fmla="*/ 810102 w 1598928"/>
              <a:gd name="connsiteY6" fmla="*/ 1400766 h 1400796"/>
              <a:gd name="connsiteX7" fmla="*/ 264235 w 1598928"/>
              <a:gd name="connsiteY7" fmla="*/ 1206515 h 1400796"/>
              <a:gd name="connsiteX8" fmla="*/ 21287 w 1598928"/>
              <a:gd name="connsiteY8" fmla="*/ 703112 h 1400796"/>
              <a:gd name="connsiteX0" fmla="*/ 21287 w 1598928"/>
              <a:gd name="connsiteY0" fmla="*/ 703694 h 1401378"/>
              <a:gd name="connsiteX1" fmla="*/ 275119 w 1598928"/>
              <a:gd name="connsiteY1" fmla="*/ 162068 h 1401378"/>
              <a:gd name="connsiteX2" fmla="*/ 810102 w 1598928"/>
              <a:gd name="connsiteY2" fmla="*/ 6040 h 1401378"/>
              <a:gd name="connsiteX3" fmla="*/ 1167749 w 1598928"/>
              <a:gd name="connsiteY3" fmla="*/ 325355 h 1401378"/>
              <a:gd name="connsiteX4" fmla="*/ 1598917 w 1598928"/>
              <a:gd name="connsiteY4" fmla="*/ 703694 h 1401378"/>
              <a:gd name="connsiteX5" fmla="*/ 1254835 w 1598928"/>
              <a:gd name="connsiteY5" fmla="*/ 1196212 h 1401378"/>
              <a:gd name="connsiteX6" fmla="*/ 810102 w 1598928"/>
              <a:gd name="connsiteY6" fmla="*/ 1401348 h 1401378"/>
              <a:gd name="connsiteX7" fmla="*/ 264235 w 1598928"/>
              <a:gd name="connsiteY7" fmla="*/ 1207097 h 1401378"/>
              <a:gd name="connsiteX8" fmla="*/ 21287 w 1598928"/>
              <a:gd name="connsiteY8" fmla="*/ 703694 h 1401378"/>
              <a:gd name="connsiteX0" fmla="*/ 1706 w 1579347"/>
              <a:gd name="connsiteY0" fmla="*/ 697667 h 1395351"/>
              <a:gd name="connsiteX1" fmla="*/ 353509 w 1579347"/>
              <a:gd name="connsiteY1" fmla="*/ 308441 h 1395351"/>
              <a:gd name="connsiteX2" fmla="*/ 790521 w 1579347"/>
              <a:gd name="connsiteY2" fmla="*/ 13 h 1395351"/>
              <a:gd name="connsiteX3" fmla="*/ 1148168 w 1579347"/>
              <a:gd name="connsiteY3" fmla="*/ 319328 h 1395351"/>
              <a:gd name="connsiteX4" fmla="*/ 1579336 w 1579347"/>
              <a:gd name="connsiteY4" fmla="*/ 697667 h 1395351"/>
              <a:gd name="connsiteX5" fmla="*/ 1235254 w 1579347"/>
              <a:gd name="connsiteY5" fmla="*/ 1190185 h 1395351"/>
              <a:gd name="connsiteX6" fmla="*/ 790521 w 1579347"/>
              <a:gd name="connsiteY6" fmla="*/ 1395321 h 1395351"/>
              <a:gd name="connsiteX7" fmla="*/ 244654 w 1579347"/>
              <a:gd name="connsiteY7" fmla="*/ 1201070 h 1395351"/>
              <a:gd name="connsiteX8" fmla="*/ 1706 w 1579347"/>
              <a:gd name="connsiteY8" fmla="*/ 697667 h 1395351"/>
              <a:gd name="connsiteX0" fmla="*/ 1122 w 1654963"/>
              <a:gd name="connsiteY0" fmla="*/ 665010 h 1395351"/>
              <a:gd name="connsiteX1" fmla="*/ 429125 w 1654963"/>
              <a:gd name="connsiteY1" fmla="*/ 308441 h 1395351"/>
              <a:gd name="connsiteX2" fmla="*/ 866137 w 1654963"/>
              <a:gd name="connsiteY2" fmla="*/ 13 h 1395351"/>
              <a:gd name="connsiteX3" fmla="*/ 1223784 w 1654963"/>
              <a:gd name="connsiteY3" fmla="*/ 319328 h 1395351"/>
              <a:gd name="connsiteX4" fmla="*/ 1654952 w 1654963"/>
              <a:gd name="connsiteY4" fmla="*/ 697667 h 1395351"/>
              <a:gd name="connsiteX5" fmla="*/ 1310870 w 1654963"/>
              <a:gd name="connsiteY5" fmla="*/ 1190185 h 1395351"/>
              <a:gd name="connsiteX6" fmla="*/ 866137 w 1654963"/>
              <a:gd name="connsiteY6" fmla="*/ 1395321 h 1395351"/>
              <a:gd name="connsiteX7" fmla="*/ 320270 w 1654963"/>
              <a:gd name="connsiteY7" fmla="*/ 1201070 h 1395351"/>
              <a:gd name="connsiteX8" fmla="*/ 1122 w 1654963"/>
              <a:gd name="connsiteY8" fmla="*/ 665010 h 1395351"/>
              <a:gd name="connsiteX0" fmla="*/ 3614 w 1657455"/>
              <a:gd name="connsiteY0" fmla="*/ 665010 h 1412005"/>
              <a:gd name="connsiteX1" fmla="*/ 431617 w 1657455"/>
              <a:gd name="connsiteY1" fmla="*/ 308441 h 1412005"/>
              <a:gd name="connsiteX2" fmla="*/ 868629 w 1657455"/>
              <a:gd name="connsiteY2" fmla="*/ 13 h 1412005"/>
              <a:gd name="connsiteX3" fmla="*/ 1226276 w 1657455"/>
              <a:gd name="connsiteY3" fmla="*/ 319328 h 1412005"/>
              <a:gd name="connsiteX4" fmla="*/ 1657444 w 1657455"/>
              <a:gd name="connsiteY4" fmla="*/ 697667 h 1412005"/>
              <a:gd name="connsiteX5" fmla="*/ 1313362 w 1657455"/>
              <a:gd name="connsiteY5" fmla="*/ 1190185 h 1412005"/>
              <a:gd name="connsiteX6" fmla="*/ 868629 w 1657455"/>
              <a:gd name="connsiteY6" fmla="*/ 1395321 h 1412005"/>
              <a:gd name="connsiteX7" fmla="*/ 257447 w 1657455"/>
              <a:gd name="connsiteY7" fmla="*/ 1320813 h 1412005"/>
              <a:gd name="connsiteX8" fmla="*/ 3614 w 1657455"/>
              <a:gd name="connsiteY8" fmla="*/ 665010 h 1412005"/>
              <a:gd name="connsiteX0" fmla="*/ 149 w 1653990"/>
              <a:gd name="connsiteY0" fmla="*/ 665010 h 1395351"/>
              <a:gd name="connsiteX1" fmla="*/ 428152 w 1653990"/>
              <a:gd name="connsiteY1" fmla="*/ 308441 h 1395351"/>
              <a:gd name="connsiteX2" fmla="*/ 865164 w 1653990"/>
              <a:gd name="connsiteY2" fmla="*/ 13 h 1395351"/>
              <a:gd name="connsiteX3" fmla="*/ 1222811 w 1653990"/>
              <a:gd name="connsiteY3" fmla="*/ 319328 h 1395351"/>
              <a:gd name="connsiteX4" fmla="*/ 1653979 w 1653990"/>
              <a:gd name="connsiteY4" fmla="*/ 697667 h 1395351"/>
              <a:gd name="connsiteX5" fmla="*/ 1309897 w 1653990"/>
              <a:gd name="connsiteY5" fmla="*/ 1190185 h 1395351"/>
              <a:gd name="connsiteX6" fmla="*/ 865164 w 1653990"/>
              <a:gd name="connsiteY6" fmla="*/ 1395321 h 1395351"/>
              <a:gd name="connsiteX7" fmla="*/ 384610 w 1653990"/>
              <a:gd name="connsiteY7" fmla="*/ 1201070 h 1395351"/>
              <a:gd name="connsiteX8" fmla="*/ 149 w 1653990"/>
              <a:gd name="connsiteY8" fmla="*/ 665010 h 1395351"/>
              <a:gd name="connsiteX0" fmla="*/ 149 w 1653990"/>
              <a:gd name="connsiteY0" fmla="*/ 665010 h 1536846"/>
              <a:gd name="connsiteX1" fmla="*/ 428152 w 1653990"/>
              <a:gd name="connsiteY1" fmla="*/ 308441 h 1536846"/>
              <a:gd name="connsiteX2" fmla="*/ 865164 w 1653990"/>
              <a:gd name="connsiteY2" fmla="*/ 13 h 1536846"/>
              <a:gd name="connsiteX3" fmla="*/ 1222811 w 1653990"/>
              <a:gd name="connsiteY3" fmla="*/ 319328 h 1536846"/>
              <a:gd name="connsiteX4" fmla="*/ 1653979 w 1653990"/>
              <a:gd name="connsiteY4" fmla="*/ 697667 h 1536846"/>
              <a:gd name="connsiteX5" fmla="*/ 1309897 w 1653990"/>
              <a:gd name="connsiteY5" fmla="*/ 1190185 h 1536846"/>
              <a:gd name="connsiteX6" fmla="*/ 876049 w 1653990"/>
              <a:gd name="connsiteY6" fmla="*/ 1536835 h 1536846"/>
              <a:gd name="connsiteX7" fmla="*/ 384610 w 1653990"/>
              <a:gd name="connsiteY7" fmla="*/ 1201070 h 1536846"/>
              <a:gd name="connsiteX8" fmla="*/ 149 w 1653990"/>
              <a:gd name="connsiteY8" fmla="*/ 665010 h 1536846"/>
              <a:gd name="connsiteX0" fmla="*/ 149 w 1653986"/>
              <a:gd name="connsiteY0" fmla="*/ 665010 h 1538009"/>
              <a:gd name="connsiteX1" fmla="*/ 428152 w 1653986"/>
              <a:gd name="connsiteY1" fmla="*/ 308441 h 1538009"/>
              <a:gd name="connsiteX2" fmla="*/ 865164 w 1653986"/>
              <a:gd name="connsiteY2" fmla="*/ 13 h 1538009"/>
              <a:gd name="connsiteX3" fmla="*/ 1222811 w 1653986"/>
              <a:gd name="connsiteY3" fmla="*/ 319328 h 1538009"/>
              <a:gd name="connsiteX4" fmla="*/ 1653979 w 1653986"/>
              <a:gd name="connsiteY4" fmla="*/ 697667 h 1538009"/>
              <a:gd name="connsiteX5" fmla="*/ 1201040 w 1653986"/>
              <a:gd name="connsiteY5" fmla="*/ 1081328 h 1538009"/>
              <a:gd name="connsiteX6" fmla="*/ 876049 w 1653986"/>
              <a:gd name="connsiteY6" fmla="*/ 1536835 h 1538009"/>
              <a:gd name="connsiteX7" fmla="*/ 384610 w 1653986"/>
              <a:gd name="connsiteY7" fmla="*/ 1201070 h 1538009"/>
              <a:gd name="connsiteX8" fmla="*/ 149 w 1653986"/>
              <a:gd name="connsiteY8" fmla="*/ 665010 h 1538009"/>
              <a:gd name="connsiteX0" fmla="*/ 149 w 1662295"/>
              <a:gd name="connsiteY0" fmla="*/ 665010 h 1538009"/>
              <a:gd name="connsiteX1" fmla="*/ 428152 w 1662295"/>
              <a:gd name="connsiteY1" fmla="*/ 308441 h 1538009"/>
              <a:gd name="connsiteX2" fmla="*/ 865164 w 1662295"/>
              <a:gd name="connsiteY2" fmla="*/ 13 h 1538009"/>
              <a:gd name="connsiteX3" fmla="*/ 1222811 w 1662295"/>
              <a:gd name="connsiteY3" fmla="*/ 319328 h 1538009"/>
              <a:gd name="connsiteX4" fmla="*/ 1653979 w 1662295"/>
              <a:gd name="connsiteY4" fmla="*/ 697667 h 1538009"/>
              <a:gd name="connsiteX5" fmla="*/ 1484067 w 1662295"/>
              <a:gd name="connsiteY5" fmla="*/ 907154 h 1538009"/>
              <a:gd name="connsiteX6" fmla="*/ 1201040 w 1662295"/>
              <a:gd name="connsiteY6" fmla="*/ 1081328 h 1538009"/>
              <a:gd name="connsiteX7" fmla="*/ 876049 w 1662295"/>
              <a:gd name="connsiteY7" fmla="*/ 1536835 h 1538009"/>
              <a:gd name="connsiteX8" fmla="*/ 384610 w 1662295"/>
              <a:gd name="connsiteY8" fmla="*/ 1201070 h 1538009"/>
              <a:gd name="connsiteX9" fmla="*/ 149 w 1662295"/>
              <a:gd name="connsiteY9" fmla="*/ 665010 h 1538009"/>
              <a:gd name="connsiteX0" fmla="*/ 18675 w 1680821"/>
              <a:gd name="connsiteY0" fmla="*/ 665010 h 1537967"/>
              <a:gd name="connsiteX1" fmla="*/ 446678 w 1680821"/>
              <a:gd name="connsiteY1" fmla="*/ 308441 h 1537967"/>
              <a:gd name="connsiteX2" fmla="*/ 883690 w 1680821"/>
              <a:gd name="connsiteY2" fmla="*/ 13 h 1537967"/>
              <a:gd name="connsiteX3" fmla="*/ 1241337 w 1680821"/>
              <a:gd name="connsiteY3" fmla="*/ 319328 h 1537967"/>
              <a:gd name="connsiteX4" fmla="*/ 1672505 w 1680821"/>
              <a:gd name="connsiteY4" fmla="*/ 697667 h 1537967"/>
              <a:gd name="connsiteX5" fmla="*/ 1502593 w 1680821"/>
              <a:gd name="connsiteY5" fmla="*/ 907154 h 1537967"/>
              <a:gd name="connsiteX6" fmla="*/ 1219566 w 1680821"/>
              <a:gd name="connsiteY6" fmla="*/ 1081328 h 1537967"/>
              <a:gd name="connsiteX7" fmla="*/ 894575 w 1680821"/>
              <a:gd name="connsiteY7" fmla="*/ 1536835 h 1537967"/>
              <a:gd name="connsiteX8" fmla="*/ 403136 w 1680821"/>
              <a:gd name="connsiteY8" fmla="*/ 1201070 h 1537967"/>
              <a:gd name="connsiteX9" fmla="*/ 109222 w 1680821"/>
              <a:gd name="connsiteY9" fmla="*/ 896268 h 1537967"/>
              <a:gd name="connsiteX10" fmla="*/ 18675 w 1680821"/>
              <a:gd name="connsiteY10" fmla="*/ 665010 h 1537967"/>
              <a:gd name="connsiteX0" fmla="*/ 18675 w 1680821"/>
              <a:gd name="connsiteY0" fmla="*/ 670218 h 1543175"/>
              <a:gd name="connsiteX1" fmla="*/ 446678 w 1680821"/>
              <a:gd name="connsiteY1" fmla="*/ 313649 h 1543175"/>
              <a:gd name="connsiteX2" fmla="*/ 653507 w 1680821"/>
              <a:gd name="connsiteY2" fmla="*/ 139476 h 1543175"/>
              <a:gd name="connsiteX3" fmla="*/ 883690 w 1680821"/>
              <a:gd name="connsiteY3" fmla="*/ 5221 h 1543175"/>
              <a:gd name="connsiteX4" fmla="*/ 1241337 w 1680821"/>
              <a:gd name="connsiteY4" fmla="*/ 324536 h 1543175"/>
              <a:gd name="connsiteX5" fmla="*/ 1672505 w 1680821"/>
              <a:gd name="connsiteY5" fmla="*/ 702875 h 1543175"/>
              <a:gd name="connsiteX6" fmla="*/ 1502593 w 1680821"/>
              <a:gd name="connsiteY6" fmla="*/ 912362 h 1543175"/>
              <a:gd name="connsiteX7" fmla="*/ 1219566 w 1680821"/>
              <a:gd name="connsiteY7" fmla="*/ 1086536 h 1543175"/>
              <a:gd name="connsiteX8" fmla="*/ 894575 w 1680821"/>
              <a:gd name="connsiteY8" fmla="*/ 1542043 h 1543175"/>
              <a:gd name="connsiteX9" fmla="*/ 403136 w 1680821"/>
              <a:gd name="connsiteY9" fmla="*/ 1206278 h 1543175"/>
              <a:gd name="connsiteX10" fmla="*/ 109222 w 1680821"/>
              <a:gd name="connsiteY10" fmla="*/ 901476 h 1543175"/>
              <a:gd name="connsiteX11" fmla="*/ 18675 w 1680821"/>
              <a:gd name="connsiteY11" fmla="*/ 670218 h 1543175"/>
              <a:gd name="connsiteX0" fmla="*/ 18675 w 1680821"/>
              <a:gd name="connsiteY0" fmla="*/ 670218 h 1550471"/>
              <a:gd name="connsiteX1" fmla="*/ 446678 w 1680821"/>
              <a:gd name="connsiteY1" fmla="*/ 313649 h 1550471"/>
              <a:gd name="connsiteX2" fmla="*/ 653507 w 1680821"/>
              <a:gd name="connsiteY2" fmla="*/ 139476 h 1550471"/>
              <a:gd name="connsiteX3" fmla="*/ 883690 w 1680821"/>
              <a:gd name="connsiteY3" fmla="*/ 5221 h 1550471"/>
              <a:gd name="connsiteX4" fmla="*/ 1241337 w 1680821"/>
              <a:gd name="connsiteY4" fmla="*/ 324536 h 1550471"/>
              <a:gd name="connsiteX5" fmla="*/ 1672505 w 1680821"/>
              <a:gd name="connsiteY5" fmla="*/ 702875 h 1550471"/>
              <a:gd name="connsiteX6" fmla="*/ 1502593 w 1680821"/>
              <a:gd name="connsiteY6" fmla="*/ 912362 h 1550471"/>
              <a:gd name="connsiteX7" fmla="*/ 1219566 w 1680821"/>
              <a:gd name="connsiteY7" fmla="*/ 1086536 h 1550471"/>
              <a:gd name="connsiteX8" fmla="*/ 894575 w 1680821"/>
              <a:gd name="connsiteY8" fmla="*/ 1542043 h 1550471"/>
              <a:gd name="connsiteX9" fmla="*/ 577307 w 1680821"/>
              <a:gd name="connsiteY9" fmla="*/ 1369562 h 1550471"/>
              <a:gd name="connsiteX10" fmla="*/ 403136 w 1680821"/>
              <a:gd name="connsiteY10" fmla="*/ 1206278 h 1550471"/>
              <a:gd name="connsiteX11" fmla="*/ 109222 w 1680821"/>
              <a:gd name="connsiteY11" fmla="*/ 901476 h 1550471"/>
              <a:gd name="connsiteX12" fmla="*/ 18675 w 1680821"/>
              <a:gd name="connsiteY12" fmla="*/ 670218 h 1550471"/>
              <a:gd name="connsiteX0" fmla="*/ 18675 w 1680821"/>
              <a:gd name="connsiteY0" fmla="*/ 670218 h 1542915"/>
              <a:gd name="connsiteX1" fmla="*/ 446678 w 1680821"/>
              <a:gd name="connsiteY1" fmla="*/ 313649 h 1542915"/>
              <a:gd name="connsiteX2" fmla="*/ 653507 w 1680821"/>
              <a:gd name="connsiteY2" fmla="*/ 139476 h 1542915"/>
              <a:gd name="connsiteX3" fmla="*/ 883690 w 1680821"/>
              <a:gd name="connsiteY3" fmla="*/ 5221 h 1542915"/>
              <a:gd name="connsiteX4" fmla="*/ 1241337 w 1680821"/>
              <a:gd name="connsiteY4" fmla="*/ 324536 h 1542915"/>
              <a:gd name="connsiteX5" fmla="*/ 1672505 w 1680821"/>
              <a:gd name="connsiteY5" fmla="*/ 702875 h 1542915"/>
              <a:gd name="connsiteX6" fmla="*/ 1502593 w 1680821"/>
              <a:gd name="connsiteY6" fmla="*/ 912362 h 1542915"/>
              <a:gd name="connsiteX7" fmla="*/ 1219566 w 1680821"/>
              <a:gd name="connsiteY7" fmla="*/ 1086536 h 1542915"/>
              <a:gd name="connsiteX8" fmla="*/ 1088936 w 1680821"/>
              <a:gd name="connsiteY8" fmla="*/ 1293362 h 1542915"/>
              <a:gd name="connsiteX9" fmla="*/ 894575 w 1680821"/>
              <a:gd name="connsiteY9" fmla="*/ 1542043 h 1542915"/>
              <a:gd name="connsiteX10" fmla="*/ 577307 w 1680821"/>
              <a:gd name="connsiteY10" fmla="*/ 1369562 h 1542915"/>
              <a:gd name="connsiteX11" fmla="*/ 403136 w 1680821"/>
              <a:gd name="connsiteY11" fmla="*/ 1206278 h 1542915"/>
              <a:gd name="connsiteX12" fmla="*/ 109222 w 1680821"/>
              <a:gd name="connsiteY12" fmla="*/ 901476 h 1542915"/>
              <a:gd name="connsiteX13" fmla="*/ 18675 w 1680821"/>
              <a:gd name="connsiteY13" fmla="*/ 670218 h 1542915"/>
              <a:gd name="connsiteX0" fmla="*/ 20972 w 1683118"/>
              <a:gd name="connsiteY0" fmla="*/ 670218 h 1542915"/>
              <a:gd name="connsiteX1" fmla="*/ 482313 w 1683118"/>
              <a:gd name="connsiteY1" fmla="*/ 394611 h 1542915"/>
              <a:gd name="connsiteX2" fmla="*/ 655804 w 1683118"/>
              <a:gd name="connsiteY2" fmla="*/ 139476 h 1542915"/>
              <a:gd name="connsiteX3" fmla="*/ 885987 w 1683118"/>
              <a:gd name="connsiteY3" fmla="*/ 5221 h 1542915"/>
              <a:gd name="connsiteX4" fmla="*/ 1243634 w 1683118"/>
              <a:gd name="connsiteY4" fmla="*/ 324536 h 1542915"/>
              <a:gd name="connsiteX5" fmla="*/ 1674802 w 1683118"/>
              <a:gd name="connsiteY5" fmla="*/ 702875 h 1542915"/>
              <a:gd name="connsiteX6" fmla="*/ 1504890 w 1683118"/>
              <a:gd name="connsiteY6" fmla="*/ 912362 h 1542915"/>
              <a:gd name="connsiteX7" fmla="*/ 1221863 w 1683118"/>
              <a:gd name="connsiteY7" fmla="*/ 1086536 h 1542915"/>
              <a:gd name="connsiteX8" fmla="*/ 1091233 w 1683118"/>
              <a:gd name="connsiteY8" fmla="*/ 1293362 h 1542915"/>
              <a:gd name="connsiteX9" fmla="*/ 896872 w 1683118"/>
              <a:gd name="connsiteY9" fmla="*/ 1542043 h 1542915"/>
              <a:gd name="connsiteX10" fmla="*/ 579604 w 1683118"/>
              <a:gd name="connsiteY10" fmla="*/ 1369562 h 1542915"/>
              <a:gd name="connsiteX11" fmla="*/ 405433 w 1683118"/>
              <a:gd name="connsiteY11" fmla="*/ 1206278 h 1542915"/>
              <a:gd name="connsiteX12" fmla="*/ 111519 w 1683118"/>
              <a:gd name="connsiteY12" fmla="*/ 901476 h 1542915"/>
              <a:gd name="connsiteX13" fmla="*/ 20972 w 1683118"/>
              <a:gd name="connsiteY13" fmla="*/ 670218 h 1542915"/>
              <a:gd name="connsiteX0" fmla="*/ 16567 w 1716813"/>
              <a:gd name="connsiteY0" fmla="*/ 627355 h 1542915"/>
              <a:gd name="connsiteX1" fmla="*/ 516008 w 1716813"/>
              <a:gd name="connsiteY1" fmla="*/ 394611 h 1542915"/>
              <a:gd name="connsiteX2" fmla="*/ 689499 w 1716813"/>
              <a:gd name="connsiteY2" fmla="*/ 139476 h 1542915"/>
              <a:gd name="connsiteX3" fmla="*/ 919682 w 1716813"/>
              <a:gd name="connsiteY3" fmla="*/ 5221 h 1542915"/>
              <a:gd name="connsiteX4" fmla="*/ 1277329 w 1716813"/>
              <a:gd name="connsiteY4" fmla="*/ 324536 h 1542915"/>
              <a:gd name="connsiteX5" fmla="*/ 1708497 w 1716813"/>
              <a:gd name="connsiteY5" fmla="*/ 702875 h 1542915"/>
              <a:gd name="connsiteX6" fmla="*/ 1538585 w 1716813"/>
              <a:gd name="connsiteY6" fmla="*/ 912362 h 1542915"/>
              <a:gd name="connsiteX7" fmla="*/ 1255558 w 1716813"/>
              <a:gd name="connsiteY7" fmla="*/ 1086536 h 1542915"/>
              <a:gd name="connsiteX8" fmla="*/ 1124928 w 1716813"/>
              <a:gd name="connsiteY8" fmla="*/ 1293362 h 1542915"/>
              <a:gd name="connsiteX9" fmla="*/ 930567 w 1716813"/>
              <a:gd name="connsiteY9" fmla="*/ 1542043 h 1542915"/>
              <a:gd name="connsiteX10" fmla="*/ 613299 w 1716813"/>
              <a:gd name="connsiteY10" fmla="*/ 1369562 h 1542915"/>
              <a:gd name="connsiteX11" fmla="*/ 439128 w 1716813"/>
              <a:gd name="connsiteY11" fmla="*/ 1206278 h 1542915"/>
              <a:gd name="connsiteX12" fmla="*/ 145214 w 1716813"/>
              <a:gd name="connsiteY12" fmla="*/ 901476 h 1542915"/>
              <a:gd name="connsiteX13" fmla="*/ 16567 w 1716813"/>
              <a:gd name="connsiteY13" fmla="*/ 627355 h 1542915"/>
              <a:gd name="connsiteX0" fmla="*/ 16567 w 1716813"/>
              <a:gd name="connsiteY0" fmla="*/ 664330 h 1579890"/>
              <a:gd name="connsiteX1" fmla="*/ 516008 w 1716813"/>
              <a:gd name="connsiteY1" fmla="*/ 431586 h 1579890"/>
              <a:gd name="connsiteX2" fmla="*/ 689499 w 1716813"/>
              <a:gd name="connsiteY2" fmla="*/ 176451 h 1579890"/>
              <a:gd name="connsiteX3" fmla="*/ 891107 w 1716813"/>
              <a:gd name="connsiteY3" fmla="*/ 4096 h 1579890"/>
              <a:gd name="connsiteX4" fmla="*/ 1277329 w 1716813"/>
              <a:gd name="connsiteY4" fmla="*/ 361511 h 1579890"/>
              <a:gd name="connsiteX5" fmla="*/ 1708497 w 1716813"/>
              <a:gd name="connsiteY5" fmla="*/ 739850 h 1579890"/>
              <a:gd name="connsiteX6" fmla="*/ 1538585 w 1716813"/>
              <a:gd name="connsiteY6" fmla="*/ 949337 h 1579890"/>
              <a:gd name="connsiteX7" fmla="*/ 1255558 w 1716813"/>
              <a:gd name="connsiteY7" fmla="*/ 1123511 h 1579890"/>
              <a:gd name="connsiteX8" fmla="*/ 1124928 w 1716813"/>
              <a:gd name="connsiteY8" fmla="*/ 1330337 h 1579890"/>
              <a:gd name="connsiteX9" fmla="*/ 930567 w 1716813"/>
              <a:gd name="connsiteY9" fmla="*/ 1579018 h 1579890"/>
              <a:gd name="connsiteX10" fmla="*/ 613299 w 1716813"/>
              <a:gd name="connsiteY10" fmla="*/ 1406537 h 1579890"/>
              <a:gd name="connsiteX11" fmla="*/ 439128 w 1716813"/>
              <a:gd name="connsiteY11" fmla="*/ 1243253 h 1579890"/>
              <a:gd name="connsiteX12" fmla="*/ 145214 w 1716813"/>
              <a:gd name="connsiteY12" fmla="*/ 938451 h 1579890"/>
              <a:gd name="connsiteX13" fmla="*/ 16567 w 1716813"/>
              <a:gd name="connsiteY13" fmla="*/ 664330 h 1579890"/>
              <a:gd name="connsiteX0" fmla="*/ 8730 w 1708976"/>
              <a:gd name="connsiteY0" fmla="*/ 664330 h 1579890"/>
              <a:gd name="connsiteX1" fmla="*/ 374821 w 1708976"/>
              <a:gd name="connsiteY1" fmla="*/ 455398 h 1579890"/>
              <a:gd name="connsiteX2" fmla="*/ 681662 w 1708976"/>
              <a:gd name="connsiteY2" fmla="*/ 176451 h 1579890"/>
              <a:gd name="connsiteX3" fmla="*/ 883270 w 1708976"/>
              <a:gd name="connsiteY3" fmla="*/ 4096 h 1579890"/>
              <a:gd name="connsiteX4" fmla="*/ 1269492 w 1708976"/>
              <a:gd name="connsiteY4" fmla="*/ 361511 h 1579890"/>
              <a:gd name="connsiteX5" fmla="*/ 1700660 w 1708976"/>
              <a:gd name="connsiteY5" fmla="*/ 739850 h 1579890"/>
              <a:gd name="connsiteX6" fmla="*/ 1530748 w 1708976"/>
              <a:gd name="connsiteY6" fmla="*/ 949337 h 1579890"/>
              <a:gd name="connsiteX7" fmla="*/ 1247721 w 1708976"/>
              <a:gd name="connsiteY7" fmla="*/ 1123511 h 1579890"/>
              <a:gd name="connsiteX8" fmla="*/ 1117091 w 1708976"/>
              <a:gd name="connsiteY8" fmla="*/ 1330337 h 1579890"/>
              <a:gd name="connsiteX9" fmla="*/ 922730 w 1708976"/>
              <a:gd name="connsiteY9" fmla="*/ 1579018 h 1579890"/>
              <a:gd name="connsiteX10" fmla="*/ 605462 w 1708976"/>
              <a:gd name="connsiteY10" fmla="*/ 1406537 h 1579890"/>
              <a:gd name="connsiteX11" fmla="*/ 431291 w 1708976"/>
              <a:gd name="connsiteY11" fmla="*/ 1243253 h 1579890"/>
              <a:gd name="connsiteX12" fmla="*/ 137377 w 1708976"/>
              <a:gd name="connsiteY12" fmla="*/ 938451 h 1579890"/>
              <a:gd name="connsiteX13" fmla="*/ 8730 w 1708976"/>
              <a:gd name="connsiteY13" fmla="*/ 664330 h 1579890"/>
              <a:gd name="connsiteX0" fmla="*/ 8730 w 1708976"/>
              <a:gd name="connsiteY0" fmla="*/ 663937 h 1579497"/>
              <a:gd name="connsiteX1" fmla="*/ 374821 w 1708976"/>
              <a:gd name="connsiteY1" fmla="*/ 455005 h 1579497"/>
              <a:gd name="connsiteX2" fmla="*/ 459186 w 1708976"/>
              <a:gd name="connsiteY2" fmla="*/ 172657 h 1579497"/>
              <a:gd name="connsiteX3" fmla="*/ 681662 w 1708976"/>
              <a:gd name="connsiteY3" fmla="*/ 176058 h 1579497"/>
              <a:gd name="connsiteX4" fmla="*/ 883270 w 1708976"/>
              <a:gd name="connsiteY4" fmla="*/ 3703 h 1579497"/>
              <a:gd name="connsiteX5" fmla="*/ 1269492 w 1708976"/>
              <a:gd name="connsiteY5" fmla="*/ 361118 h 1579497"/>
              <a:gd name="connsiteX6" fmla="*/ 1700660 w 1708976"/>
              <a:gd name="connsiteY6" fmla="*/ 739457 h 1579497"/>
              <a:gd name="connsiteX7" fmla="*/ 1530748 w 1708976"/>
              <a:gd name="connsiteY7" fmla="*/ 948944 h 1579497"/>
              <a:gd name="connsiteX8" fmla="*/ 1247721 w 1708976"/>
              <a:gd name="connsiteY8" fmla="*/ 1123118 h 1579497"/>
              <a:gd name="connsiteX9" fmla="*/ 1117091 w 1708976"/>
              <a:gd name="connsiteY9" fmla="*/ 1329944 h 1579497"/>
              <a:gd name="connsiteX10" fmla="*/ 922730 w 1708976"/>
              <a:gd name="connsiteY10" fmla="*/ 1578625 h 1579497"/>
              <a:gd name="connsiteX11" fmla="*/ 605462 w 1708976"/>
              <a:gd name="connsiteY11" fmla="*/ 1406144 h 1579497"/>
              <a:gd name="connsiteX12" fmla="*/ 431291 w 1708976"/>
              <a:gd name="connsiteY12" fmla="*/ 1242860 h 1579497"/>
              <a:gd name="connsiteX13" fmla="*/ 137377 w 1708976"/>
              <a:gd name="connsiteY13" fmla="*/ 938058 h 1579497"/>
              <a:gd name="connsiteX14" fmla="*/ 8730 w 1708976"/>
              <a:gd name="connsiteY14" fmla="*/ 663937 h 1579497"/>
              <a:gd name="connsiteX0" fmla="*/ 6217 w 1706463"/>
              <a:gd name="connsiteY0" fmla="*/ 663937 h 1579497"/>
              <a:gd name="connsiteX1" fmla="*/ 324683 w 1706463"/>
              <a:gd name="connsiteY1" fmla="*/ 493105 h 1579497"/>
              <a:gd name="connsiteX2" fmla="*/ 456673 w 1706463"/>
              <a:gd name="connsiteY2" fmla="*/ 172657 h 1579497"/>
              <a:gd name="connsiteX3" fmla="*/ 679149 w 1706463"/>
              <a:gd name="connsiteY3" fmla="*/ 176058 h 1579497"/>
              <a:gd name="connsiteX4" fmla="*/ 880757 w 1706463"/>
              <a:gd name="connsiteY4" fmla="*/ 3703 h 1579497"/>
              <a:gd name="connsiteX5" fmla="*/ 1266979 w 1706463"/>
              <a:gd name="connsiteY5" fmla="*/ 361118 h 1579497"/>
              <a:gd name="connsiteX6" fmla="*/ 1698147 w 1706463"/>
              <a:gd name="connsiteY6" fmla="*/ 739457 h 1579497"/>
              <a:gd name="connsiteX7" fmla="*/ 1528235 w 1706463"/>
              <a:gd name="connsiteY7" fmla="*/ 948944 h 1579497"/>
              <a:gd name="connsiteX8" fmla="*/ 1245208 w 1706463"/>
              <a:gd name="connsiteY8" fmla="*/ 1123118 h 1579497"/>
              <a:gd name="connsiteX9" fmla="*/ 1114578 w 1706463"/>
              <a:gd name="connsiteY9" fmla="*/ 1329944 h 1579497"/>
              <a:gd name="connsiteX10" fmla="*/ 920217 w 1706463"/>
              <a:gd name="connsiteY10" fmla="*/ 1578625 h 1579497"/>
              <a:gd name="connsiteX11" fmla="*/ 602949 w 1706463"/>
              <a:gd name="connsiteY11" fmla="*/ 1406144 h 1579497"/>
              <a:gd name="connsiteX12" fmla="*/ 428778 w 1706463"/>
              <a:gd name="connsiteY12" fmla="*/ 1242860 h 1579497"/>
              <a:gd name="connsiteX13" fmla="*/ 134864 w 1706463"/>
              <a:gd name="connsiteY13" fmla="*/ 938058 h 1579497"/>
              <a:gd name="connsiteX14" fmla="*/ 6217 w 1706463"/>
              <a:gd name="connsiteY14" fmla="*/ 663937 h 1579497"/>
              <a:gd name="connsiteX0" fmla="*/ 778 w 1701024"/>
              <a:gd name="connsiteY0" fmla="*/ 663937 h 1579497"/>
              <a:gd name="connsiteX1" fmla="*/ 319244 w 1701024"/>
              <a:gd name="connsiteY1" fmla="*/ 493105 h 1579497"/>
              <a:gd name="connsiteX2" fmla="*/ 451234 w 1701024"/>
              <a:gd name="connsiteY2" fmla="*/ 172657 h 1579497"/>
              <a:gd name="connsiteX3" fmla="*/ 673710 w 1701024"/>
              <a:gd name="connsiteY3" fmla="*/ 176058 h 1579497"/>
              <a:gd name="connsiteX4" fmla="*/ 875318 w 1701024"/>
              <a:gd name="connsiteY4" fmla="*/ 3703 h 1579497"/>
              <a:gd name="connsiteX5" fmla="*/ 1261540 w 1701024"/>
              <a:gd name="connsiteY5" fmla="*/ 361118 h 1579497"/>
              <a:gd name="connsiteX6" fmla="*/ 1692708 w 1701024"/>
              <a:gd name="connsiteY6" fmla="*/ 739457 h 1579497"/>
              <a:gd name="connsiteX7" fmla="*/ 1522796 w 1701024"/>
              <a:gd name="connsiteY7" fmla="*/ 948944 h 1579497"/>
              <a:gd name="connsiteX8" fmla="*/ 1239769 w 1701024"/>
              <a:gd name="connsiteY8" fmla="*/ 1123118 h 1579497"/>
              <a:gd name="connsiteX9" fmla="*/ 1109139 w 1701024"/>
              <a:gd name="connsiteY9" fmla="*/ 1329944 h 1579497"/>
              <a:gd name="connsiteX10" fmla="*/ 914778 w 1701024"/>
              <a:gd name="connsiteY10" fmla="*/ 1578625 h 1579497"/>
              <a:gd name="connsiteX11" fmla="*/ 597510 w 1701024"/>
              <a:gd name="connsiteY11" fmla="*/ 1406144 h 1579497"/>
              <a:gd name="connsiteX12" fmla="*/ 423339 w 1701024"/>
              <a:gd name="connsiteY12" fmla="*/ 1242860 h 1579497"/>
              <a:gd name="connsiteX13" fmla="*/ 234200 w 1701024"/>
              <a:gd name="connsiteY13" fmla="*/ 890433 h 1579497"/>
              <a:gd name="connsiteX14" fmla="*/ 778 w 1701024"/>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366511 w 1644196"/>
              <a:gd name="connsiteY12" fmla="*/ 1242860 h 1579497"/>
              <a:gd name="connsiteX13" fmla="*/ 177372 w 1644196"/>
              <a:gd name="connsiteY13" fmla="*/ 890433 h 1579497"/>
              <a:gd name="connsiteX14" fmla="*/ 1100 w 1644196"/>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218873 w 1644196"/>
              <a:gd name="connsiteY12" fmla="*/ 1228572 h 1579497"/>
              <a:gd name="connsiteX13" fmla="*/ 177372 w 1644196"/>
              <a:gd name="connsiteY13" fmla="*/ 890433 h 1579497"/>
              <a:gd name="connsiteX14" fmla="*/ 1100 w 1644196"/>
              <a:gd name="connsiteY14" fmla="*/ 663937 h 1579497"/>
              <a:gd name="connsiteX0" fmla="*/ 1100 w 1644196"/>
              <a:gd name="connsiteY0" fmla="*/ 663937 h 1578878"/>
              <a:gd name="connsiteX1" fmla="*/ 262416 w 1644196"/>
              <a:gd name="connsiteY1" fmla="*/ 493105 h 1578878"/>
              <a:gd name="connsiteX2" fmla="*/ 394406 w 1644196"/>
              <a:gd name="connsiteY2" fmla="*/ 172657 h 1578878"/>
              <a:gd name="connsiteX3" fmla="*/ 616882 w 1644196"/>
              <a:gd name="connsiteY3" fmla="*/ 176058 h 1578878"/>
              <a:gd name="connsiteX4" fmla="*/ 818490 w 1644196"/>
              <a:gd name="connsiteY4" fmla="*/ 3703 h 1578878"/>
              <a:gd name="connsiteX5" fmla="*/ 1204712 w 1644196"/>
              <a:gd name="connsiteY5" fmla="*/ 361118 h 1578878"/>
              <a:gd name="connsiteX6" fmla="*/ 1635880 w 1644196"/>
              <a:gd name="connsiteY6" fmla="*/ 739457 h 1578878"/>
              <a:gd name="connsiteX7" fmla="*/ 1465968 w 1644196"/>
              <a:gd name="connsiteY7" fmla="*/ 948944 h 1578878"/>
              <a:gd name="connsiteX8" fmla="*/ 1182941 w 1644196"/>
              <a:gd name="connsiteY8" fmla="*/ 1123118 h 1578878"/>
              <a:gd name="connsiteX9" fmla="*/ 1052311 w 1644196"/>
              <a:gd name="connsiteY9" fmla="*/ 1329944 h 1578878"/>
              <a:gd name="connsiteX10" fmla="*/ 857950 w 1644196"/>
              <a:gd name="connsiteY10" fmla="*/ 1578625 h 1578878"/>
              <a:gd name="connsiteX11" fmla="*/ 583545 w 1644196"/>
              <a:gd name="connsiteY11" fmla="*/ 1282319 h 1578878"/>
              <a:gd name="connsiteX12" fmla="*/ 218873 w 1644196"/>
              <a:gd name="connsiteY12" fmla="*/ 1228572 h 1578878"/>
              <a:gd name="connsiteX13" fmla="*/ 177372 w 1644196"/>
              <a:gd name="connsiteY13" fmla="*/ 890433 h 1578878"/>
              <a:gd name="connsiteX14" fmla="*/ 1100 w 1644196"/>
              <a:gd name="connsiteY14" fmla="*/ 663937 h 1578878"/>
              <a:gd name="connsiteX0" fmla="*/ 1100 w 1644196"/>
              <a:gd name="connsiteY0" fmla="*/ 663937 h 1502851"/>
              <a:gd name="connsiteX1" fmla="*/ 262416 w 1644196"/>
              <a:gd name="connsiteY1" fmla="*/ 493105 h 1502851"/>
              <a:gd name="connsiteX2" fmla="*/ 394406 w 1644196"/>
              <a:gd name="connsiteY2" fmla="*/ 172657 h 1502851"/>
              <a:gd name="connsiteX3" fmla="*/ 616882 w 1644196"/>
              <a:gd name="connsiteY3" fmla="*/ 176058 h 1502851"/>
              <a:gd name="connsiteX4" fmla="*/ 818490 w 1644196"/>
              <a:gd name="connsiteY4" fmla="*/ 3703 h 1502851"/>
              <a:gd name="connsiteX5" fmla="*/ 1204712 w 1644196"/>
              <a:gd name="connsiteY5" fmla="*/ 361118 h 1502851"/>
              <a:gd name="connsiteX6" fmla="*/ 1635880 w 1644196"/>
              <a:gd name="connsiteY6" fmla="*/ 739457 h 1502851"/>
              <a:gd name="connsiteX7" fmla="*/ 1465968 w 1644196"/>
              <a:gd name="connsiteY7" fmla="*/ 948944 h 1502851"/>
              <a:gd name="connsiteX8" fmla="*/ 1182941 w 1644196"/>
              <a:gd name="connsiteY8" fmla="*/ 1123118 h 1502851"/>
              <a:gd name="connsiteX9" fmla="*/ 1052311 w 1644196"/>
              <a:gd name="connsiteY9" fmla="*/ 1329944 h 1502851"/>
              <a:gd name="connsiteX10" fmla="*/ 867475 w 1644196"/>
              <a:gd name="connsiteY10" fmla="*/ 1502425 h 1502851"/>
              <a:gd name="connsiteX11" fmla="*/ 583545 w 1644196"/>
              <a:gd name="connsiteY11" fmla="*/ 1282319 h 1502851"/>
              <a:gd name="connsiteX12" fmla="*/ 218873 w 1644196"/>
              <a:gd name="connsiteY12" fmla="*/ 1228572 h 1502851"/>
              <a:gd name="connsiteX13" fmla="*/ 177372 w 1644196"/>
              <a:gd name="connsiteY13" fmla="*/ 890433 h 1502851"/>
              <a:gd name="connsiteX14" fmla="*/ 1100 w 1644196"/>
              <a:gd name="connsiteY14" fmla="*/ 663937 h 1502851"/>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182941 w 1644196"/>
              <a:gd name="connsiteY8" fmla="*/ 1123118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306766 w 1644196"/>
              <a:gd name="connsiteY8" fmla="*/ 1175505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39890"/>
              <a:gd name="connsiteY0" fmla="*/ 663937 h 1502469"/>
              <a:gd name="connsiteX1" fmla="*/ 262416 w 1639890"/>
              <a:gd name="connsiteY1" fmla="*/ 493105 h 1502469"/>
              <a:gd name="connsiteX2" fmla="*/ 394406 w 1639890"/>
              <a:gd name="connsiteY2" fmla="*/ 172657 h 1502469"/>
              <a:gd name="connsiteX3" fmla="*/ 616882 w 1639890"/>
              <a:gd name="connsiteY3" fmla="*/ 176058 h 1502469"/>
              <a:gd name="connsiteX4" fmla="*/ 818490 w 1639890"/>
              <a:gd name="connsiteY4" fmla="*/ 3703 h 1502469"/>
              <a:gd name="connsiteX5" fmla="*/ 1204712 w 1639890"/>
              <a:gd name="connsiteY5" fmla="*/ 361118 h 1502469"/>
              <a:gd name="connsiteX6" fmla="*/ 1635880 w 1639890"/>
              <a:gd name="connsiteY6" fmla="*/ 739457 h 1502469"/>
              <a:gd name="connsiteX7" fmla="*/ 1280231 w 1639890"/>
              <a:gd name="connsiteY7" fmla="*/ 877507 h 1502469"/>
              <a:gd name="connsiteX8" fmla="*/ 1306766 w 1639890"/>
              <a:gd name="connsiteY8" fmla="*/ 1175505 h 1502469"/>
              <a:gd name="connsiteX9" fmla="*/ 1009448 w 1639890"/>
              <a:gd name="connsiteY9" fmla="*/ 1263269 h 1502469"/>
              <a:gd name="connsiteX10" fmla="*/ 867475 w 1639890"/>
              <a:gd name="connsiteY10" fmla="*/ 1502425 h 1502469"/>
              <a:gd name="connsiteX11" fmla="*/ 583545 w 1639890"/>
              <a:gd name="connsiteY11" fmla="*/ 1282319 h 1502469"/>
              <a:gd name="connsiteX12" fmla="*/ 218873 w 1639890"/>
              <a:gd name="connsiteY12" fmla="*/ 1228572 h 1502469"/>
              <a:gd name="connsiteX13" fmla="*/ 177372 w 1639890"/>
              <a:gd name="connsiteY13" fmla="*/ 890433 h 1502469"/>
              <a:gd name="connsiteX14" fmla="*/ 1100 w 1639890"/>
              <a:gd name="connsiteY14" fmla="*/ 663937 h 1502469"/>
              <a:gd name="connsiteX0" fmla="*/ 1100 w 1639890"/>
              <a:gd name="connsiteY0" fmla="*/ 663147 h 1501679"/>
              <a:gd name="connsiteX1" fmla="*/ 262416 w 1639890"/>
              <a:gd name="connsiteY1" fmla="*/ 492315 h 1501679"/>
              <a:gd name="connsiteX2" fmla="*/ 394406 w 1639890"/>
              <a:gd name="connsiteY2" fmla="*/ 171867 h 1501679"/>
              <a:gd name="connsiteX3" fmla="*/ 616882 w 1639890"/>
              <a:gd name="connsiteY3" fmla="*/ 175268 h 1501679"/>
              <a:gd name="connsiteX4" fmla="*/ 818490 w 1639890"/>
              <a:gd name="connsiteY4" fmla="*/ 2913 h 1501679"/>
              <a:gd name="connsiteX5" fmla="*/ 1099937 w 1639890"/>
              <a:gd name="connsiteY5" fmla="*/ 336516 h 1501679"/>
              <a:gd name="connsiteX6" fmla="*/ 1635880 w 1639890"/>
              <a:gd name="connsiteY6" fmla="*/ 738667 h 1501679"/>
              <a:gd name="connsiteX7" fmla="*/ 1280231 w 1639890"/>
              <a:gd name="connsiteY7" fmla="*/ 876717 h 1501679"/>
              <a:gd name="connsiteX8" fmla="*/ 1306766 w 1639890"/>
              <a:gd name="connsiteY8" fmla="*/ 1174715 h 1501679"/>
              <a:gd name="connsiteX9" fmla="*/ 1009448 w 1639890"/>
              <a:gd name="connsiteY9" fmla="*/ 1262479 h 1501679"/>
              <a:gd name="connsiteX10" fmla="*/ 867475 w 1639890"/>
              <a:gd name="connsiteY10" fmla="*/ 1501635 h 1501679"/>
              <a:gd name="connsiteX11" fmla="*/ 583545 w 1639890"/>
              <a:gd name="connsiteY11" fmla="*/ 1281529 h 1501679"/>
              <a:gd name="connsiteX12" fmla="*/ 218873 w 1639890"/>
              <a:gd name="connsiteY12" fmla="*/ 1227782 h 1501679"/>
              <a:gd name="connsiteX13" fmla="*/ 177372 w 1639890"/>
              <a:gd name="connsiteY13" fmla="*/ 889643 h 1501679"/>
              <a:gd name="connsiteX14" fmla="*/ 1100 w 1639890"/>
              <a:gd name="connsiteY14" fmla="*/ 663147 h 1501679"/>
              <a:gd name="connsiteX0" fmla="*/ 1100 w 1651723"/>
              <a:gd name="connsiteY0" fmla="*/ 663147 h 1501679"/>
              <a:gd name="connsiteX1" fmla="*/ 262416 w 1651723"/>
              <a:gd name="connsiteY1" fmla="*/ 492315 h 1501679"/>
              <a:gd name="connsiteX2" fmla="*/ 394406 w 1651723"/>
              <a:gd name="connsiteY2" fmla="*/ 171867 h 1501679"/>
              <a:gd name="connsiteX3" fmla="*/ 616882 w 1651723"/>
              <a:gd name="connsiteY3" fmla="*/ 175268 h 1501679"/>
              <a:gd name="connsiteX4" fmla="*/ 818490 w 1651723"/>
              <a:gd name="connsiteY4" fmla="*/ 2913 h 1501679"/>
              <a:gd name="connsiteX5" fmla="*/ 1099937 w 1651723"/>
              <a:gd name="connsiteY5" fmla="*/ 336516 h 1501679"/>
              <a:gd name="connsiteX6" fmla="*/ 1494542 w 1651723"/>
              <a:gd name="connsiteY6" fmla="*/ 486193 h 1501679"/>
              <a:gd name="connsiteX7" fmla="*/ 1635880 w 1651723"/>
              <a:gd name="connsiteY7" fmla="*/ 738667 h 1501679"/>
              <a:gd name="connsiteX8" fmla="*/ 1280231 w 1651723"/>
              <a:gd name="connsiteY8" fmla="*/ 876717 h 1501679"/>
              <a:gd name="connsiteX9" fmla="*/ 1306766 w 1651723"/>
              <a:gd name="connsiteY9" fmla="*/ 1174715 h 1501679"/>
              <a:gd name="connsiteX10" fmla="*/ 1009448 w 1651723"/>
              <a:gd name="connsiteY10" fmla="*/ 1262479 h 1501679"/>
              <a:gd name="connsiteX11" fmla="*/ 867475 w 1651723"/>
              <a:gd name="connsiteY11" fmla="*/ 1501635 h 1501679"/>
              <a:gd name="connsiteX12" fmla="*/ 583545 w 1651723"/>
              <a:gd name="connsiteY12" fmla="*/ 1281529 h 1501679"/>
              <a:gd name="connsiteX13" fmla="*/ 218873 w 1651723"/>
              <a:gd name="connsiteY13" fmla="*/ 1227782 h 1501679"/>
              <a:gd name="connsiteX14" fmla="*/ 177372 w 1651723"/>
              <a:gd name="connsiteY14" fmla="*/ 889643 h 1501679"/>
              <a:gd name="connsiteX15" fmla="*/ 1100 w 1651723"/>
              <a:gd name="connsiteY15" fmla="*/ 663147 h 1501679"/>
              <a:gd name="connsiteX0" fmla="*/ 1100 w 1540843"/>
              <a:gd name="connsiteY0" fmla="*/ 663147 h 1501679"/>
              <a:gd name="connsiteX1" fmla="*/ 262416 w 1540843"/>
              <a:gd name="connsiteY1" fmla="*/ 492315 h 1501679"/>
              <a:gd name="connsiteX2" fmla="*/ 394406 w 1540843"/>
              <a:gd name="connsiteY2" fmla="*/ 1718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3147 h 1501679"/>
              <a:gd name="connsiteX1" fmla="*/ 262416 w 1540843"/>
              <a:gd name="connsiteY1" fmla="*/ 492315 h 1501679"/>
              <a:gd name="connsiteX2" fmla="*/ 337256 w 1540843"/>
              <a:gd name="connsiteY2" fmla="*/ 2099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1340 h 1499872"/>
              <a:gd name="connsiteX1" fmla="*/ 262416 w 1540843"/>
              <a:gd name="connsiteY1" fmla="*/ 490508 h 1499872"/>
              <a:gd name="connsiteX2" fmla="*/ 337256 w 1540843"/>
              <a:gd name="connsiteY2" fmla="*/ 208160 h 1499872"/>
              <a:gd name="connsiteX3" fmla="*/ 631170 w 1540843"/>
              <a:gd name="connsiteY3" fmla="*/ 225848 h 1499872"/>
              <a:gd name="connsiteX4" fmla="*/ 818490 w 1540843"/>
              <a:gd name="connsiteY4" fmla="*/ 1106 h 1499872"/>
              <a:gd name="connsiteX5" fmla="*/ 1099937 w 1540843"/>
              <a:gd name="connsiteY5" fmla="*/ 334709 h 1499872"/>
              <a:gd name="connsiteX6" fmla="*/ 1494542 w 1540843"/>
              <a:gd name="connsiteY6" fmla="*/ 484386 h 1499872"/>
              <a:gd name="connsiteX7" fmla="*/ 1469192 w 1540843"/>
              <a:gd name="connsiteY7" fmla="*/ 698760 h 1499872"/>
              <a:gd name="connsiteX8" fmla="*/ 1280231 w 1540843"/>
              <a:gd name="connsiteY8" fmla="*/ 874910 h 1499872"/>
              <a:gd name="connsiteX9" fmla="*/ 1306766 w 1540843"/>
              <a:gd name="connsiteY9" fmla="*/ 1172908 h 1499872"/>
              <a:gd name="connsiteX10" fmla="*/ 1009448 w 1540843"/>
              <a:gd name="connsiteY10" fmla="*/ 1260672 h 1499872"/>
              <a:gd name="connsiteX11" fmla="*/ 867475 w 1540843"/>
              <a:gd name="connsiteY11" fmla="*/ 1499828 h 1499872"/>
              <a:gd name="connsiteX12" fmla="*/ 583545 w 1540843"/>
              <a:gd name="connsiteY12" fmla="*/ 1279722 h 1499872"/>
              <a:gd name="connsiteX13" fmla="*/ 218873 w 1540843"/>
              <a:gd name="connsiteY13" fmla="*/ 1225975 h 1499872"/>
              <a:gd name="connsiteX14" fmla="*/ 177372 w 1540843"/>
              <a:gd name="connsiteY14" fmla="*/ 887836 h 1499872"/>
              <a:gd name="connsiteX15" fmla="*/ 1100 w 1540843"/>
              <a:gd name="connsiteY15" fmla="*/ 661340 h 1499872"/>
              <a:gd name="connsiteX0" fmla="*/ 1990 w 1541733"/>
              <a:gd name="connsiteY0" fmla="*/ 661340 h 1499872"/>
              <a:gd name="connsiteX1" fmla="*/ 296643 w 1541733"/>
              <a:gd name="connsiteY1" fmla="*/ 514320 h 1499872"/>
              <a:gd name="connsiteX2" fmla="*/ 338146 w 1541733"/>
              <a:gd name="connsiteY2" fmla="*/ 208160 h 1499872"/>
              <a:gd name="connsiteX3" fmla="*/ 632060 w 1541733"/>
              <a:gd name="connsiteY3" fmla="*/ 225848 h 1499872"/>
              <a:gd name="connsiteX4" fmla="*/ 819380 w 1541733"/>
              <a:gd name="connsiteY4" fmla="*/ 1106 h 1499872"/>
              <a:gd name="connsiteX5" fmla="*/ 1100827 w 1541733"/>
              <a:gd name="connsiteY5" fmla="*/ 334709 h 1499872"/>
              <a:gd name="connsiteX6" fmla="*/ 1495432 w 1541733"/>
              <a:gd name="connsiteY6" fmla="*/ 484386 h 1499872"/>
              <a:gd name="connsiteX7" fmla="*/ 1470082 w 1541733"/>
              <a:gd name="connsiteY7" fmla="*/ 698760 h 1499872"/>
              <a:gd name="connsiteX8" fmla="*/ 1281121 w 1541733"/>
              <a:gd name="connsiteY8" fmla="*/ 874910 h 1499872"/>
              <a:gd name="connsiteX9" fmla="*/ 1307656 w 1541733"/>
              <a:gd name="connsiteY9" fmla="*/ 1172908 h 1499872"/>
              <a:gd name="connsiteX10" fmla="*/ 1010338 w 1541733"/>
              <a:gd name="connsiteY10" fmla="*/ 1260672 h 1499872"/>
              <a:gd name="connsiteX11" fmla="*/ 868365 w 1541733"/>
              <a:gd name="connsiteY11" fmla="*/ 1499828 h 1499872"/>
              <a:gd name="connsiteX12" fmla="*/ 584435 w 1541733"/>
              <a:gd name="connsiteY12" fmla="*/ 1279722 h 1499872"/>
              <a:gd name="connsiteX13" fmla="*/ 219763 w 1541733"/>
              <a:gd name="connsiteY13" fmla="*/ 1225975 h 1499872"/>
              <a:gd name="connsiteX14" fmla="*/ 178262 w 1541733"/>
              <a:gd name="connsiteY14" fmla="*/ 887836 h 1499872"/>
              <a:gd name="connsiteX15" fmla="*/ 1990 w 1541733"/>
              <a:gd name="connsiteY15" fmla="*/ 661340 h 1499872"/>
              <a:gd name="connsiteX0" fmla="*/ 2283 w 1522976"/>
              <a:gd name="connsiteY0" fmla="*/ 623240 h 1499872"/>
              <a:gd name="connsiteX1" fmla="*/ 277886 w 1522976"/>
              <a:gd name="connsiteY1" fmla="*/ 514320 h 1499872"/>
              <a:gd name="connsiteX2" fmla="*/ 319389 w 1522976"/>
              <a:gd name="connsiteY2" fmla="*/ 208160 h 1499872"/>
              <a:gd name="connsiteX3" fmla="*/ 613303 w 1522976"/>
              <a:gd name="connsiteY3" fmla="*/ 225848 h 1499872"/>
              <a:gd name="connsiteX4" fmla="*/ 800623 w 1522976"/>
              <a:gd name="connsiteY4" fmla="*/ 1106 h 1499872"/>
              <a:gd name="connsiteX5" fmla="*/ 1082070 w 1522976"/>
              <a:gd name="connsiteY5" fmla="*/ 334709 h 1499872"/>
              <a:gd name="connsiteX6" fmla="*/ 1476675 w 1522976"/>
              <a:gd name="connsiteY6" fmla="*/ 484386 h 1499872"/>
              <a:gd name="connsiteX7" fmla="*/ 1451325 w 1522976"/>
              <a:gd name="connsiteY7" fmla="*/ 698760 h 1499872"/>
              <a:gd name="connsiteX8" fmla="*/ 1262364 w 1522976"/>
              <a:gd name="connsiteY8" fmla="*/ 874910 h 1499872"/>
              <a:gd name="connsiteX9" fmla="*/ 1288899 w 1522976"/>
              <a:gd name="connsiteY9" fmla="*/ 1172908 h 1499872"/>
              <a:gd name="connsiteX10" fmla="*/ 991581 w 1522976"/>
              <a:gd name="connsiteY10" fmla="*/ 1260672 h 1499872"/>
              <a:gd name="connsiteX11" fmla="*/ 849608 w 1522976"/>
              <a:gd name="connsiteY11" fmla="*/ 1499828 h 1499872"/>
              <a:gd name="connsiteX12" fmla="*/ 565678 w 1522976"/>
              <a:gd name="connsiteY12" fmla="*/ 1279722 h 1499872"/>
              <a:gd name="connsiteX13" fmla="*/ 201006 w 1522976"/>
              <a:gd name="connsiteY13" fmla="*/ 1225975 h 1499872"/>
              <a:gd name="connsiteX14" fmla="*/ 159505 w 1522976"/>
              <a:gd name="connsiteY14" fmla="*/ 887836 h 1499872"/>
              <a:gd name="connsiteX15" fmla="*/ 2283 w 1522976"/>
              <a:gd name="connsiteY15" fmla="*/ 623240 h 1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2976" h="1499872">
                <a:moveTo>
                  <a:pt x="2283" y="623240"/>
                </a:moveTo>
                <a:cubicBezTo>
                  <a:pt x="22013" y="560987"/>
                  <a:pt x="146417" y="630596"/>
                  <a:pt x="277886" y="514320"/>
                </a:cubicBezTo>
                <a:cubicBezTo>
                  <a:pt x="387093" y="436409"/>
                  <a:pt x="268249" y="254651"/>
                  <a:pt x="319389" y="208160"/>
                </a:cubicBezTo>
                <a:cubicBezTo>
                  <a:pt x="370529" y="161669"/>
                  <a:pt x="576754" y="257976"/>
                  <a:pt x="613303" y="225848"/>
                </a:cubicBezTo>
                <a:cubicBezTo>
                  <a:pt x="649852" y="193720"/>
                  <a:pt x="722495" y="-17037"/>
                  <a:pt x="800623" y="1106"/>
                </a:cubicBezTo>
                <a:cubicBezTo>
                  <a:pt x="878751" y="19249"/>
                  <a:pt x="947963" y="216856"/>
                  <a:pt x="1082070" y="334709"/>
                </a:cubicBezTo>
                <a:cubicBezTo>
                  <a:pt x="1216177" y="452562"/>
                  <a:pt x="1387351" y="417361"/>
                  <a:pt x="1476675" y="484386"/>
                </a:cubicBezTo>
                <a:cubicBezTo>
                  <a:pt x="1565999" y="551411"/>
                  <a:pt x="1508475" y="670979"/>
                  <a:pt x="1451325" y="698760"/>
                </a:cubicBezTo>
                <a:cubicBezTo>
                  <a:pt x="1394175" y="726541"/>
                  <a:pt x="1337854" y="810967"/>
                  <a:pt x="1262364" y="874910"/>
                </a:cubicBezTo>
                <a:cubicBezTo>
                  <a:pt x="1186874" y="938853"/>
                  <a:pt x="1357842" y="1109408"/>
                  <a:pt x="1288899" y="1172908"/>
                </a:cubicBezTo>
                <a:cubicBezTo>
                  <a:pt x="1219956" y="1236408"/>
                  <a:pt x="1045746" y="1184754"/>
                  <a:pt x="991581" y="1260672"/>
                </a:cubicBezTo>
                <a:cubicBezTo>
                  <a:pt x="937416" y="1336590"/>
                  <a:pt x="920592" y="1496653"/>
                  <a:pt x="849608" y="1499828"/>
                </a:cubicBezTo>
                <a:cubicBezTo>
                  <a:pt x="778624" y="1503003"/>
                  <a:pt x="647585" y="1335683"/>
                  <a:pt x="565678" y="1279722"/>
                </a:cubicBezTo>
                <a:cubicBezTo>
                  <a:pt x="483772" y="1223761"/>
                  <a:pt x="279020" y="1303989"/>
                  <a:pt x="201006" y="1225975"/>
                </a:cubicBezTo>
                <a:cubicBezTo>
                  <a:pt x="122992" y="1147961"/>
                  <a:pt x="223582" y="977179"/>
                  <a:pt x="159505" y="887836"/>
                </a:cubicBezTo>
                <a:cubicBezTo>
                  <a:pt x="95428" y="798493"/>
                  <a:pt x="-17447" y="685493"/>
                  <a:pt x="2283" y="623240"/>
                </a:cubicBezTo>
                <a:close/>
              </a:path>
            </a:pathLst>
          </a:cu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rot="10800000">
            <a:off x="8237051" y="538441"/>
            <a:ext cx="583421" cy="5584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p:nvSpPr>
        <p:spPr>
          <a:xfrm rot="10800000">
            <a:off x="8299558" y="572742"/>
            <a:ext cx="466798" cy="489873"/>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rot="10800000">
            <a:off x="7953764" y="833307"/>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rot="10800000">
            <a:off x="7953764" y="758380"/>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p:cNvGrpSpPr/>
          <p:nvPr/>
        </p:nvGrpSpPr>
        <p:grpSpPr>
          <a:xfrm rot="12493251">
            <a:off x="8036523" y="524707"/>
            <a:ext cx="282079" cy="60031"/>
            <a:chOff x="2051720" y="1722580"/>
            <a:chExt cx="1296144" cy="444242"/>
          </a:xfrm>
        </p:grpSpPr>
        <p:sp>
          <p:nvSpPr>
            <p:cNvPr id="34" name="正方形/長方形 33"/>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正方形/長方形 35"/>
          <p:cNvSpPr/>
          <p:nvPr/>
        </p:nvSpPr>
        <p:spPr>
          <a:xfrm rot="10800000">
            <a:off x="7431246" y="823013"/>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アーチ 36"/>
          <p:cNvSpPr/>
          <p:nvPr/>
        </p:nvSpPr>
        <p:spPr>
          <a:xfrm rot="16200000">
            <a:off x="7695207" y="650580"/>
            <a:ext cx="305384" cy="337755"/>
          </a:xfrm>
          <a:prstGeom prst="blockArc">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p:cNvSpPr/>
          <p:nvPr/>
        </p:nvSpPr>
        <p:spPr>
          <a:xfrm rot="10800000">
            <a:off x="7431246" y="758380"/>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p:cNvGrpSpPr/>
          <p:nvPr/>
        </p:nvGrpSpPr>
        <p:grpSpPr>
          <a:xfrm rot="9000000">
            <a:off x="7379185" y="476672"/>
            <a:ext cx="317182" cy="122154"/>
            <a:chOff x="4613408" y="1988840"/>
            <a:chExt cx="822688" cy="288032"/>
          </a:xfrm>
          <a:solidFill>
            <a:schemeClr val="tx1"/>
          </a:solidFill>
        </p:grpSpPr>
        <p:sp>
          <p:nvSpPr>
            <p:cNvPr id="40" name="月 39"/>
            <p:cNvSpPr/>
            <p:nvPr/>
          </p:nvSpPr>
          <p:spPr>
            <a:xfrm rot="10704550">
              <a:off x="4613408" y="1988840"/>
              <a:ext cx="246624" cy="288032"/>
            </a:xfrm>
            <a:prstGeom prst="mo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4860032" y="2094189"/>
              <a:ext cx="576064" cy="7200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2" name="円/楕円 41"/>
          <p:cNvSpPr/>
          <p:nvPr/>
        </p:nvSpPr>
        <p:spPr>
          <a:xfrm rot="10800000">
            <a:off x="7850203" y="784302"/>
            <a:ext cx="83287" cy="916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rot="10800000">
            <a:off x="6926801" y="666773"/>
            <a:ext cx="326043" cy="290843"/>
          </a:xfrm>
          <a:prstGeom prst="ellipse">
            <a:avLst/>
          </a:prstGeom>
          <a:gradFill>
            <a:gsLst>
              <a:gs pos="21000">
                <a:srgbClr val="002060"/>
              </a:gs>
              <a:gs pos="67000">
                <a:schemeClr val="accent1">
                  <a:shade val="67500"/>
                  <a:satMod val="115000"/>
                </a:schemeClr>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38597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46926" y="3014103"/>
            <a:ext cx="392084"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3460786" y="4111374"/>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effectLst>
                  <a:outerShdw blurRad="38100" dist="38100" dir="2700000" algn="tl">
                    <a:srgbClr val="000000">
                      <a:alpha val="43137"/>
                    </a:srgbClr>
                  </a:outerShdw>
                </a:effectLst>
                <a:latin typeface="+mn-ea"/>
              </a:rPr>
              <a:t>COX2</a:t>
            </a:r>
            <a:endParaRPr kumimoji="1" lang="ja-JP" altLang="en-US" sz="2800" b="1" dirty="0">
              <a:effectLst>
                <a:outerShdw blurRad="38100" dist="38100" dir="2700000" algn="tl">
                  <a:srgbClr val="000000">
                    <a:alpha val="43137"/>
                  </a:srgbClr>
                </a:outerShdw>
              </a:effectLst>
              <a:latin typeface="+mn-ea"/>
            </a:endParaRPr>
          </a:p>
        </p:txBody>
      </p:sp>
      <p:sp>
        <p:nvSpPr>
          <p:cNvPr id="10" name="角丸四角形 9"/>
          <p:cNvSpPr/>
          <p:nvPr/>
        </p:nvSpPr>
        <p:spPr>
          <a:xfrm>
            <a:off x="2490851" y="2394495"/>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11" name="角丸四角形 10"/>
          <p:cNvSpPr/>
          <p:nvPr/>
        </p:nvSpPr>
        <p:spPr>
          <a:xfrm>
            <a:off x="4247964" y="2400310"/>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12" name="角丸四角形 11"/>
          <p:cNvSpPr/>
          <p:nvPr/>
        </p:nvSpPr>
        <p:spPr>
          <a:xfrm>
            <a:off x="3365866" y="44624"/>
            <a:ext cx="1692188"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TNF-α</a:t>
            </a:r>
            <a:endParaRPr kumimoji="1" lang="ja-JP" altLang="en-US" sz="2800" b="1" dirty="0">
              <a:effectLst>
                <a:outerShdw blurRad="38100" dist="38100" dir="2700000" algn="tl">
                  <a:srgbClr val="000000">
                    <a:alpha val="43137"/>
                  </a:srgbClr>
                </a:outerShdw>
              </a:effectLst>
              <a:latin typeface="+mn-ea"/>
            </a:endParaRPr>
          </a:p>
        </p:txBody>
      </p:sp>
      <p:sp>
        <p:nvSpPr>
          <p:cNvPr id="14" name="下矢印 13"/>
          <p:cNvSpPr/>
          <p:nvPr/>
        </p:nvSpPr>
        <p:spPr>
          <a:xfrm>
            <a:off x="4046926" y="4655207"/>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4046926" y="527481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3528051" y="589442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PGE</a:t>
            </a:r>
            <a:r>
              <a:rPr lang="en-US" altLang="ja-JP" b="1" dirty="0" smtClean="0">
                <a:effectLst>
                  <a:outerShdw blurRad="38100" dist="38100" dir="2700000" algn="tl">
                    <a:srgbClr val="000000">
                      <a:alpha val="43137"/>
                    </a:srgbClr>
                  </a:outerShdw>
                </a:effectLst>
                <a:latin typeface="+mn-ea"/>
              </a:rPr>
              <a:t>2</a:t>
            </a:r>
            <a:endParaRPr kumimoji="1" lang="ja-JP" altLang="en-US" b="1" dirty="0">
              <a:effectLst>
                <a:outerShdw blurRad="38100" dist="38100" dir="2700000" algn="tl">
                  <a:srgbClr val="000000">
                    <a:alpha val="43137"/>
                  </a:srgbClr>
                </a:outerShdw>
              </a:effectLst>
              <a:latin typeface="+mn-ea"/>
            </a:endParaRPr>
          </a:p>
        </p:txBody>
      </p:sp>
      <p:sp>
        <p:nvSpPr>
          <p:cNvPr id="17" name="下矢印 16"/>
          <p:cNvSpPr/>
          <p:nvPr/>
        </p:nvSpPr>
        <p:spPr>
          <a:xfrm rot="5400000">
            <a:off x="2976301" y="5819299"/>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1331640" y="589442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VEGF</a:t>
            </a:r>
            <a:endParaRPr kumimoji="1" lang="ja-JP" altLang="en-US" b="1" dirty="0">
              <a:effectLst>
                <a:outerShdw blurRad="38100" dist="38100" dir="2700000" algn="tl">
                  <a:srgbClr val="000000">
                    <a:alpha val="43137"/>
                  </a:srgbClr>
                </a:outerShdw>
              </a:effectLst>
              <a:latin typeface="+mn-ea"/>
            </a:endParaRPr>
          </a:p>
        </p:txBody>
      </p:sp>
      <p:sp>
        <p:nvSpPr>
          <p:cNvPr id="20" name="下矢印 19"/>
          <p:cNvSpPr/>
          <p:nvPr/>
        </p:nvSpPr>
        <p:spPr>
          <a:xfrm rot="10800000">
            <a:off x="1875660" y="5174343"/>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1225607" y="4555615"/>
            <a:ext cx="1692188"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血管新生</a:t>
            </a:r>
            <a:endParaRPr kumimoji="1" lang="ja-JP" altLang="en-US" sz="2800" b="1" dirty="0">
              <a:effectLst>
                <a:outerShdw blurRad="38100" dist="38100" dir="2700000" algn="tl">
                  <a:srgbClr val="000000">
                    <a:alpha val="43137"/>
                  </a:srgbClr>
                </a:outerShdw>
              </a:effectLst>
              <a:latin typeface="+mn-ea"/>
            </a:endParaRPr>
          </a:p>
        </p:txBody>
      </p:sp>
      <p:sp>
        <p:nvSpPr>
          <p:cNvPr id="22" name="角丸四角形 21"/>
          <p:cNvSpPr/>
          <p:nvPr/>
        </p:nvSpPr>
        <p:spPr>
          <a:xfrm>
            <a:off x="0" y="3175270"/>
            <a:ext cx="2771800"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effectLst>
                  <a:outerShdw blurRad="38100" dist="38100" dir="2700000" algn="tl">
                    <a:srgbClr val="000000">
                      <a:alpha val="43137"/>
                    </a:srgbClr>
                  </a:outerShdw>
                </a:effectLst>
                <a:latin typeface="+mn-ea"/>
              </a:rPr>
              <a:t>滑膜</a:t>
            </a:r>
            <a:r>
              <a:rPr lang="ja-JP" altLang="en-US" sz="2800" b="1" dirty="0" smtClean="0">
                <a:effectLst>
                  <a:outerShdw blurRad="38100" dist="38100" dir="2700000" algn="tl">
                    <a:srgbClr val="000000">
                      <a:alpha val="43137"/>
                    </a:srgbClr>
                  </a:outerShdw>
                </a:effectLst>
                <a:latin typeface="+mn-ea"/>
              </a:rPr>
              <a:t>細胞の増殖</a:t>
            </a:r>
            <a:endParaRPr kumimoji="1" lang="ja-JP" altLang="en-US" sz="2800" b="1" dirty="0">
              <a:effectLst>
                <a:outerShdw blurRad="38100" dist="38100" dir="2700000" algn="tl">
                  <a:srgbClr val="000000">
                    <a:alpha val="43137"/>
                  </a:srgbClr>
                </a:outerShdw>
              </a:effectLst>
              <a:latin typeface="+mn-ea"/>
            </a:endParaRPr>
          </a:p>
        </p:txBody>
      </p:sp>
      <p:sp>
        <p:nvSpPr>
          <p:cNvPr id="23" name="下矢印 22"/>
          <p:cNvSpPr/>
          <p:nvPr/>
        </p:nvSpPr>
        <p:spPr>
          <a:xfrm rot="8687606">
            <a:off x="1574604" y="3621079"/>
            <a:ext cx="392084" cy="918978"/>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下矢印 24"/>
          <p:cNvSpPr/>
          <p:nvPr/>
        </p:nvSpPr>
        <p:spPr>
          <a:xfrm>
            <a:off x="4053231" y="609802"/>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2843808" y="1196752"/>
            <a:ext cx="2771800"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7" name="下矢印 26"/>
          <p:cNvSpPr/>
          <p:nvPr/>
        </p:nvSpPr>
        <p:spPr>
          <a:xfrm>
            <a:off x="4039480" y="1747169"/>
            <a:ext cx="392084" cy="569053"/>
          </a:xfrm>
          <a:prstGeom prst="downArrow">
            <a:avLst>
              <a:gd name="adj1" fmla="val 50000"/>
              <a:gd name="adj2" fmla="val 95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6444208" y="4293096"/>
            <a:ext cx="2232248" cy="1700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dirty="0">
                <a:solidFill>
                  <a:srgbClr val="FF0000"/>
                </a:solidFill>
              </a:rPr>
              <a:t>痛み</a:t>
            </a:r>
            <a:endParaRPr kumimoji="1" lang="ja-JP" altLang="en-US" sz="3200" b="1" dirty="0">
              <a:solidFill>
                <a:srgbClr val="FF0000"/>
              </a:solidFill>
            </a:endParaRPr>
          </a:p>
        </p:txBody>
      </p:sp>
      <p:sp>
        <p:nvSpPr>
          <p:cNvPr id="29" name="右矢印 28"/>
          <p:cNvSpPr/>
          <p:nvPr/>
        </p:nvSpPr>
        <p:spPr>
          <a:xfrm>
            <a:off x="5436096" y="4330057"/>
            <a:ext cx="936104" cy="162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上矢印 1"/>
          <p:cNvSpPr/>
          <p:nvPr/>
        </p:nvSpPr>
        <p:spPr>
          <a:xfrm>
            <a:off x="1064240" y="2170564"/>
            <a:ext cx="470031" cy="898396"/>
          </a:xfrm>
          <a:prstGeom prst="up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5496" y="1301859"/>
            <a:ext cx="2520280" cy="830997"/>
          </a:xfrm>
          <a:prstGeom prst="rect">
            <a:avLst/>
          </a:prstGeom>
          <a:noFill/>
        </p:spPr>
        <p:txBody>
          <a:bodyPr wrap="square" rtlCol="0">
            <a:spAutoFit/>
          </a:bodyPr>
          <a:lstStyle/>
          <a:p>
            <a:pPr algn="ctr"/>
            <a:r>
              <a:rPr kumimoji="1" lang="ja-JP" altLang="en-US" sz="2400" b="1" dirty="0" smtClean="0">
                <a:solidFill>
                  <a:srgbClr val="FFC000"/>
                </a:solidFill>
                <a:effectLst>
                  <a:outerShdw blurRad="38100" dist="38100" dir="2700000" algn="tl">
                    <a:srgbClr val="000000">
                      <a:alpha val="43137"/>
                    </a:srgbClr>
                  </a:outerShdw>
                </a:effectLst>
                <a:latin typeface="+mn-ea"/>
              </a:rPr>
              <a:t>滑膜炎</a:t>
            </a:r>
            <a:endParaRPr kumimoji="1" lang="en-US" altLang="ja-JP" sz="2400" b="1" dirty="0" smtClean="0">
              <a:solidFill>
                <a:srgbClr val="FFC000"/>
              </a:solidFill>
              <a:effectLst>
                <a:outerShdw blurRad="38100" dist="38100" dir="2700000" algn="tl">
                  <a:srgbClr val="000000">
                    <a:alpha val="43137"/>
                  </a:srgbClr>
                </a:outerShdw>
              </a:effectLst>
              <a:latin typeface="+mn-ea"/>
            </a:endParaRPr>
          </a:p>
          <a:p>
            <a:pPr algn="ctr"/>
            <a:r>
              <a:rPr kumimoji="1" lang="ja-JP" altLang="en-US" sz="2400" b="1" dirty="0" smtClean="0">
                <a:solidFill>
                  <a:srgbClr val="FFC000"/>
                </a:solidFill>
                <a:effectLst>
                  <a:outerShdw blurRad="38100" dist="38100" dir="2700000" algn="tl">
                    <a:srgbClr val="000000">
                      <a:alpha val="43137"/>
                    </a:srgbClr>
                  </a:outerShdw>
                </a:effectLst>
                <a:latin typeface="+mn-ea"/>
              </a:rPr>
              <a:t>パンヌス形成</a:t>
            </a:r>
            <a:endParaRPr kumimoji="1" lang="ja-JP" altLang="en-US" sz="2400" b="1" dirty="0">
              <a:solidFill>
                <a:srgbClr val="FFC000"/>
              </a:solidFill>
              <a:effectLst>
                <a:outerShdw blurRad="38100" dist="38100" dir="2700000" algn="tl">
                  <a:srgbClr val="000000">
                    <a:alpha val="43137"/>
                  </a:srgbClr>
                </a:outerShdw>
              </a:effectLst>
              <a:latin typeface="+mn-ea"/>
            </a:endParaRPr>
          </a:p>
        </p:txBody>
      </p:sp>
      <p:sp>
        <p:nvSpPr>
          <p:cNvPr id="24" name="上矢印 23"/>
          <p:cNvSpPr/>
          <p:nvPr/>
        </p:nvSpPr>
        <p:spPr>
          <a:xfrm rot="17100000">
            <a:off x="5721376" y="-121425"/>
            <a:ext cx="352036" cy="1364616"/>
          </a:xfrm>
          <a:prstGeom prst="upArrow">
            <a:avLst>
              <a:gd name="adj1" fmla="val 50000"/>
              <a:gd name="adj2" fmla="val 825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16"/>
          <p:cNvSpPr/>
          <p:nvPr/>
        </p:nvSpPr>
        <p:spPr>
          <a:xfrm rot="10800000">
            <a:off x="6711314" y="421960"/>
            <a:ext cx="781527" cy="769671"/>
          </a:xfrm>
          <a:custGeom>
            <a:avLst/>
            <a:gdLst>
              <a:gd name="connsiteX0" fmla="*/ 0 w 1577630"/>
              <a:gd name="connsiteY0" fmla="*/ 697654 h 1395308"/>
              <a:gd name="connsiteX1" fmla="*/ 788815 w 1577630"/>
              <a:gd name="connsiteY1" fmla="*/ 0 h 1395308"/>
              <a:gd name="connsiteX2" fmla="*/ 1577630 w 1577630"/>
              <a:gd name="connsiteY2" fmla="*/ 697654 h 1395308"/>
              <a:gd name="connsiteX3" fmla="*/ 788815 w 1577630"/>
              <a:gd name="connsiteY3" fmla="*/ 1395308 h 1395308"/>
              <a:gd name="connsiteX4" fmla="*/ 0 w 1577630"/>
              <a:gd name="connsiteY4" fmla="*/ 697654 h 1395308"/>
              <a:gd name="connsiteX0" fmla="*/ 21287 w 1598917"/>
              <a:gd name="connsiteY0" fmla="*/ 727835 h 1425489"/>
              <a:gd name="connsiteX1" fmla="*/ 275119 w 1598917"/>
              <a:gd name="connsiteY1" fmla="*/ 186209 h 1425489"/>
              <a:gd name="connsiteX2" fmla="*/ 810102 w 1598917"/>
              <a:gd name="connsiteY2" fmla="*/ 30181 h 1425489"/>
              <a:gd name="connsiteX3" fmla="*/ 1598917 w 1598917"/>
              <a:gd name="connsiteY3" fmla="*/ 727835 h 1425489"/>
              <a:gd name="connsiteX4" fmla="*/ 810102 w 1598917"/>
              <a:gd name="connsiteY4" fmla="*/ 1425489 h 1425489"/>
              <a:gd name="connsiteX5" fmla="*/ 21287 w 1598917"/>
              <a:gd name="connsiteY5" fmla="*/ 727835 h 1425489"/>
              <a:gd name="connsiteX0" fmla="*/ 21287 w 1598917"/>
              <a:gd name="connsiteY0" fmla="*/ 727835 h 1448697"/>
              <a:gd name="connsiteX1" fmla="*/ 275119 w 1598917"/>
              <a:gd name="connsiteY1" fmla="*/ 186209 h 1448697"/>
              <a:gd name="connsiteX2" fmla="*/ 810102 w 1598917"/>
              <a:gd name="connsiteY2" fmla="*/ 30181 h 1448697"/>
              <a:gd name="connsiteX3" fmla="*/ 1598917 w 1598917"/>
              <a:gd name="connsiteY3" fmla="*/ 727835 h 1448697"/>
              <a:gd name="connsiteX4" fmla="*/ 810102 w 1598917"/>
              <a:gd name="connsiteY4" fmla="*/ 1425489 h 1448697"/>
              <a:gd name="connsiteX5" fmla="*/ 264235 w 1598917"/>
              <a:gd name="connsiteY5" fmla="*/ 1231238 h 1448697"/>
              <a:gd name="connsiteX6" fmla="*/ 21287 w 1598917"/>
              <a:gd name="connsiteY6" fmla="*/ 727835 h 1448697"/>
              <a:gd name="connsiteX0" fmla="*/ 21287 w 1610967"/>
              <a:gd name="connsiteY0" fmla="*/ 727835 h 1425519"/>
              <a:gd name="connsiteX1" fmla="*/ 275119 w 1610967"/>
              <a:gd name="connsiteY1" fmla="*/ 186209 h 1425519"/>
              <a:gd name="connsiteX2" fmla="*/ 810102 w 1610967"/>
              <a:gd name="connsiteY2" fmla="*/ 30181 h 1425519"/>
              <a:gd name="connsiteX3" fmla="*/ 1598917 w 1610967"/>
              <a:gd name="connsiteY3" fmla="*/ 727835 h 1425519"/>
              <a:gd name="connsiteX4" fmla="*/ 1254835 w 1610967"/>
              <a:gd name="connsiteY4" fmla="*/ 1220353 h 1425519"/>
              <a:gd name="connsiteX5" fmla="*/ 810102 w 1610967"/>
              <a:gd name="connsiteY5" fmla="*/ 1425489 h 1425519"/>
              <a:gd name="connsiteX6" fmla="*/ 264235 w 1610967"/>
              <a:gd name="connsiteY6" fmla="*/ 1231238 h 1425519"/>
              <a:gd name="connsiteX7" fmla="*/ 21287 w 1610967"/>
              <a:gd name="connsiteY7" fmla="*/ 727835 h 1425519"/>
              <a:gd name="connsiteX0" fmla="*/ 21287 w 1598928"/>
              <a:gd name="connsiteY0" fmla="*/ 703112 h 1400796"/>
              <a:gd name="connsiteX1" fmla="*/ 275119 w 1598928"/>
              <a:gd name="connsiteY1" fmla="*/ 161486 h 1400796"/>
              <a:gd name="connsiteX2" fmla="*/ 810102 w 1598928"/>
              <a:gd name="connsiteY2" fmla="*/ 5458 h 1400796"/>
              <a:gd name="connsiteX3" fmla="*/ 1243949 w 1598928"/>
              <a:gd name="connsiteY3" fmla="*/ 313887 h 1400796"/>
              <a:gd name="connsiteX4" fmla="*/ 1598917 w 1598928"/>
              <a:gd name="connsiteY4" fmla="*/ 703112 h 1400796"/>
              <a:gd name="connsiteX5" fmla="*/ 1254835 w 1598928"/>
              <a:gd name="connsiteY5" fmla="*/ 1195630 h 1400796"/>
              <a:gd name="connsiteX6" fmla="*/ 810102 w 1598928"/>
              <a:gd name="connsiteY6" fmla="*/ 1400766 h 1400796"/>
              <a:gd name="connsiteX7" fmla="*/ 264235 w 1598928"/>
              <a:gd name="connsiteY7" fmla="*/ 1206515 h 1400796"/>
              <a:gd name="connsiteX8" fmla="*/ 21287 w 1598928"/>
              <a:gd name="connsiteY8" fmla="*/ 703112 h 1400796"/>
              <a:gd name="connsiteX0" fmla="*/ 21287 w 1598928"/>
              <a:gd name="connsiteY0" fmla="*/ 703694 h 1401378"/>
              <a:gd name="connsiteX1" fmla="*/ 275119 w 1598928"/>
              <a:gd name="connsiteY1" fmla="*/ 162068 h 1401378"/>
              <a:gd name="connsiteX2" fmla="*/ 810102 w 1598928"/>
              <a:gd name="connsiteY2" fmla="*/ 6040 h 1401378"/>
              <a:gd name="connsiteX3" fmla="*/ 1167749 w 1598928"/>
              <a:gd name="connsiteY3" fmla="*/ 325355 h 1401378"/>
              <a:gd name="connsiteX4" fmla="*/ 1598917 w 1598928"/>
              <a:gd name="connsiteY4" fmla="*/ 703694 h 1401378"/>
              <a:gd name="connsiteX5" fmla="*/ 1254835 w 1598928"/>
              <a:gd name="connsiteY5" fmla="*/ 1196212 h 1401378"/>
              <a:gd name="connsiteX6" fmla="*/ 810102 w 1598928"/>
              <a:gd name="connsiteY6" fmla="*/ 1401348 h 1401378"/>
              <a:gd name="connsiteX7" fmla="*/ 264235 w 1598928"/>
              <a:gd name="connsiteY7" fmla="*/ 1207097 h 1401378"/>
              <a:gd name="connsiteX8" fmla="*/ 21287 w 1598928"/>
              <a:gd name="connsiteY8" fmla="*/ 703694 h 1401378"/>
              <a:gd name="connsiteX0" fmla="*/ 1706 w 1579347"/>
              <a:gd name="connsiteY0" fmla="*/ 697667 h 1395351"/>
              <a:gd name="connsiteX1" fmla="*/ 353509 w 1579347"/>
              <a:gd name="connsiteY1" fmla="*/ 308441 h 1395351"/>
              <a:gd name="connsiteX2" fmla="*/ 790521 w 1579347"/>
              <a:gd name="connsiteY2" fmla="*/ 13 h 1395351"/>
              <a:gd name="connsiteX3" fmla="*/ 1148168 w 1579347"/>
              <a:gd name="connsiteY3" fmla="*/ 319328 h 1395351"/>
              <a:gd name="connsiteX4" fmla="*/ 1579336 w 1579347"/>
              <a:gd name="connsiteY4" fmla="*/ 697667 h 1395351"/>
              <a:gd name="connsiteX5" fmla="*/ 1235254 w 1579347"/>
              <a:gd name="connsiteY5" fmla="*/ 1190185 h 1395351"/>
              <a:gd name="connsiteX6" fmla="*/ 790521 w 1579347"/>
              <a:gd name="connsiteY6" fmla="*/ 1395321 h 1395351"/>
              <a:gd name="connsiteX7" fmla="*/ 244654 w 1579347"/>
              <a:gd name="connsiteY7" fmla="*/ 1201070 h 1395351"/>
              <a:gd name="connsiteX8" fmla="*/ 1706 w 1579347"/>
              <a:gd name="connsiteY8" fmla="*/ 697667 h 1395351"/>
              <a:gd name="connsiteX0" fmla="*/ 1122 w 1654963"/>
              <a:gd name="connsiteY0" fmla="*/ 665010 h 1395351"/>
              <a:gd name="connsiteX1" fmla="*/ 429125 w 1654963"/>
              <a:gd name="connsiteY1" fmla="*/ 308441 h 1395351"/>
              <a:gd name="connsiteX2" fmla="*/ 866137 w 1654963"/>
              <a:gd name="connsiteY2" fmla="*/ 13 h 1395351"/>
              <a:gd name="connsiteX3" fmla="*/ 1223784 w 1654963"/>
              <a:gd name="connsiteY3" fmla="*/ 319328 h 1395351"/>
              <a:gd name="connsiteX4" fmla="*/ 1654952 w 1654963"/>
              <a:gd name="connsiteY4" fmla="*/ 697667 h 1395351"/>
              <a:gd name="connsiteX5" fmla="*/ 1310870 w 1654963"/>
              <a:gd name="connsiteY5" fmla="*/ 1190185 h 1395351"/>
              <a:gd name="connsiteX6" fmla="*/ 866137 w 1654963"/>
              <a:gd name="connsiteY6" fmla="*/ 1395321 h 1395351"/>
              <a:gd name="connsiteX7" fmla="*/ 320270 w 1654963"/>
              <a:gd name="connsiteY7" fmla="*/ 1201070 h 1395351"/>
              <a:gd name="connsiteX8" fmla="*/ 1122 w 1654963"/>
              <a:gd name="connsiteY8" fmla="*/ 665010 h 1395351"/>
              <a:gd name="connsiteX0" fmla="*/ 3614 w 1657455"/>
              <a:gd name="connsiteY0" fmla="*/ 665010 h 1412005"/>
              <a:gd name="connsiteX1" fmla="*/ 431617 w 1657455"/>
              <a:gd name="connsiteY1" fmla="*/ 308441 h 1412005"/>
              <a:gd name="connsiteX2" fmla="*/ 868629 w 1657455"/>
              <a:gd name="connsiteY2" fmla="*/ 13 h 1412005"/>
              <a:gd name="connsiteX3" fmla="*/ 1226276 w 1657455"/>
              <a:gd name="connsiteY3" fmla="*/ 319328 h 1412005"/>
              <a:gd name="connsiteX4" fmla="*/ 1657444 w 1657455"/>
              <a:gd name="connsiteY4" fmla="*/ 697667 h 1412005"/>
              <a:gd name="connsiteX5" fmla="*/ 1313362 w 1657455"/>
              <a:gd name="connsiteY5" fmla="*/ 1190185 h 1412005"/>
              <a:gd name="connsiteX6" fmla="*/ 868629 w 1657455"/>
              <a:gd name="connsiteY6" fmla="*/ 1395321 h 1412005"/>
              <a:gd name="connsiteX7" fmla="*/ 257447 w 1657455"/>
              <a:gd name="connsiteY7" fmla="*/ 1320813 h 1412005"/>
              <a:gd name="connsiteX8" fmla="*/ 3614 w 1657455"/>
              <a:gd name="connsiteY8" fmla="*/ 665010 h 1412005"/>
              <a:gd name="connsiteX0" fmla="*/ 149 w 1653990"/>
              <a:gd name="connsiteY0" fmla="*/ 665010 h 1395351"/>
              <a:gd name="connsiteX1" fmla="*/ 428152 w 1653990"/>
              <a:gd name="connsiteY1" fmla="*/ 308441 h 1395351"/>
              <a:gd name="connsiteX2" fmla="*/ 865164 w 1653990"/>
              <a:gd name="connsiteY2" fmla="*/ 13 h 1395351"/>
              <a:gd name="connsiteX3" fmla="*/ 1222811 w 1653990"/>
              <a:gd name="connsiteY3" fmla="*/ 319328 h 1395351"/>
              <a:gd name="connsiteX4" fmla="*/ 1653979 w 1653990"/>
              <a:gd name="connsiteY4" fmla="*/ 697667 h 1395351"/>
              <a:gd name="connsiteX5" fmla="*/ 1309897 w 1653990"/>
              <a:gd name="connsiteY5" fmla="*/ 1190185 h 1395351"/>
              <a:gd name="connsiteX6" fmla="*/ 865164 w 1653990"/>
              <a:gd name="connsiteY6" fmla="*/ 1395321 h 1395351"/>
              <a:gd name="connsiteX7" fmla="*/ 384610 w 1653990"/>
              <a:gd name="connsiteY7" fmla="*/ 1201070 h 1395351"/>
              <a:gd name="connsiteX8" fmla="*/ 149 w 1653990"/>
              <a:gd name="connsiteY8" fmla="*/ 665010 h 1395351"/>
              <a:gd name="connsiteX0" fmla="*/ 149 w 1653990"/>
              <a:gd name="connsiteY0" fmla="*/ 665010 h 1536846"/>
              <a:gd name="connsiteX1" fmla="*/ 428152 w 1653990"/>
              <a:gd name="connsiteY1" fmla="*/ 308441 h 1536846"/>
              <a:gd name="connsiteX2" fmla="*/ 865164 w 1653990"/>
              <a:gd name="connsiteY2" fmla="*/ 13 h 1536846"/>
              <a:gd name="connsiteX3" fmla="*/ 1222811 w 1653990"/>
              <a:gd name="connsiteY3" fmla="*/ 319328 h 1536846"/>
              <a:gd name="connsiteX4" fmla="*/ 1653979 w 1653990"/>
              <a:gd name="connsiteY4" fmla="*/ 697667 h 1536846"/>
              <a:gd name="connsiteX5" fmla="*/ 1309897 w 1653990"/>
              <a:gd name="connsiteY5" fmla="*/ 1190185 h 1536846"/>
              <a:gd name="connsiteX6" fmla="*/ 876049 w 1653990"/>
              <a:gd name="connsiteY6" fmla="*/ 1536835 h 1536846"/>
              <a:gd name="connsiteX7" fmla="*/ 384610 w 1653990"/>
              <a:gd name="connsiteY7" fmla="*/ 1201070 h 1536846"/>
              <a:gd name="connsiteX8" fmla="*/ 149 w 1653990"/>
              <a:gd name="connsiteY8" fmla="*/ 665010 h 1536846"/>
              <a:gd name="connsiteX0" fmla="*/ 149 w 1653986"/>
              <a:gd name="connsiteY0" fmla="*/ 665010 h 1538009"/>
              <a:gd name="connsiteX1" fmla="*/ 428152 w 1653986"/>
              <a:gd name="connsiteY1" fmla="*/ 308441 h 1538009"/>
              <a:gd name="connsiteX2" fmla="*/ 865164 w 1653986"/>
              <a:gd name="connsiteY2" fmla="*/ 13 h 1538009"/>
              <a:gd name="connsiteX3" fmla="*/ 1222811 w 1653986"/>
              <a:gd name="connsiteY3" fmla="*/ 319328 h 1538009"/>
              <a:gd name="connsiteX4" fmla="*/ 1653979 w 1653986"/>
              <a:gd name="connsiteY4" fmla="*/ 697667 h 1538009"/>
              <a:gd name="connsiteX5" fmla="*/ 1201040 w 1653986"/>
              <a:gd name="connsiteY5" fmla="*/ 1081328 h 1538009"/>
              <a:gd name="connsiteX6" fmla="*/ 876049 w 1653986"/>
              <a:gd name="connsiteY6" fmla="*/ 1536835 h 1538009"/>
              <a:gd name="connsiteX7" fmla="*/ 384610 w 1653986"/>
              <a:gd name="connsiteY7" fmla="*/ 1201070 h 1538009"/>
              <a:gd name="connsiteX8" fmla="*/ 149 w 1653986"/>
              <a:gd name="connsiteY8" fmla="*/ 665010 h 1538009"/>
              <a:gd name="connsiteX0" fmla="*/ 149 w 1662295"/>
              <a:gd name="connsiteY0" fmla="*/ 665010 h 1538009"/>
              <a:gd name="connsiteX1" fmla="*/ 428152 w 1662295"/>
              <a:gd name="connsiteY1" fmla="*/ 308441 h 1538009"/>
              <a:gd name="connsiteX2" fmla="*/ 865164 w 1662295"/>
              <a:gd name="connsiteY2" fmla="*/ 13 h 1538009"/>
              <a:gd name="connsiteX3" fmla="*/ 1222811 w 1662295"/>
              <a:gd name="connsiteY3" fmla="*/ 319328 h 1538009"/>
              <a:gd name="connsiteX4" fmla="*/ 1653979 w 1662295"/>
              <a:gd name="connsiteY4" fmla="*/ 697667 h 1538009"/>
              <a:gd name="connsiteX5" fmla="*/ 1484067 w 1662295"/>
              <a:gd name="connsiteY5" fmla="*/ 907154 h 1538009"/>
              <a:gd name="connsiteX6" fmla="*/ 1201040 w 1662295"/>
              <a:gd name="connsiteY6" fmla="*/ 1081328 h 1538009"/>
              <a:gd name="connsiteX7" fmla="*/ 876049 w 1662295"/>
              <a:gd name="connsiteY7" fmla="*/ 1536835 h 1538009"/>
              <a:gd name="connsiteX8" fmla="*/ 384610 w 1662295"/>
              <a:gd name="connsiteY8" fmla="*/ 1201070 h 1538009"/>
              <a:gd name="connsiteX9" fmla="*/ 149 w 1662295"/>
              <a:gd name="connsiteY9" fmla="*/ 665010 h 1538009"/>
              <a:gd name="connsiteX0" fmla="*/ 18675 w 1680821"/>
              <a:gd name="connsiteY0" fmla="*/ 665010 h 1537967"/>
              <a:gd name="connsiteX1" fmla="*/ 446678 w 1680821"/>
              <a:gd name="connsiteY1" fmla="*/ 308441 h 1537967"/>
              <a:gd name="connsiteX2" fmla="*/ 883690 w 1680821"/>
              <a:gd name="connsiteY2" fmla="*/ 13 h 1537967"/>
              <a:gd name="connsiteX3" fmla="*/ 1241337 w 1680821"/>
              <a:gd name="connsiteY3" fmla="*/ 319328 h 1537967"/>
              <a:gd name="connsiteX4" fmla="*/ 1672505 w 1680821"/>
              <a:gd name="connsiteY4" fmla="*/ 697667 h 1537967"/>
              <a:gd name="connsiteX5" fmla="*/ 1502593 w 1680821"/>
              <a:gd name="connsiteY5" fmla="*/ 907154 h 1537967"/>
              <a:gd name="connsiteX6" fmla="*/ 1219566 w 1680821"/>
              <a:gd name="connsiteY6" fmla="*/ 1081328 h 1537967"/>
              <a:gd name="connsiteX7" fmla="*/ 894575 w 1680821"/>
              <a:gd name="connsiteY7" fmla="*/ 1536835 h 1537967"/>
              <a:gd name="connsiteX8" fmla="*/ 403136 w 1680821"/>
              <a:gd name="connsiteY8" fmla="*/ 1201070 h 1537967"/>
              <a:gd name="connsiteX9" fmla="*/ 109222 w 1680821"/>
              <a:gd name="connsiteY9" fmla="*/ 896268 h 1537967"/>
              <a:gd name="connsiteX10" fmla="*/ 18675 w 1680821"/>
              <a:gd name="connsiteY10" fmla="*/ 665010 h 1537967"/>
              <a:gd name="connsiteX0" fmla="*/ 18675 w 1680821"/>
              <a:gd name="connsiteY0" fmla="*/ 670218 h 1543175"/>
              <a:gd name="connsiteX1" fmla="*/ 446678 w 1680821"/>
              <a:gd name="connsiteY1" fmla="*/ 313649 h 1543175"/>
              <a:gd name="connsiteX2" fmla="*/ 653507 w 1680821"/>
              <a:gd name="connsiteY2" fmla="*/ 139476 h 1543175"/>
              <a:gd name="connsiteX3" fmla="*/ 883690 w 1680821"/>
              <a:gd name="connsiteY3" fmla="*/ 5221 h 1543175"/>
              <a:gd name="connsiteX4" fmla="*/ 1241337 w 1680821"/>
              <a:gd name="connsiteY4" fmla="*/ 324536 h 1543175"/>
              <a:gd name="connsiteX5" fmla="*/ 1672505 w 1680821"/>
              <a:gd name="connsiteY5" fmla="*/ 702875 h 1543175"/>
              <a:gd name="connsiteX6" fmla="*/ 1502593 w 1680821"/>
              <a:gd name="connsiteY6" fmla="*/ 912362 h 1543175"/>
              <a:gd name="connsiteX7" fmla="*/ 1219566 w 1680821"/>
              <a:gd name="connsiteY7" fmla="*/ 1086536 h 1543175"/>
              <a:gd name="connsiteX8" fmla="*/ 894575 w 1680821"/>
              <a:gd name="connsiteY8" fmla="*/ 1542043 h 1543175"/>
              <a:gd name="connsiteX9" fmla="*/ 403136 w 1680821"/>
              <a:gd name="connsiteY9" fmla="*/ 1206278 h 1543175"/>
              <a:gd name="connsiteX10" fmla="*/ 109222 w 1680821"/>
              <a:gd name="connsiteY10" fmla="*/ 901476 h 1543175"/>
              <a:gd name="connsiteX11" fmla="*/ 18675 w 1680821"/>
              <a:gd name="connsiteY11" fmla="*/ 670218 h 1543175"/>
              <a:gd name="connsiteX0" fmla="*/ 18675 w 1680821"/>
              <a:gd name="connsiteY0" fmla="*/ 670218 h 1550471"/>
              <a:gd name="connsiteX1" fmla="*/ 446678 w 1680821"/>
              <a:gd name="connsiteY1" fmla="*/ 313649 h 1550471"/>
              <a:gd name="connsiteX2" fmla="*/ 653507 w 1680821"/>
              <a:gd name="connsiteY2" fmla="*/ 139476 h 1550471"/>
              <a:gd name="connsiteX3" fmla="*/ 883690 w 1680821"/>
              <a:gd name="connsiteY3" fmla="*/ 5221 h 1550471"/>
              <a:gd name="connsiteX4" fmla="*/ 1241337 w 1680821"/>
              <a:gd name="connsiteY4" fmla="*/ 324536 h 1550471"/>
              <a:gd name="connsiteX5" fmla="*/ 1672505 w 1680821"/>
              <a:gd name="connsiteY5" fmla="*/ 702875 h 1550471"/>
              <a:gd name="connsiteX6" fmla="*/ 1502593 w 1680821"/>
              <a:gd name="connsiteY6" fmla="*/ 912362 h 1550471"/>
              <a:gd name="connsiteX7" fmla="*/ 1219566 w 1680821"/>
              <a:gd name="connsiteY7" fmla="*/ 1086536 h 1550471"/>
              <a:gd name="connsiteX8" fmla="*/ 894575 w 1680821"/>
              <a:gd name="connsiteY8" fmla="*/ 1542043 h 1550471"/>
              <a:gd name="connsiteX9" fmla="*/ 577307 w 1680821"/>
              <a:gd name="connsiteY9" fmla="*/ 1369562 h 1550471"/>
              <a:gd name="connsiteX10" fmla="*/ 403136 w 1680821"/>
              <a:gd name="connsiteY10" fmla="*/ 1206278 h 1550471"/>
              <a:gd name="connsiteX11" fmla="*/ 109222 w 1680821"/>
              <a:gd name="connsiteY11" fmla="*/ 901476 h 1550471"/>
              <a:gd name="connsiteX12" fmla="*/ 18675 w 1680821"/>
              <a:gd name="connsiteY12" fmla="*/ 670218 h 1550471"/>
              <a:gd name="connsiteX0" fmla="*/ 18675 w 1680821"/>
              <a:gd name="connsiteY0" fmla="*/ 670218 h 1542915"/>
              <a:gd name="connsiteX1" fmla="*/ 446678 w 1680821"/>
              <a:gd name="connsiteY1" fmla="*/ 313649 h 1542915"/>
              <a:gd name="connsiteX2" fmla="*/ 653507 w 1680821"/>
              <a:gd name="connsiteY2" fmla="*/ 139476 h 1542915"/>
              <a:gd name="connsiteX3" fmla="*/ 883690 w 1680821"/>
              <a:gd name="connsiteY3" fmla="*/ 5221 h 1542915"/>
              <a:gd name="connsiteX4" fmla="*/ 1241337 w 1680821"/>
              <a:gd name="connsiteY4" fmla="*/ 324536 h 1542915"/>
              <a:gd name="connsiteX5" fmla="*/ 1672505 w 1680821"/>
              <a:gd name="connsiteY5" fmla="*/ 702875 h 1542915"/>
              <a:gd name="connsiteX6" fmla="*/ 1502593 w 1680821"/>
              <a:gd name="connsiteY6" fmla="*/ 912362 h 1542915"/>
              <a:gd name="connsiteX7" fmla="*/ 1219566 w 1680821"/>
              <a:gd name="connsiteY7" fmla="*/ 1086536 h 1542915"/>
              <a:gd name="connsiteX8" fmla="*/ 1088936 w 1680821"/>
              <a:gd name="connsiteY8" fmla="*/ 1293362 h 1542915"/>
              <a:gd name="connsiteX9" fmla="*/ 894575 w 1680821"/>
              <a:gd name="connsiteY9" fmla="*/ 1542043 h 1542915"/>
              <a:gd name="connsiteX10" fmla="*/ 577307 w 1680821"/>
              <a:gd name="connsiteY10" fmla="*/ 1369562 h 1542915"/>
              <a:gd name="connsiteX11" fmla="*/ 403136 w 1680821"/>
              <a:gd name="connsiteY11" fmla="*/ 1206278 h 1542915"/>
              <a:gd name="connsiteX12" fmla="*/ 109222 w 1680821"/>
              <a:gd name="connsiteY12" fmla="*/ 901476 h 1542915"/>
              <a:gd name="connsiteX13" fmla="*/ 18675 w 1680821"/>
              <a:gd name="connsiteY13" fmla="*/ 670218 h 1542915"/>
              <a:gd name="connsiteX0" fmla="*/ 20972 w 1683118"/>
              <a:gd name="connsiteY0" fmla="*/ 670218 h 1542915"/>
              <a:gd name="connsiteX1" fmla="*/ 482313 w 1683118"/>
              <a:gd name="connsiteY1" fmla="*/ 394611 h 1542915"/>
              <a:gd name="connsiteX2" fmla="*/ 655804 w 1683118"/>
              <a:gd name="connsiteY2" fmla="*/ 139476 h 1542915"/>
              <a:gd name="connsiteX3" fmla="*/ 885987 w 1683118"/>
              <a:gd name="connsiteY3" fmla="*/ 5221 h 1542915"/>
              <a:gd name="connsiteX4" fmla="*/ 1243634 w 1683118"/>
              <a:gd name="connsiteY4" fmla="*/ 324536 h 1542915"/>
              <a:gd name="connsiteX5" fmla="*/ 1674802 w 1683118"/>
              <a:gd name="connsiteY5" fmla="*/ 702875 h 1542915"/>
              <a:gd name="connsiteX6" fmla="*/ 1504890 w 1683118"/>
              <a:gd name="connsiteY6" fmla="*/ 912362 h 1542915"/>
              <a:gd name="connsiteX7" fmla="*/ 1221863 w 1683118"/>
              <a:gd name="connsiteY7" fmla="*/ 1086536 h 1542915"/>
              <a:gd name="connsiteX8" fmla="*/ 1091233 w 1683118"/>
              <a:gd name="connsiteY8" fmla="*/ 1293362 h 1542915"/>
              <a:gd name="connsiteX9" fmla="*/ 896872 w 1683118"/>
              <a:gd name="connsiteY9" fmla="*/ 1542043 h 1542915"/>
              <a:gd name="connsiteX10" fmla="*/ 579604 w 1683118"/>
              <a:gd name="connsiteY10" fmla="*/ 1369562 h 1542915"/>
              <a:gd name="connsiteX11" fmla="*/ 405433 w 1683118"/>
              <a:gd name="connsiteY11" fmla="*/ 1206278 h 1542915"/>
              <a:gd name="connsiteX12" fmla="*/ 111519 w 1683118"/>
              <a:gd name="connsiteY12" fmla="*/ 901476 h 1542915"/>
              <a:gd name="connsiteX13" fmla="*/ 20972 w 1683118"/>
              <a:gd name="connsiteY13" fmla="*/ 670218 h 1542915"/>
              <a:gd name="connsiteX0" fmla="*/ 16567 w 1716813"/>
              <a:gd name="connsiteY0" fmla="*/ 627355 h 1542915"/>
              <a:gd name="connsiteX1" fmla="*/ 516008 w 1716813"/>
              <a:gd name="connsiteY1" fmla="*/ 394611 h 1542915"/>
              <a:gd name="connsiteX2" fmla="*/ 689499 w 1716813"/>
              <a:gd name="connsiteY2" fmla="*/ 139476 h 1542915"/>
              <a:gd name="connsiteX3" fmla="*/ 919682 w 1716813"/>
              <a:gd name="connsiteY3" fmla="*/ 5221 h 1542915"/>
              <a:gd name="connsiteX4" fmla="*/ 1277329 w 1716813"/>
              <a:gd name="connsiteY4" fmla="*/ 324536 h 1542915"/>
              <a:gd name="connsiteX5" fmla="*/ 1708497 w 1716813"/>
              <a:gd name="connsiteY5" fmla="*/ 702875 h 1542915"/>
              <a:gd name="connsiteX6" fmla="*/ 1538585 w 1716813"/>
              <a:gd name="connsiteY6" fmla="*/ 912362 h 1542915"/>
              <a:gd name="connsiteX7" fmla="*/ 1255558 w 1716813"/>
              <a:gd name="connsiteY7" fmla="*/ 1086536 h 1542915"/>
              <a:gd name="connsiteX8" fmla="*/ 1124928 w 1716813"/>
              <a:gd name="connsiteY8" fmla="*/ 1293362 h 1542915"/>
              <a:gd name="connsiteX9" fmla="*/ 930567 w 1716813"/>
              <a:gd name="connsiteY9" fmla="*/ 1542043 h 1542915"/>
              <a:gd name="connsiteX10" fmla="*/ 613299 w 1716813"/>
              <a:gd name="connsiteY10" fmla="*/ 1369562 h 1542915"/>
              <a:gd name="connsiteX11" fmla="*/ 439128 w 1716813"/>
              <a:gd name="connsiteY11" fmla="*/ 1206278 h 1542915"/>
              <a:gd name="connsiteX12" fmla="*/ 145214 w 1716813"/>
              <a:gd name="connsiteY12" fmla="*/ 901476 h 1542915"/>
              <a:gd name="connsiteX13" fmla="*/ 16567 w 1716813"/>
              <a:gd name="connsiteY13" fmla="*/ 627355 h 1542915"/>
              <a:gd name="connsiteX0" fmla="*/ 16567 w 1716813"/>
              <a:gd name="connsiteY0" fmla="*/ 664330 h 1579890"/>
              <a:gd name="connsiteX1" fmla="*/ 516008 w 1716813"/>
              <a:gd name="connsiteY1" fmla="*/ 431586 h 1579890"/>
              <a:gd name="connsiteX2" fmla="*/ 689499 w 1716813"/>
              <a:gd name="connsiteY2" fmla="*/ 176451 h 1579890"/>
              <a:gd name="connsiteX3" fmla="*/ 891107 w 1716813"/>
              <a:gd name="connsiteY3" fmla="*/ 4096 h 1579890"/>
              <a:gd name="connsiteX4" fmla="*/ 1277329 w 1716813"/>
              <a:gd name="connsiteY4" fmla="*/ 361511 h 1579890"/>
              <a:gd name="connsiteX5" fmla="*/ 1708497 w 1716813"/>
              <a:gd name="connsiteY5" fmla="*/ 739850 h 1579890"/>
              <a:gd name="connsiteX6" fmla="*/ 1538585 w 1716813"/>
              <a:gd name="connsiteY6" fmla="*/ 949337 h 1579890"/>
              <a:gd name="connsiteX7" fmla="*/ 1255558 w 1716813"/>
              <a:gd name="connsiteY7" fmla="*/ 1123511 h 1579890"/>
              <a:gd name="connsiteX8" fmla="*/ 1124928 w 1716813"/>
              <a:gd name="connsiteY8" fmla="*/ 1330337 h 1579890"/>
              <a:gd name="connsiteX9" fmla="*/ 930567 w 1716813"/>
              <a:gd name="connsiteY9" fmla="*/ 1579018 h 1579890"/>
              <a:gd name="connsiteX10" fmla="*/ 613299 w 1716813"/>
              <a:gd name="connsiteY10" fmla="*/ 1406537 h 1579890"/>
              <a:gd name="connsiteX11" fmla="*/ 439128 w 1716813"/>
              <a:gd name="connsiteY11" fmla="*/ 1243253 h 1579890"/>
              <a:gd name="connsiteX12" fmla="*/ 145214 w 1716813"/>
              <a:gd name="connsiteY12" fmla="*/ 938451 h 1579890"/>
              <a:gd name="connsiteX13" fmla="*/ 16567 w 1716813"/>
              <a:gd name="connsiteY13" fmla="*/ 664330 h 1579890"/>
              <a:gd name="connsiteX0" fmla="*/ 8730 w 1708976"/>
              <a:gd name="connsiteY0" fmla="*/ 664330 h 1579890"/>
              <a:gd name="connsiteX1" fmla="*/ 374821 w 1708976"/>
              <a:gd name="connsiteY1" fmla="*/ 455398 h 1579890"/>
              <a:gd name="connsiteX2" fmla="*/ 681662 w 1708976"/>
              <a:gd name="connsiteY2" fmla="*/ 176451 h 1579890"/>
              <a:gd name="connsiteX3" fmla="*/ 883270 w 1708976"/>
              <a:gd name="connsiteY3" fmla="*/ 4096 h 1579890"/>
              <a:gd name="connsiteX4" fmla="*/ 1269492 w 1708976"/>
              <a:gd name="connsiteY4" fmla="*/ 361511 h 1579890"/>
              <a:gd name="connsiteX5" fmla="*/ 1700660 w 1708976"/>
              <a:gd name="connsiteY5" fmla="*/ 739850 h 1579890"/>
              <a:gd name="connsiteX6" fmla="*/ 1530748 w 1708976"/>
              <a:gd name="connsiteY6" fmla="*/ 949337 h 1579890"/>
              <a:gd name="connsiteX7" fmla="*/ 1247721 w 1708976"/>
              <a:gd name="connsiteY7" fmla="*/ 1123511 h 1579890"/>
              <a:gd name="connsiteX8" fmla="*/ 1117091 w 1708976"/>
              <a:gd name="connsiteY8" fmla="*/ 1330337 h 1579890"/>
              <a:gd name="connsiteX9" fmla="*/ 922730 w 1708976"/>
              <a:gd name="connsiteY9" fmla="*/ 1579018 h 1579890"/>
              <a:gd name="connsiteX10" fmla="*/ 605462 w 1708976"/>
              <a:gd name="connsiteY10" fmla="*/ 1406537 h 1579890"/>
              <a:gd name="connsiteX11" fmla="*/ 431291 w 1708976"/>
              <a:gd name="connsiteY11" fmla="*/ 1243253 h 1579890"/>
              <a:gd name="connsiteX12" fmla="*/ 137377 w 1708976"/>
              <a:gd name="connsiteY12" fmla="*/ 938451 h 1579890"/>
              <a:gd name="connsiteX13" fmla="*/ 8730 w 1708976"/>
              <a:gd name="connsiteY13" fmla="*/ 664330 h 1579890"/>
              <a:gd name="connsiteX0" fmla="*/ 8730 w 1708976"/>
              <a:gd name="connsiteY0" fmla="*/ 663937 h 1579497"/>
              <a:gd name="connsiteX1" fmla="*/ 374821 w 1708976"/>
              <a:gd name="connsiteY1" fmla="*/ 455005 h 1579497"/>
              <a:gd name="connsiteX2" fmla="*/ 459186 w 1708976"/>
              <a:gd name="connsiteY2" fmla="*/ 172657 h 1579497"/>
              <a:gd name="connsiteX3" fmla="*/ 681662 w 1708976"/>
              <a:gd name="connsiteY3" fmla="*/ 176058 h 1579497"/>
              <a:gd name="connsiteX4" fmla="*/ 883270 w 1708976"/>
              <a:gd name="connsiteY4" fmla="*/ 3703 h 1579497"/>
              <a:gd name="connsiteX5" fmla="*/ 1269492 w 1708976"/>
              <a:gd name="connsiteY5" fmla="*/ 361118 h 1579497"/>
              <a:gd name="connsiteX6" fmla="*/ 1700660 w 1708976"/>
              <a:gd name="connsiteY6" fmla="*/ 739457 h 1579497"/>
              <a:gd name="connsiteX7" fmla="*/ 1530748 w 1708976"/>
              <a:gd name="connsiteY7" fmla="*/ 948944 h 1579497"/>
              <a:gd name="connsiteX8" fmla="*/ 1247721 w 1708976"/>
              <a:gd name="connsiteY8" fmla="*/ 1123118 h 1579497"/>
              <a:gd name="connsiteX9" fmla="*/ 1117091 w 1708976"/>
              <a:gd name="connsiteY9" fmla="*/ 1329944 h 1579497"/>
              <a:gd name="connsiteX10" fmla="*/ 922730 w 1708976"/>
              <a:gd name="connsiteY10" fmla="*/ 1578625 h 1579497"/>
              <a:gd name="connsiteX11" fmla="*/ 605462 w 1708976"/>
              <a:gd name="connsiteY11" fmla="*/ 1406144 h 1579497"/>
              <a:gd name="connsiteX12" fmla="*/ 431291 w 1708976"/>
              <a:gd name="connsiteY12" fmla="*/ 1242860 h 1579497"/>
              <a:gd name="connsiteX13" fmla="*/ 137377 w 1708976"/>
              <a:gd name="connsiteY13" fmla="*/ 938058 h 1579497"/>
              <a:gd name="connsiteX14" fmla="*/ 8730 w 1708976"/>
              <a:gd name="connsiteY14" fmla="*/ 663937 h 1579497"/>
              <a:gd name="connsiteX0" fmla="*/ 6217 w 1706463"/>
              <a:gd name="connsiteY0" fmla="*/ 663937 h 1579497"/>
              <a:gd name="connsiteX1" fmla="*/ 324683 w 1706463"/>
              <a:gd name="connsiteY1" fmla="*/ 493105 h 1579497"/>
              <a:gd name="connsiteX2" fmla="*/ 456673 w 1706463"/>
              <a:gd name="connsiteY2" fmla="*/ 172657 h 1579497"/>
              <a:gd name="connsiteX3" fmla="*/ 679149 w 1706463"/>
              <a:gd name="connsiteY3" fmla="*/ 176058 h 1579497"/>
              <a:gd name="connsiteX4" fmla="*/ 880757 w 1706463"/>
              <a:gd name="connsiteY4" fmla="*/ 3703 h 1579497"/>
              <a:gd name="connsiteX5" fmla="*/ 1266979 w 1706463"/>
              <a:gd name="connsiteY5" fmla="*/ 361118 h 1579497"/>
              <a:gd name="connsiteX6" fmla="*/ 1698147 w 1706463"/>
              <a:gd name="connsiteY6" fmla="*/ 739457 h 1579497"/>
              <a:gd name="connsiteX7" fmla="*/ 1528235 w 1706463"/>
              <a:gd name="connsiteY7" fmla="*/ 948944 h 1579497"/>
              <a:gd name="connsiteX8" fmla="*/ 1245208 w 1706463"/>
              <a:gd name="connsiteY8" fmla="*/ 1123118 h 1579497"/>
              <a:gd name="connsiteX9" fmla="*/ 1114578 w 1706463"/>
              <a:gd name="connsiteY9" fmla="*/ 1329944 h 1579497"/>
              <a:gd name="connsiteX10" fmla="*/ 920217 w 1706463"/>
              <a:gd name="connsiteY10" fmla="*/ 1578625 h 1579497"/>
              <a:gd name="connsiteX11" fmla="*/ 602949 w 1706463"/>
              <a:gd name="connsiteY11" fmla="*/ 1406144 h 1579497"/>
              <a:gd name="connsiteX12" fmla="*/ 428778 w 1706463"/>
              <a:gd name="connsiteY12" fmla="*/ 1242860 h 1579497"/>
              <a:gd name="connsiteX13" fmla="*/ 134864 w 1706463"/>
              <a:gd name="connsiteY13" fmla="*/ 938058 h 1579497"/>
              <a:gd name="connsiteX14" fmla="*/ 6217 w 1706463"/>
              <a:gd name="connsiteY14" fmla="*/ 663937 h 1579497"/>
              <a:gd name="connsiteX0" fmla="*/ 778 w 1701024"/>
              <a:gd name="connsiteY0" fmla="*/ 663937 h 1579497"/>
              <a:gd name="connsiteX1" fmla="*/ 319244 w 1701024"/>
              <a:gd name="connsiteY1" fmla="*/ 493105 h 1579497"/>
              <a:gd name="connsiteX2" fmla="*/ 451234 w 1701024"/>
              <a:gd name="connsiteY2" fmla="*/ 172657 h 1579497"/>
              <a:gd name="connsiteX3" fmla="*/ 673710 w 1701024"/>
              <a:gd name="connsiteY3" fmla="*/ 176058 h 1579497"/>
              <a:gd name="connsiteX4" fmla="*/ 875318 w 1701024"/>
              <a:gd name="connsiteY4" fmla="*/ 3703 h 1579497"/>
              <a:gd name="connsiteX5" fmla="*/ 1261540 w 1701024"/>
              <a:gd name="connsiteY5" fmla="*/ 361118 h 1579497"/>
              <a:gd name="connsiteX6" fmla="*/ 1692708 w 1701024"/>
              <a:gd name="connsiteY6" fmla="*/ 739457 h 1579497"/>
              <a:gd name="connsiteX7" fmla="*/ 1522796 w 1701024"/>
              <a:gd name="connsiteY7" fmla="*/ 948944 h 1579497"/>
              <a:gd name="connsiteX8" fmla="*/ 1239769 w 1701024"/>
              <a:gd name="connsiteY8" fmla="*/ 1123118 h 1579497"/>
              <a:gd name="connsiteX9" fmla="*/ 1109139 w 1701024"/>
              <a:gd name="connsiteY9" fmla="*/ 1329944 h 1579497"/>
              <a:gd name="connsiteX10" fmla="*/ 914778 w 1701024"/>
              <a:gd name="connsiteY10" fmla="*/ 1578625 h 1579497"/>
              <a:gd name="connsiteX11" fmla="*/ 597510 w 1701024"/>
              <a:gd name="connsiteY11" fmla="*/ 1406144 h 1579497"/>
              <a:gd name="connsiteX12" fmla="*/ 423339 w 1701024"/>
              <a:gd name="connsiteY12" fmla="*/ 1242860 h 1579497"/>
              <a:gd name="connsiteX13" fmla="*/ 234200 w 1701024"/>
              <a:gd name="connsiteY13" fmla="*/ 890433 h 1579497"/>
              <a:gd name="connsiteX14" fmla="*/ 778 w 1701024"/>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366511 w 1644196"/>
              <a:gd name="connsiteY12" fmla="*/ 1242860 h 1579497"/>
              <a:gd name="connsiteX13" fmla="*/ 177372 w 1644196"/>
              <a:gd name="connsiteY13" fmla="*/ 890433 h 1579497"/>
              <a:gd name="connsiteX14" fmla="*/ 1100 w 1644196"/>
              <a:gd name="connsiteY14" fmla="*/ 663937 h 1579497"/>
              <a:gd name="connsiteX0" fmla="*/ 1100 w 1644196"/>
              <a:gd name="connsiteY0" fmla="*/ 663937 h 1579497"/>
              <a:gd name="connsiteX1" fmla="*/ 262416 w 1644196"/>
              <a:gd name="connsiteY1" fmla="*/ 493105 h 1579497"/>
              <a:gd name="connsiteX2" fmla="*/ 394406 w 1644196"/>
              <a:gd name="connsiteY2" fmla="*/ 172657 h 1579497"/>
              <a:gd name="connsiteX3" fmla="*/ 616882 w 1644196"/>
              <a:gd name="connsiteY3" fmla="*/ 176058 h 1579497"/>
              <a:gd name="connsiteX4" fmla="*/ 818490 w 1644196"/>
              <a:gd name="connsiteY4" fmla="*/ 3703 h 1579497"/>
              <a:gd name="connsiteX5" fmla="*/ 1204712 w 1644196"/>
              <a:gd name="connsiteY5" fmla="*/ 361118 h 1579497"/>
              <a:gd name="connsiteX6" fmla="*/ 1635880 w 1644196"/>
              <a:gd name="connsiteY6" fmla="*/ 739457 h 1579497"/>
              <a:gd name="connsiteX7" fmla="*/ 1465968 w 1644196"/>
              <a:gd name="connsiteY7" fmla="*/ 948944 h 1579497"/>
              <a:gd name="connsiteX8" fmla="*/ 1182941 w 1644196"/>
              <a:gd name="connsiteY8" fmla="*/ 1123118 h 1579497"/>
              <a:gd name="connsiteX9" fmla="*/ 1052311 w 1644196"/>
              <a:gd name="connsiteY9" fmla="*/ 1329944 h 1579497"/>
              <a:gd name="connsiteX10" fmla="*/ 857950 w 1644196"/>
              <a:gd name="connsiteY10" fmla="*/ 1578625 h 1579497"/>
              <a:gd name="connsiteX11" fmla="*/ 540682 w 1644196"/>
              <a:gd name="connsiteY11" fmla="*/ 1406144 h 1579497"/>
              <a:gd name="connsiteX12" fmla="*/ 218873 w 1644196"/>
              <a:gd name="connsiteY12" fmla="*/ 1228572 h 1579497"/>
              <a:gd name="connsiteX13" fmla="*/ 177372 w 1644196"/>
              <a:gd name="connsiteY13" fmla="*/ 890433 h 1579497"/>
              <a:gd name="connsiteX14" fmla="*/ 1100 w 1644196"/>
              <a:gd name="connsiteY14" fmla="*/ 663937 h 1579497"/>
              <a:gd name="connsiteX0" fmla="*/ 1100 w 1644196"/>
              <a:gd name="connsiteY0" fmla="*/ 663937 h 1578878"/>
              <a:gd name="connsiteX1" fmla="*/ 262416 w 1644196"/>
              <a:gd name="connsiteY1" fmla="*/ 493105 h 1578878"/>
              <a:gd name="connsiteX2" fmla="*/ 394406 w 1644196"/>
              <a:gd name="connsiteY2" fmla="*/ 172657 h 1578878"/>
              <a:gd name="connsiteX3" fmla="*/ 616882 w 1644196"/>
              <a:gd name="connsiteY3" fmla="*/ 176058 h 1578878"/>
              <a:gd name="connsiteX4" fmla="*/ 818490 w 1644196"/>
              <a:gd name="connsiteY4" fmla="*/ 3703 h 1578878"/>
              <a:gd name="connsiteX5" fmla="*/ 1204712 w 1644196"/>
              <a:gd name="connsiteY5" fmla="*/ 361118 h 1578878"/>
              <a:gd name="connsiteX6" fmla="*/ 1635880 w 1644196"/>
              <a:gd name="connsiteY6" fmla="*/ 739457 h 1578878"/>
              <a:gd name="connsiteX7" fmla="*/ 1465968 w 1644196"/>
              <a:gd name="connsiteY7" fmla="*/ 948944 h 1578878"/>
              <a:gd name="connsiteX8" fmla="*/ 1182941 w 1644196"/>
              <a:gd name="connsiteY8" fmla="*/ 1123118 h 1578878"/>
              <a:gd name="connsiteX9" fmla="*/ 1052311 w 1644196"/>
              <a:gd name="connsiteY9" fmla="*/ 1329944 h 1578878"/>
              <a:gd name="connsiteX10" fmla="*/ 857950 w 1644196"/>
              <a:gd name="connsiteY10" fmla="*/ 1578625 h 1578878"/>
              <a:gd name="connsiteX11" fmla="*/ 583545 w 1644196"/>
              <a:gd name="connsiteY11" fmla="*/ 1282319 h 1578878"/>
              <a:gd name="connsiteX12" fmla="*/ 218873 w 1644196"/>
              <a:gd name="connsiteY12" fmla="*/ 1228572 h 1578878"/>
              <a:gd name="connsiteX13" fmla="*/ 177372 w 1644196"/>
              <a:gd name="connsiteY13" fmla="*/ 890433 h 1578878"/>
              <a:gd name="connsiteX14" fmla="*/ 1100 w 1644196"/>
              <a:gd name="connsiteY14" fmla="*/ 663937 h 1578878"/>
              <a:gd name="connsiteX0" fmla="*/ 1100 w 1644196"/>
              <a:gd name="connsiteY0" fmla="*/ 663937 h 1502851"/>
              <a:gd name="connsiteX1" fmla="*/ 262416 w 1644196"/>
              <a:gd name="connsiteY1" fmla="*/ 493105 h 1502851"/>
              <a:gd name="connsiteX2" fmla="*/ 394406 w 1644196"/>
              <a:gd name="connsiteY2" fmla="*/ 172657 h 1502851"/>
              <a:gd name="connsiteX3" fmla="*/ 616882 w 1644196"/>
              <a:gd name="connsiteY3" fmla="*/ 176058 h 1502851"/>
              <a:gd name="connsiteX4" fmla="*/ 818490 w 1644196"/>
              <a:gd name="connsiteY4" fmla="*/ 3703 h 1502851"/>
              <a:gd name="connsiteX5" fmla="*/ 1204712 w 1644196"/>
              <a:gd name="connsiteY5" fmla="*/ 361118 h 1502851"/>
              <a:gd name="connsiteX6" fmla="*/ 1635880 w 1644196"/>
              <a:gd name="connsiteY6" fmla="*/ 739457 h 1502851"/>
              <a:gd name="connsiteX7" fmla="*/ 1465968 w 1644196"/>
              <a:gd name="connsiteY7" fmla="*/ 948944 h 1502851"/>
              <a:gd name="connsiteX8" fmla="*/ 1182941 w 1644196"/>
              <a:gd name="connsiteY8" fmla="*/ 1123118 h 1502851"/>
              <a:gd name="connsiteX9" fmla="*/ 1052311 w 1644196"/>
              <a:gd name="connsiteY9" fmla="*/ 1329944 h 1502851"/>
              <a:gd name="connsiteX10" fmla="*/ 867475 w 1644196"/>
              <a:gd name="connsiteY10" fmla="*/ 1502425 h 1502851"/>
              <a:gd name="connsiteX11" fmla="*/ 583545 w 1644196"/>
              <a:gd name="connsiteY11" fmla="*/ 1282319 h 1502851"/>
              <a:gd name="connsiteX12" fmla="*/ 218873 w 1644196"/>
              <a:gd name="connsiteY12" fmla="*/ 1228572 h 1502851"/>
              <a:gd name="connsiteX13" fmla="*/ 177372 w 1644196"/>
              <a:gd name="connsiteY13" fmla="*/ 890433 h 1502851"/>
              <a:gd name="connsiteX14" fmla="*/ 1100 w 1644196"/>
              <a:gd name="connsiteY14" fmla="*/ 663937 h 1502851"/>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182941 w 1644196"/>
              <a:gd name="connsiteY8" fmla="*/ 1123118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44196"/>
              <a:gd name="connsiteY0" fmla="*/ 663937 h 1502469"/>
              <a:gd name="connsiteX1" fmla="*/ 262416 w 1644196"/>
              <a:gd name="connsiteY1" fmla="*/ 493105 h 1502469"/>
              <a:gd name="connsiteX2" fmla="*/ 394406 w 1644196"/>
              <a:gd name="connsiteY2" fmla="*/ 172657 h 1502469"/>
              <a:gd name="connsiteX3" fmla="*/ 616882 w 1644196"/>
              <a:gd name="connsiteY3" fmla="*/ 176058 h 1502469"/>
              <a:gd name="connsiteX4" fmla="*/ 818490 w 1644196"/>
              <a:gd name="connsiteY4" fmla="*/ 3703 h 1502469"/>
              <a:gd name="connsiteX5" fmla="*/ 1204712 w 1644196"/>
              <a:gd name="connsiteY5" fmla="*/ 361118 h 1502469"/>
              <a:gd name="connsiteX6" fmla="*/ 1635880 w 1644196"/>
              <a:gd name="connsiteY6" fmla="*/ 739457 h 1502469"/>
              <a:gd name="connsiteX7" fmla="*/ 1465968 w 1644196"/>
              <a:gd name="connsiteY7" fmla="*/ 948944 h 1502469"/>
              <a:gd name="connsiteX8" fmla="*/ 1306766 w 1644196"/>
              <a:gd name="connsiteY8" fmla="*/ 1175505 h 1502469"/>
              <a:gd name="connsiteX9" fmla="*/ 1009448 w 1644196"/>
              <a:gd name="connsiteY9" fmla="*/ 1263269 h 1502469"/>
              <a:gd name="connsiteX10" fmla="*/ 867475 w 1644196"/>
              <a:gd name="connsiteY10" fmla="*/ 1502425 h 1502469"/>
              <a:gd name="connsiteX11" fmla="*/ 583545 w 1644196"/>
              <a:gd name="connsiteY11" fmla="*/ 1282319 h 1502469"/>
              <a:gd name="connsiteX12" fmla="*/ 218873 w 1644196"/>
              <a:gd name="connsiteY12" fmla="*/ 1228572 h 1502469"/>
              <a:gd name="connsiteX13" fmla="*/ 177372 w 1644196"/>
              <a:gd name="connsiteY13" fmla="*/ 890433 h 1502469"/>
              <a:gd name="connsiteX14" fmla="*/ 1100 w 1644196"/>
              <a:gd name="connsiteY14" fmla="*/ 663937 h 1502469"/>
              <a:gd name="connsiteX0" fmla="*/ 1100 w 1639890"/>
              <a:gd name="connsiteY0" fmla="*/ 663937 h 1502469"/>
              <a:gd name="connsiteX1" fmla="*/ 262416 w 1639890"/>
              <a:gd name="connsiteY1" fmla="*/ 493105 h 1502469"/>
              <a:gd name="connsiteX2" fmla="*/ 394406 w 1639890"/>
              <a:gd name="connsiteY2" fmla="*/ 172657 h 1502469"/>
              <a:gd name="connsiteX3" fmla="*/ 616882 w 1639890"/>
              <a:gd name="connsiteY3" fmla="*/ 176058 h 1502469"/>
              <a:gd name="connsiteX4" fmla="*/ 818490 w 1639890"/>
              <a:gd name="connsiteY4" fmla="*/ 3703 h 1502469"/>
              <a:gd name="connsiteX5" fmla="*/ 1204712 w 1639890"/>
              <a:gd name="connsiteY5" fmla="*/ 361118 h 1502469"/>
              <a:gd name="connsiteX6" fmla="*/ 1635880 w 1639890"/>
              <a:gd name="connsiteY6" fmla="*/ 739457 h 1502469"/>
              <a:gd name="connsiteX7" fmla="*/ 1280231 w 1639890"/>
              <a:gd name="connsiteY7" fmla="*/ 877507 h 1502469"/>
              <a:gd name="connsiteX8" fmla="*/ 1306766 w 1639890"/>
              <a:gd name="connsiteY8" fmla="*/ 1175505 h 1502469"/>
              <a:gd name="connsiteX9" fmla="*/ 1009448 w 1639890"/>
              <a:gd name="connsiteY9" fmla="*/ 1263269 h 1502469"/>
              <a:gd name="connsiteX10" fmla="*/ 867475 w 1639890"/>
              <a:gd name="connsiteY10" fmla="*/ 1502425 h 1502469"/>
              <a:gd name="connsiteX11" fmla="*/ 583545 w 1639890"/>
              <a:gd name="connsiteY11" fmla="*/ 1282319 h 1502469"/>
              <a:gd name="connsiteX12" fmla="*/ 218873 w 1639890"/>
              <a:gd name="connsiteY12" fmla="*/ 1228572 h 1502469"/>
              <a:gd name="connsiteX13" fmla="*/ 177372 w 1639890"/>
              <a:gd name="connsiteY13" fmla="*/ 890433 h 1502469"/>
              <a:gd name="connsiteX14" fmla="*/ 1100 w 1639890"/>
              <a:gd name="connsiteY14" fmla="*/ 663937 h 1502469"/>
              <a:gd name="connsiteX0" fmla="*/ 1100 w 1639890"/>
              <a:gd name="connsiteY0" fmla="*/ 663147 h 1501679"/>
              <a:gd name="connsiteX1" fmla="*/ 262416 w 1639890"/>
              <a:gd name="connsiteY1" fmla="*/ 492315 h 1501679"/>
              <a:gd name="connsiteX2" fmla="*/ 394406 w 1639890"/>
              <a:gd name="connsiteY2" fmla="*/ 171867 h 1501679"/>
              <a:gd name="connsiteX3" fmla="*/ 616882 w 1639890"/>
              <a:gd name="connsiteY3" fmla="*/ 175268 h 1501679"/>
              <a:gd name="connsiteX4" fmla="*/ 818490 w 1639890"/>
              <a:gd name="connsiteY4" fmla="*/ 2913 h 1501679"/>
              <a:gd name="connsiteX5" fmla="*/ 1099937 w 1639890"/>
              <a:gd name="connsiteY5" fmla="*/ 336516 h 1501679"/>
              <a:gd name="connsiteX6" fmla="*/ 1635880 w 1639890"/>
              <a:gd name="connsiteY6" fmla="*/ 738667 h 1501679"/>
              <a:gd name="connsiteX7" fmla="*/ 1280231 w 1639890"/>
              <a:gd name="connsiteY7" fmla="*/ 876717 h 1501679"/>
              <a:gd name="connsiteX8" fmla="*/ 1306766 w 1639890"/>
              <a:gd name="connsiteY8" fmla="*/ 1174715 h 1501679"/>
              <a:gd name="connsiteX9" fmla="*/ 1009448 w 1639890"/>
              <a:gd name="connsiteY9" fmla="*/ 1262479 h 1501679"/>
              <a:gd name="connsiteX10" fmla="*/ 867475 w 1639890"/>
              <a:gd name="connsiteY10" fmla="*/ 1501635 h 1501679"/>
              <a:gd name="connsiteX11" fmla="*/ 583545 w 1639890"/>
              <a:gd name="connsiteY11" fmla="*/ 1281529 h 1501679"/>
              <a:gd name="connsiteX12" fmla="*/ 218873 w 1639890"/>
              <a:gd name="connsiteY12" fmla="*/ 1227782 h 1501679"/>
              <a:gd name="connsiteX13" fmla="*/ 177372 w 1639890"/>
              <a:gd name="connsiteY13" fmla="*/ 889643 h 1501679"/>
              <a:gd name="connsiteX14" fmla="*/ 1100 w 1639890"/>
              <a:gd name="connsiteY14" fmla="*/ 663147 h 1501679"/>
              <a:gd name="connsiteX0" fmla="*/ 1100 w 1651723"/>
              <a:gd name="connsiteY0" fmla="*/ 663147 h 1501679"/>
              <a:gd name="connsiteX1" fmla="*/ 262416 w 1651723"/>
              <a:gd name="connsiteY1" fmla="*/ 492315 h 1501679"/>
              <a:gd name="connsiteX2" fmla="*/ 394406 w 1651723"/>
              <a:gd name="connsiteY2" fmla="*/ 171867 h 1501679"/>
              <a:gd name="connsiteX3" fmla="*/ 616882 w 1651723"/>
              <a:gd name="connsiteY3" fmla="*/ 175268 h 1501679"/>
              <a:gd name="connsiteX4" fmla="*/ 818490 w 1651723"/>
              <a:gd name="connsiteY4" fmla="*/ 2913 h 1501679"/>
              <a:gd name="connsiteX5" fmla="*/ 1099937 w 1651723"/>
              <a:gd name="connsiteY5" fmla="*/ 336516 h 1501679"/>
              <a:gd name="connsiteX6" fmla="*/ 1494542 w 1651723"/>
              <a:gd name="connsiteY6" fmla="*/ 486193 h 1501679"/>
              <a:gd name="connsiteX7" fmla="*/ 1635880 w 1651723"/>
              <a:gd name="connsiteY7" fmla="*/ 738667 h 1501679"/>
              <a:gd name="connsiteX8" fmla="*/ 1280231 w 1651723"/>
              <a:gd name="connsiteY8" fmla="*/ 876717 h 1501679"/>
              <a:gd name="connsiteX9" fmla="*/ 1306766 w 1651723"/>
              <a:gd name="connsiteY9" fmla="*/ 1174715 h 1501679"/>
              <a:gd name="connsiteX10" fmla="*/ 1009448 w 1651723"/>
              <a:gd name="connsiteY10" fmla="*/ 1262479 h 1501679"/>
              <a:gd name="connsiteX11" fmla="*/ 867475 w 1651723"/>
              <a:gd name="connsiteY11" fmla="*/ 1501635 h 1501679"/>
              <a:gd name="connsiteX12" fmla="*/ 583545 w 1651723"/>
              <a:gd name="connsiteY12" fmla="*/ 1281529 h 1501679"/>
              <a:gd name="connsiteX13" fmla="*/ 218873 w 1651723"/>
              <a:gd name="connsiteY13" fmla="*/ 1227782 h 1501679"/>
              <a:gd name="connsiteX14" fmla="*/ 177372 w 1651723"/>
              <a:gd name="connsiteY14" fmla="*/ 889643 h 1501679"/>
              <a:gd name="connsiteX15" fmla="*/ 1100 w 1651723"/>
              <a:gd name="connsiteY15" fmla="*/ 663147 h 1501679"/>
              <a:gd name="connsiteX0" fmla="*/ 1100 w 1540843"/>
              <a:gd name="connsiteY0" fmla="*/ 663147 h 1501679"/>
              <a:gd name="connsiteX1" fmla="*/ 262416 w 1540843"/>
              <a:gd name="connsiteY1" fmla="*/ 492315 h 1501679"/>
              <a:gd name="connsiteX2" fmla="*/ 394406 w 1540843"/>
              <a:gd name="connsiteY2" fmla="*/ 1718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3147 h 1501679"/>
              <a:gd name="connsiteX1" fmla="*/ 262416 w 1540843"/>
              <a:gd name="connsiteY1" fmla="*/ 492315 h 1501679"/>
              <a:gd name="connsiteX2" fmla="*/ 337256 w 1540843"/>
              <a:gd name="connsiteY2" fmla="*/ 209967 h 1501679"/>
              <a:gd name="connsiteX3" fmla="*/ 616882 w 1540843"/>
              <a:gd name="connsiteY3" fmla="*/ 175268 h 1501679"/>
              <a:gd name="connsiteX4" fmla="*/ 818490 w 1540843"/>
              <a:gd name="connsiteY4" fmla="*/ 2913 h 1501679"/>
              <a:gd name="connsiteX5" fmla="*/ 1099937 w 1540843"/>
              <a:gd name="connsiteY5" fmla="*/ 336516 h 1501679"/>
              <a:gd name="connsiteX6" fmla="*/ 1494542 w 1540843"/>
              <a:gd name="connsiteY6" fmla="*/ 486193 h 1501679"/>
              <a:gd name="connsiteX7" fmla="*/ 1469192 w 1540843"/>
              <a:gd name="connsiteY7" fmla="*/ 700567 h 1501679"/>
              <a:gd name="connsiteX8" fmla="*/ 1280231 w 1540843"/>
              <a:gd name="connsiteY8" fmla="*/ 876717 h 1501679"/>
              <a:gd name="connsiteX9" fmla="*/ 1306766 w 1540843"/>
              <a:gd name="connsiteY9" fmla="*/ 1174715 h 1501679"/>
              <a:gd name="connsiteX10" fmla="*/ 1009448 w 1540843"/>
              <a:gd name="connsiteY10" fmla="*/ 1262479 h 1501679"/>
              <a:gd name="connsiteX11" fmla="*/ 867475 w 1540843"/>
              <a:gd name="connsiteY11" fmla="*/ 1501635 h 1501679"/>
              <a:gd name="connsiteX12" fmla="*/ 583545 w 1540843"/>
              <a:gd name="connsiteY12" fmla="*/ 1281529 h 1501679"/>
              <a:gd name="connsiteX13" fmla="*/ 218873 w 1540843"/>
              <a:gd name="connsiteY13" fmla="*/ 1227782 h 1501679"/>
              <a:gd name="connsiteX14" fmla="*/ 177372 w 1540843"/>
              <a:gd name="connsiteY14" fmla="*/ 889643 h 1501679"/>
              <a:gd name="connsiteX15" fmla="*/ 1100 w 1540843"/>
              <a:gd name="connsiteY15" fmla="*/ 663147 h 1501679"/>
              <a:gd name="connsiteX0" fmla="*/ 1100 w 1540843"/>
              <a:gd name="connsiteY0" fmla="*/ 661340 h 1499872"/>
              <a:gd name="connsiteX1" fmla="*/ 262416 w 1540843"/>
              <a:gd name="connsiteY1" fmla="*/ 490508 h 1499872"/>
              <a:gd name="connsiteX2" fmla="*/ 337256 w 1540843"/>
              <a:gd name="connsiteY2" fmla="*/ 208160 h 1499872"/>
              <a:gd name="connsiteX3" fmla="*/ 631170 w 1540843"/>
              <a:gd name="connsiteY3" fmla="*/ 225848 h 1499872"/>
              <a:gd name="connsiteX4" fmla="*/ 818490 w 1540843"/>
              <a:gd name="connsiteY4" fmla="*/ 1106 h 1499872"/>
              <a:gd name="connsiteX5" fmla="*/ 1099937 w 1540843"/>
              <a:gd name="connsiteY5" fmla="*/ 334709 h 1499872"/>
              <a:gd name="connsiteX6" fmla="*/ 1494542 w 1540843"/>
              <a:gd name="connsiteY6" fmla="*/ 484386 h 1499872"/>
              <a:gd name="connsiteX7" fmla="*/ 1469192 w 1540843"/>
              <a:gd name="connsiteY7" fmla="*/ 698760 h 1499872"/>
              <a:gd name="connsiteX8" fmla="*/ 1280231 w 1540843"/>
              <a:gd name="connsiteY8" fmla="*/ 874910 h 1499872"/>
              <a:gd name="connsiteX9" fmla="*/ 1306766 w 1540843"/>
              <a:gd name="connsiteY9" fmla="*/ 1172908 h 1499872"/>
              <a:gd name="connsiteX10" fmla="*/ 1009448 w 1540843"/>
              <a:gd name="connsiteY10" fmla="*/ 1260672 h 1499872"/>
              <a:gd name="connsiteX11" fmla="*/ 867475 w 1540843"/>
              <a:gd name="connsiteY11" fmla="*/ 1499828 h 1499872"/>
              <a:gd name="connsiteX12" fmla="*/ 583545 w 1540843"/>
              <a:gd name="connsiteY12" fmla="*/ 1279722 h 1499872"/>
              <a:gd name="connsiteX13" fmla="*/ 218873 w 1540843"/>
              <a:gd name="connsiteY13" fmla="*/ 1225975 h 1499872"/>
              <a:gd name="connsiteX14" fmla="*/ 177372 w 1540843"/>
              <a:gd name="connsiteY14" fmla="*/ 887836 h 1499872"/>
              <a:gd name="connsiteX15" fmla="*/ 1100 w 1540843"/>
              <a:gd name="connsiteY15" fmla="*/ 661340 h 1499872"/>
              <a:gd name="connsiteX0" fmla="*/ 1990 w 1541733"/>
              <a:gd name="connsiteY0" fmla="*/ 661340 h 1499872"/>
              <a:gd name="connsiteX1" fmla="*/ 296643 w 1541733"/>
              <a:gd name="connsiteY1" fmla="*/ 514320 h 1499872"/>
              <a:gd name="connsiteX2" fmla="*/ 338146 w 1541733"/>
              <a:gd name="connsiteY2" fmla="*/ 208160 h 1499872"/>
              <a:gd name="connsiteX3" fmla="*/ 632060 w 1541733"/>
              <a:gd name="connsiteY3" fmla="*/ 225848 h 1499872"/>
              <a:gd name="connsiteX4" fmla="*/ 819380 w 1541733"/>
              <a:gd name="connsiteY4" fmla="*/ 1106 h 1499872"/>
              <a:gd name="connsiteX5" fmla="*/ 1100827 w 1541733"/>
              <a:gd name="connsiteY5" fmla="*/ 334709 h 1499872"/>
              <a:gd name="connsiteX6" fmla="*/ 1495432 w 1541733"/>
              <a:gd name="connsiteY6" fmla="*/ 484386 h 1499872"/>
              <a:gd name="connsiteX7" fmla="*/ 1470082 w 1541733"/>
              <a:gd name="connsiteY7" fmla="*/ 698760 h 1499872"/>
              <a:gd name="connsiteX8" fmla="*/ 1281121 w 1541733"/>
              <a:gd name="connsiteY8" fmla="*/ 874910 h 1499872"/>
              <a:gd name="connsiteX9" fmla="*/ 1307656 w 1541733"/>
              <a:gd name="connsiteY9" fmla="*/ 1172908 h 1499872"/>
              <a:gd name="connsiteX10" fmla="*/ 1010338 w 1541733"/>
              <a:gd name="connsiteY10" fmla="*/ 1260672 h 1499872"/>
              <a:gd name="connsiteX11" fmla="*/ 868365 w 1541733"/>
              <a:gd name="connsiteY11" fmla="*/ 1499828 h 1499872"/>
              <a:gd name="connsiteX12" fmla="*/ 584435 w 1541733"/>
              <a:gd name="connsiteY12" fmla="*/ 1279722 h 1499872"/>
              <a:gd name="connsiteX13" fmla="*/ 219763 w 1541733"/>
              <a:gd name="connsiteY13" fmla="*/ 1225975 h 1499872"/>
              <a:gd name="connsiteX14" fmla="*/ 178262 w 1541733"/>
              <a:gd name="connsiteY14" fmla="*/ 887836 h 1499872"/>
              <a:gd name="connsiteX15" fmla="*/ 1990 w 1541733"/>
              <a:gd name="connsiteY15" fmla="*/ 661340 h 1499872"/>
              <a:gd name="connsiteX0" fmla="*/ 2283 w 1522976"/>
              <a:gd name="connsiteY0" fmla="*/ 623240 h 1499872"/>
              <a:gd name="connsiteX1" fmla="*/ 277886 w 1522976"/>
              <a:gd name="connsiteY1" fmla="*/ 514320 h 1499872"/>
              <a:gd name="connsiteX2" fmla="*/ 319389 w 1522976"/>
              <a:gd name="connsiteY2" fmla="*/ 208160 h 1499872"/>
              <a:gd name="connsiteX3" fmla="*/ 613303 w 1522976"/>
              <a:gd name="connsiteY3" fmla="*/ 225848 h 1499872"/>
              <a:gd name="connsiteX4" fmla="*/ 800623 w 1522976"/>
              <a:gd name="connsiteY4" fmla="*/ 1106 h 1499872"/>
              <a:gd name="connsiteX5" fmla="*/ 1082070 w 1522976"/>
              <a:gd name="connsiteY5" fmla="*/ 334709 h 1499872"/>
              <a:gd name="connsiteX6" fmla="*/ 1476675 w 1522976"/>
              <a:gd name="connsiteY6" fmla="*/ 484386 h 1499872"/>
              <a:gd name="connsiteX7" fmla="*/ 1451325 w 1522976"/>
              <a:gd name="connsiteY7" fmla="*/ 698760 h 1499872"/>
              <a:gd name="connsiteX8" fmla="*/ 1262364 w 1522976"/>
              <a:gd name="connsiteY8" fmla="*/ 874910 h 1499872"/>
              <a:gd name="connsiteX9" fmla="*/ 1288899 w 1522976"/>
              <a:gd name="connsiteY9" fmla="*/ 1172908 h 1499872"/>
              <a:gd name="connsiteX10" fmla="*/ 991581 w 1522976"/>
              <a:gd name="connsiteY10" fmla="*/ 1260672 h 1499872"/>
              <a:gd name="connsiteX11" fmla="*/ 849608 w 1522976"/>
              <a:gd name="connsiteY11" fmla="*/ 1499828 h 1499872"/>
              <a:gd name="connsiteX12" fmla="*/ 565678 w 1522976"/>
              <a:gd name="connsiteY12" fmla="*/ 1279722 h 1499872"/>
              <a:gd name="connsiteX13" fmla="*/ 201006 w 1522976"/>
              <a:gd name="connsiteY13" fmla="*/ 1225975 h 1499872"/>
              <a:gd name="connsiteX14" fmla="*/ 159505 w 1522976"/>
              <a:gd name="connsiteY14" fmla="*/ 887836 h 1499872"/>
              <a:gd name="connsiteX15" fmla="*/ 2283 w 1522976"/>
              <a:gd name="connsiteY15" fmla="*/ 623240 h 1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2976" h="1499872">
                <a:moveTo>
                  <a:pt x="2283" y="623240"/>
                </a:moveTo>
                <a:cubicBezTo>
                  <a:pt x="22013" y="560987"/>
                  <a:pt x="146417" y="630596"/>
                  <a:pt x="277886" y="514320"/>
                </a:cubicBezTo>
                <a:cubicBezTo>
                  <a:pt x="387093" y="436409"/>
                  <a:pt x="268249" y="254651"/>
                  <a:pt x="319389" y="208160"/>
                </a:cubicBezTo>
                <a:cubicBezTo>
                  <a:pt x="370529" y="161669"/>
                  <a:pt x="576754" y="257976"/>
                  <a:pt x="613303" y="225848"/>
                </a:cubicBezTo>
                <a:cubicBezTo>
                  <a:pt x="649852" y="193720"/>
                  <a:pt x="722495" y="-17037"/>
                  <a:pt x="800623" y="1106"/>
                </a:cubicBezTo>
                <a:cubicBezTo>
                  <a:pt x="878751" y="19249"/>
                  <a:pt x="947963" y="216856"/>
                  <a:pt x="1082070" y="334709"/>
                </a:cubicBezTo>
                <a:cubicBezTo>
                  <a:pt x="1216177" y="452562"/>
                  <a:pt x="1387351" y="417361"/>
                  <a:pt x="1476675" y="484386"/>
                </a:cubicBezTo>
                <a:cubicBezTo>
                  <a:pt x="1565999" y="551411"/>
                  <a:pt x="1508475" y="670979"/>
                  <a:pt x="1451325" y="698760"/>
                </a:cubicBezTo>
                <a:cubicBezTo>
                  <a:pt x="1394175" y="726541"/>
                  <a:pt x="1337854" y="810967"/>
                  <a:pt x="1262364" y="874910"/>
                </a:cubicBezTo>
                <a:cubicBezTo>
                  <a:pt x="1186874" y="938853"/>
                  <a:pt x="1357842" y="1109408"/>
                  <a:pt x="1288899" y="1172908"/>
                </a:cubicBezTo>
                <a:cubicBezTo>
                  <a:pt x="1219956" y="1236408"/>
                  <a:pt x="1045746" y="1184754"/>
                  <a:pt x="991581" y="1260672"/>
                </a:cubicBezTo>
                <a:cubicBezTo>
                  <a:pt x="937416" y="1336590"/>
                  <a:pt x="920592" y="1496653"/>
                  <a:pt x="849608" y="1499828"/>
                </a:cubicBezTo>
                <a:cubicBezTo>
                  <a:pt x="778624" y="1503003"/>
                  <a:pt x="647585" y="1335683"/>
                  <a:pt x="565678" y="1279722"/>
                </a:cubicBezTo>
                <a:cubicBezTo>
                  <a:pt x="483772" y="1223761"/>
                  <a:pt x="279020" y="1303989"/>
                  <a:pt x="201006" y="1225975"/>
                </a:cubicBezTo>
                <a:cubicBezTo>
                  <a:pt x="122992" y="1147961"/>
                  <a:pt x="223582" y="977179"/>
                  <a:pt x="159505" y="887836"/>
                </a:cubicBezTo>
                <a:cubicBezTo>
                  <a:pt x="95428" y="798493"/>
                  <a:pt x="-17447" y="685493"/>
                  <a:pt x="2283" y="623240"/>
                </a:cubicBezTo>
                <a:close/>
              </a:path>
            </a:pathLst>
          </a:cu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rot="10800000">
            <a:off x="8237051" y="538441"/>
            <a:ext cx="583421" cy="5584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rot="10800000">
            <a:off x="8299558" y="572742"/>
            <a:ext cx="466798" cy="489873"/>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rot="10800000">
            <a:off x="7953764" y="833307"/>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p:nvSpPr>
        <p:spPr>
          <a:xfrm rot="10800000">
            <a:off x="7953764" y="758380"/>
            <a:ext cx="312872" cy="61077"/>
          </a:xfrm>
          <a:prstGeom prst="ellipse">
            <a:avLst/>
          </a:prstGeom>
          <a:solidFill>
            <a:schemeClr val="bg1">
              <a:lumMod val="65000"/>
              <a:lumOff val="3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4"/>
          <p:cNvGrpSpPr/>
          <p:nvPr/>
        </p:nvGrpSpPr>
        <p:grpSpPr>
          <a:xfrm rot="12493251">
            <a:off x="8036523" y="524707"/>
            <a:ext cx="282079" cy="60031"/>
            <a:chOff x="2051720" y="1722580"/>
            <a:chExt cx="1296144" cy="444242"/>
          </a:xfrm>
        </p:grpSpPr>
        <p:sp>
          <p:nvSpPr>
            <p:cNvPr id="36" name="正方形/長方形 35"/>
            <p:cNvSpPr/>
            <p:nvPr/>
          </p:nvSpPr>
          <p:spPr>
            <a:xfrm>
              <a:off x="2051720" y="1916832"/>
              <a:ext cx="792088"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2843808" y="1722580"/>
              <a:ext cx="504056" cy="4442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p:nvSpPr>
        <p:spPr>
          <a:xfrm rot="10800000">
            <a:off x="7431246" y="823013"/>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アーチ 38"/>
          <p:cNvSpPr/>
          <p:nvPr/>
        </p:nvSpPr>
        <p:spPr>
          <a:xfrm rot="16200000">
            <a:off x="7695207" y="650580"/>
            <a:ext cx="305384" cy="337755"/>
          </a:xfrm>
          <a:prstGeom prst="blockArc">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p:cNvSpPr/>
          <p:nvPr/>
        </p:nvSpPr>
        <p:spPr>
          <a:xfrm rot="10800000">
            <a:off x="7431246" y="758380"/>
            <a:ext cx="252384" cy="471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1" name="グループ化 40"/>
          <p:cNvGrpSpPr/>
          <p:nvPr/>
        </p:nvGrpSpPr>
        <p:grpSpPr>
          <a:xfrm rot="9000000">
            <a:off x="7379185" y="476672"/>
            <a:ext cx="317182" cy="122154"/>
            <a:chOff x="4613408" y="1988840"/>
            <a:chExt cx="822688" cy="288032"/>
          </a:xfrm>
          <a:solidFill>
            <a:schemeClr val="tx1"/>
          </a:solidFill>
        </p:grpSpPr>
        <p:sp>
          <p:nvSpPr>
            <p:cNvPr id="42" name="月 41"/>
            <p:cNvSpPr/>
            <p:nvPr/>
          </p:nvSpPr>
          <p:spPr>
            <a:xfrm rot="10704550">
              <a:off x="4613408" y="1988840"/>
              <a:ext cx="246624" cy="288032"/>
            </a:xfrm>
            <a:prstGeom prst="moo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4860032" y="2094189"/>
              <a:ext cx="576064" cy="7200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4" name="円/楕円 43"/>
          <p:cNvSpPr/>
          <p:nvPr/>
        </p:nvSpPr>
        <p:spPr>
          <a:xfrm rot="10800000">
            <a:off x="7850203" y="784302"/>
            <a:ext cx="83287" cy="916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rot="10800000">
            <a:off x="6926801" y="666773"/>
            <a:ext cx="326043" cy="290843"/>
          </a:xfrm>
          <a:prstGeom prst="ellipse">
            <a:avLst/>
          </a:prstGeom>
          <a:gradFill>
            <a:gsLst>
              <a:gs pos="21000">
                <a:srgbClr val="002060"/>
              </a:gs>
              <a:gs pos="67000">
                <a:schemeClr val="accent1">
                  <a:shade val="67500"/>
                  <a:satMod val="115000"/>
                </a:schemeClr>
              </a:gs>
              <a:gs pos="100000">
                <a:schemeClr val="accent1">
                  <a:shade val="100000"/>
                  <a:satMod val="11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479625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p:nvPr/>
        </p:nvSpPr>
        <p:spPr>
          <a:xfrm>
            <a:off x="3460786" y="4111374"/>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effectLst>
                  <a:outerShdw blurRad="38100" dist="38100" dir="2700000" algn="tl">
                    <a:srgbClr val="000000">
                      <a:alpha val="43137"/>
                    </a:srgbClr>
                  </a:outerShdw>
                </a:effectLst>
                <a:latin typeface="+mn-ea"/>
              </a:rPr>
              <a:t>COX2</a:t>
            </a:r>
            <a:endParaRPr kumimoji="1" lang="ja-JP" altLang="en-US" sz="2800" b="1" dirty="0">
              <a:effectLst>
                <a:outerShdw blurRad="38100" dist="38100" dir="2700000" algn="tl">
                  <a:srgbClr val="000000">
                    <a:alpha val="43137"/>
                  </a:srgbClr>
                </a:outerShdw>
              </a:effectLst>
              <a:latin typeface="+mn-ea"/>
            </a:endParaRPr>
          </a:p>
        </p:txBody>
      </p:sp>
      <p:sp>
        <p:nvSpPr>
          <p:cNvPr id="14" name="下矢印 13"/>
          <p:cNvSpPr/>
          <p:nvPr/>
        </p:nvSpPr>
        <p:spPr>
          <a:xfrm>
            <a:off x="4046926" y="4655207"/>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4046926" y="527481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3528051" y="589442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PGE</a:t>
            </a:r>
            <a:r>
              <a:rPr lang="en-US" altLang="ja-JP" b="1" dirty="0" smtClean="0">
                <a:effectLst>
                  <a:outerShdw blurRad="38100" dist="38100" dir="2700000" algn="tl">
                    <a:srgbClr val="000000">
                      <a:alpha val="43137"/>
                    </a:srgbClr>
                  </a:outerShdw>
                </a:effectLst>
                <a:latin typeface="+mn-ea"/>
              </a:rPr>
              <a:t>2</a:t>
            </a:r>
            <a:endParaRPr kumimoji="1" lang="ja-JP" altLang="en-US" b="1" dirty="0">
              <a:effectLst>
                <a:outerShdw blurRad="38100" dist="38100" dir="2700000" algn="tl">
                  <a:srgbClr val="000000">
                    <a:alpha val="43137"/>
                  </a:srgbClr>
                </a:outerShdw>
              </a:effectLst>
              <a:latin typeface="+mn-ea"/>
            </a:endParaRPr>
          </a:p>
        </p:txBody>
      </p:sp>
      <p:sp>
        <p:nvSpPr>
          <p:cNvPr id="17" name="下矢印 16"/>
          <p:cNvSpPr/>
          <p:nvPr/>
        </p:nvSpPr>
        <p:spPr>
          <a:xfrm rot="5400000">
            <a:off x="2976301" y="5819299"/>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1331640" y="589442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VEGF</a:t>
            </a:r>
            <a:endParaRPr kumimoji="1" lang="ja-JP" altLang="en-US" b="1" dirty="0">
              <a:effectLst>
                <a:outerShdw blurRad="38100" dist="38100" dir="2700000" algn="tl">
                  <a:srgbClr val="000000">
                    <a:alpha val="43137"/>
                  </a:srgbClr>
                </a:outerShdw>
              </a:effectLst>
              <a:latin typeface="+mn-ea"/>
            </a:endParaRPr>
          </a:p>
        </p:txBody>
      </p:sp>
      <p:sp>
        <p:nvSpPr>
          <p:cNvPr id="20" name="下矢印 19"/>
          <p:cNvSpPr/>
          <p:nvPr/>
        </p:nvSpPr>
        <p:spPr>
          <a:xfrm rot="10800000">
            <a:off x="1875660" y="5174343"/>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1225607" y="4555615"/>
            <a:ext cx="1692188"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血管新生</a:t>
            </a:r>
            <a:endParaRPr kumimoji="1" lang="ja-JP" altLang="en-US" sz="2800" b="1" dirty="0">
              <a:effectLst>
                <a:outerShdw blurRad="38100" dist="38100" dir="2700000" algn="tl">
                  <a:srgbClr val="000000">
                    <a:alpha val="43137"/>
                  </a:srgbClr>
                </a:outerShdw>
              </a:effectLst>
              <a:latin typeface="+mn-ea"/>
            </a:endParaRPr>
          </a:p>
        </p:txBody>
      </p:sp>
      <p:sp>
        <p:nvSpPr>
          <p:cNvPr id="22" name="角丸四角形 21"/>
          <p:cNvSpPr/>
          <p:nvPr/>
        </p:nvSpPr>
        <p:spPr>
          <a:xfrm>
            <a:off x="0" y="3175270"/>
            <a:ext cx="2771800"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effectLst>
                  <a:outerShdw blurRad="38100" dist="38100" dir="2700000" algn="tl">
                    <a:srgbClr val="000000">
                      <a:alpha val="43137"/>
                    </a:srgbClr>
                  </a:outerShdw>
                </a:effectLst>
                <a:latin typeface="+mn-ea"/>
              </a:rPr>
              <a:t>滑膜</a:t>
            </a:r>
            <a:r>
              <a:rPr lang="ja-JP" altLang="en-US" sz="2800" b="1" dirty="0" smtClean="0">
                <a:effectLst>
                  <a:outerShdw blurRad="38100" dist="38100" dir="2700000" algn="tl">
                    <a:srgbClr val="000000">
                      <a:alpha val="43137"/>
                    </a:srgbClr>
                  </a:outerShdw>
                </a:effectLst>
                <a:latin typeface="+mn-ea"/>
              </a:rPr>
              <a:t>細胞の増殖</a:t>
            </a:r>
            <a:endParaRPr kumimoji="1" lang="ja-JP" altLang="en-US" sz="2800" b="1" dirty="0">
              <a:effectLst>
                <a:outerShdw blurRad="38100" dist="38100" dir="2700000" algn="tl">
                  <a:srgbClr val="000000">
                    <a:alpha val="43137"/>
                  </a:srgbClr>
                </a:outerShdw>
              </a:effectLst>
              <a:latin typeface="+mn-ea"/>
            </a:endParaRPr>
          </a:p>
        </p:txBody>
      </p:sp>
      <p:sp>
        <p:nvSpPr>
          <p:cNvPr id="23" name="下矢印 22"/>
          <p:cNvSpPr/>
          <p:nvPr/>
        </p:nvSpPr>
        <p:spPr>
          <a:xfrm rot="8687606">
            <a:off x="1574604" y="3621079"/>
            <a:ext cx="392084" cy="918978"/>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6444208" y="4293096"/>
            <a:ext cx="2232248" cy="1700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dirty="0">
                <a:solidFill>
                  <a:srgbClr val="FF0000"/>
                </a:solidFill>
              </a:rPr>
              <a:t>痛み</a:t>
            </a:r>
            <a:endParaRPr kumimoji="1" lang="ja-JP" altLang="en-US" sz="3200" b="1" dirty="0">
              <a:solidFill>
                <a:srgbClr val="FF0000"/>
              </a:solidFill>
            </a:endParaRPr>
          </a:p>
        </p:txBody>
      </p:sp>
      <p:sp>
        <p:nvSpPr>
          <p:cNvPr id="29" name="右矢印 28"/>
          <p:cNvSpPr/>
          <p:nvPr/>
        </p:nvSpPr>
        <p:spPr>
          <a:xfrm>
            <a:off x="5436096" y="4330057"/>
            <a:ext cx="936104" cy="162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上矢印 1"/>
          <p:cNvSpPr/>
          <p:nvPr/>
        </p:nvSpPr>
        <p:spPr>
          <a:xfrm>
            <a:off x="1064240" y="2450614"/>
            <a:ext cx="470031" cy="661679"/>
          </a:xfrm>
          <a:prstGeom prst="up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5496" y="1301859"/>
            <a:ext cx="2520280" cy="830997"/>
          </a:xfrm>
          <a:prstGeom prst="rect">
            <a:avLst/>
          </a:prstGeom>
          <a:noFill/>
        </p:spPr>
        <p:txBody>
          <a:bodyPr wrap="square" rtlCol="0">
            <a:spAutoFit/>
          </a:bodyPr>
          <a:lstStyle/>
          <a:p>
            <a:pPr algn="ctr"/>
            <a:r>
              <a:rPr kumimoji="1" lang="ja-JP" altLang="en-US" sz="2400" b="1" dirty="0" smtClean="0">
                <a:solidFill>
                  <a:srgbClr val="FFC000"/>
                </a:solidFill>
                <a:effectLst>
                  <a:outerShdw blurRad="38100" dist="38100" dir="2700000" algn="tl">
                    <a:srgbClr val="000000">
                      <a:alpha val="43137"/>
                    </a:srgbClr>
                  </a:outerShdw>
                </a:effectLst>
                <a:latin typeface="+mn-ea"/>
              </a:rPr>
              <a:t>滑膜炎</a:t>
            </a:r>
            <a:endParaRPr kumimoji="1" lang="en-US" altLang="ja-JP" sz="2400" b="1" dirty="0" smtClean="0">
              <a:solidFill>
                <a:srgbClr val="FFC000"/>
              </a:solidFill>
              <a:effectLst>
                <a:outerShdw blurRad="38100" dist="38100" dir="2700000" algn="tl">
                  <a:srgbClr val="000000">
                    <a:alpha val="43137"/>
                  </a:srgbClr>
                </a:outerShdw>
              </a:effectLst>
              <a:latin typeface="+mn-ea"/>
            </a:endParaRPr>
          </a:p>
          <a:p>
            <a:pPr algn="ctr"/>
            <a:r>
              <a:rPr kumimoji="1" lang="ja-JP" altLang="en-US" sz="2400" b="1" dirty="0" smtClean="0">
                <a:solidFill>
                  <a:srgbClr val="FFC000"/>
                </a:solidFill>
                <a:effectLst>
                  <a:outerShdw blurRad="38100" dist="38100" dir="2700000" algn="tl">
                    <a:srgbClr val="000000">
                      <a:alpha val="43137"/>
                    </a:srgbClr>
                  </a:outerShdw>
                </a:effectLst>
                <a:latin typeface="+mn-ea"/>
              </a:rPr>
              <a:t>パンヌス形成</a:t>
            </a:r>
            <a:endParaRPr kumimoji="1" lang="ja-JP" altLang="en-US" sz="2400" b="1" dirty="0">
              <a:solidFill>
                <a:srgbClr val="FFC000"/>
              </a:solidFill>
              <a:effectLst>
                <a:outerShdw blurRad="38100" dist="38100" dir="2700000" algn="tl">
                  <a:srgbClr val="000000">
                    <a:alpha val="43137"/>
                  </a:srgbClr>
                </a:outerShdw>
              </a:effectLst>
              <a:latin typeface="+mn-ea"/>
            </a:endParaRPr>
          </a:p>
        </p:txBody>
      </p:sp>
      <p:sp>
        <p:nvSpPr>
          <p:cNvPr id="5" name="円/楕円 4"/>
          <p:cNvSpPr/>
          <p:nvPr/>
        </p:nvSpPr>
        <p:spPr>
          <a:xfrm>
            <a:off x="240632" y="1084200"/>
            <a:ext cx="2160240" cy="13350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上矢印 6"/>
          <p:cNvSpPr/>
          <p:nvPr/>
        </p:nvSpPr>
        <p:spPr>
          <a:xfrm rot="5400000">
            <a:off x="2848246" y="1018077"/>
            <a:ext cx="1006133" cy="1511456"/>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416444" y="1124744"/>
            <a:ext cx="3528752" cy="1384995"/>
          </a:xfrm>
          <a:prstGeom prst="rect">
            <a:avLst/>
          </a:prstGeom>
          <a:noFill/>
          <a:ln>
            <a:solidFill>
              <a:srgbClr val="FF0000"/>
            </a:solidFill>
          </a:ln>
        </p:spPr>
        <p:txBody>
          <a:bodyPr wrap="square" rtlCol="0">
            <a:spAutoFit/>
          </a:bodyPr>
          <a:lstStyle/>
          <a:p>
            <a:pPr algn="ctr"/>
            <a:r>
              <a:rPr lang="ja-JP" altLang="en-US" sz="2800" b="1" dirty="0" smtClean="0">
                <a:solidFill>
                  <a:srgbClr val="FFC000"/>
                </a:solidFill>
                <a:effectLst>
                  <a:outerShdw blurRad="38100" dist="38100" dir="2700000" algn="tl">
                    <a:srgbClr val="000000">
                      <a:alpha val="43137"/>
                    </a:srgbClr>
                  </a:outerShdw>
                </a:effectLst>
                <a:latin typeface="+mn-ea"/>
              </a:rPr>
              <a:t>関節腫脹</a:t>
            </a:r>
            <a:endParaRPr lang="en-US" altLang="ja-JP" sz="2800" b="1" dirty="0" smtClean="0">
              <a:solidFill>
                <a:srgbClr val="FFC000"/>
              </a:solidFill>
              <a:effectLst>
                <a:outerShdw blurRad="38100" dist="38100" dir="2700000" algn="tl">
                  <a:srgbClr val="000000">
                    <a:alpha val="43137"/>
                  </a:srgbClr>
                </a:outerShdw>
              </a:effectLst>
              <a:latin typeface="+mn-ea"/>
            </a:endParaRPr>
          </a:p>
          <a:p>
            <a:pPr algn="ctr"/>
            <a:r>
              <a:rPr lang="ja-JP" altLang="en-US" sz="2800" b="1" dirty="0" smtClean="0">
                <a:effectLst>
                  <a:outerShdw blurRad="38100" dist="38100" dir="2700000" algn="tl">
                    <a:srgbClr val="000000">
                      <a:alpha val="43137"/>
                    </a:srgbClr>
                  </a:outerShdw>
                </a:effectLst>
                <a:latin typeface="+mn-ea"/>
              </a:rPr>
              <a:t>関節内圧の上昇</a:t>
            </a:r>
            <a:endParaRPr lang="en-US" altLang="ja-JP" sz="2800" b="1" dirty="0" smtClean="0">
              <a:effectLst>
                <a:outerShdw blurRad="38100" dist="38100" dir="2700000" algn="tl">
                  <a:srgbClr val="000000">
                    <a:alpha val="43137"/>
                  </a:srgbClr>
                </a:outerShdw>
              </a:effectLst>
              <a:latin typeface="+mn-ea"/>
            </a:endParaRPr>
          </a:p>
          <a:p>
            <a:pPr algn="ctr"/>
            <a:r>
              <a:rPr lang="ja-JP" altLang="en-US" sz="2800" b="1" dirty="0">
                <a:effectLst>
                  <a:outerShdw blurRad="38100" dist="38100" dir="2700000" algn="tl">
                    <a:srgbClr val="000000">
                      <a:alpha val="43137"/>
                    </a:srgbClr>
                  </a:outerShdw>
                </a:effectLst>
                <a:latin typeface="+mn-ea"/>
              </a:rPr>
              <a:t>関節</a:t>
            </a:r>
            <a:r>
              <a:rPr lang="ja-JP" altLang="en-US" sz="2800" b="1" dirty="0" smtClean="0">
                <a:effectLst>
                  <a:outerShdw blurRad="38100" dist="38100" dir="2700000" algn="tl">
                    <a:srgbClr val="000000">
                      <a:alpha val="43137"/>
                    </a:srgbClr>
                  </a:outerShdw>
                </a:effectLst>
                <a:latin typeface="+mn-ea"/>
              </a:rPr>
              <a:t>包の伸展</a:t>
            </a:r>
            <a:endParaRPr lang="en-US" altLang="ja-JP" sz="2800" b="1" dirty="0" smtClean="0">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29335713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p:cNvSpPr/>
          <p:nvPr/>
        </p:nvSpPr>
        <p:spPr>
          <a:xfrm>
            <a:off x="3460786" y="4111374"/>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effectLst>
                  <a:outerShdw blurRad="38100" dist="38100" dir="2700000" algn="tl">
                    <a:srgbClr val="000000">
                      <a:alpha val="43137"/>
                    </a:srgbClr>
                  </a:outerShdw>
                </a:effectLst>
                <a:latin typeface="+mn-ea"/>
              </a:rPr>
              <a:t>COX2</a:t>
            </a:r>
            <a:endParaRPr kumimoji="1" lang="ja-JP" altLang="en-US" sz="2800" b="1" dirty="0">
              <a:effectLst>
                <a:outerShdw blurRad="38100" dist="38100" dir="2700000" algn="tl">
                  <a:srgbClr val="000000">
                    <a:alpha val="43137"/>
                  </a:srgbClr>
                </a:outerShdw>
              </a:effectLst>
              <a:latin typeface="+mn-ea"/>
            </a:endParaRPr>
          </a:p>
        </p:txBody>
      </p:sp>
      <p:sp>
        <p:nvSpPr>
          <p:cNvPr id="14" name="下矢印 13"/>
          <p:cNvSpPr/>
          <p:nvPr/>
        </p:nvSpPr>
        <p:spPr>
          <a:xfrm>
            <a:off x="4046926" y="4655207"/>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4046926" y="527481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3528051" y="589442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PGE</a:t>
            </a:r>
            <a:r>
              <a:rPr lang="en-US" altLang="ja-JP" b="1" dirty="0" smtClean="0">
                <a:effectLst>
                  <a:outerShdw blurRad="38100" dist="38100" dir="2700000" algn="tl">
                    <a:srgbClr val="000000">
                      <a:alpha val="43137"/>
                    </a:srgbClr>
                  </a:outerShdw>
                </a:effectLst>
                <a:latin typeface="+mn-ea"/>
              </a:rPr>
              <a:t>2</a:t>
            </a:r>
            <a:endParaRPr kumimoji="1" lang="ja-JP" altLang="en-US" b="1" dirty="0">
              <a:effectLst>
                <a:outerShdw blurRad="38100" dist="38100" dir="2700000" algn="tl">
                  <a:srgbClr val="000000">
                    <a:alpha val="43137"/>
                  </a:srgbClr>
                </a:outerShdw>
              </a:effectLst>
              <a:latin typeface="+mn-ea"/>
            </a:endParaRPr>
          </a:p>
        </p:txBody>
      </p:sp>
      <p:sp>
        <p:nvSpPr>
          <p:cNvPr id="17" name="下矢印 16"/>
          <p:cNvSpPr/>
          <p:nvPr/>
        </p:nvSpPr>
        <p:spPr>
          <a:xfrm rot="5400000">
            <a:off x="2976301" y="5819299"/>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1331640" y="589442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effectLst>
                  <a:outerShdw blurRad="38100" dist="38100" dir="2700000" algn="tl">
                    <a:srgbClr val="000000">
                      <a:alpha val="43137"/>
                    </a:srgbClr>
                  </a:outerShdw>
                </a:effectLst>
                <a:latin typeface="+mn-ea"/>
              </a:rPr>
              <a:t>VEGF</a:t>
            </a:r>
            <a:endParaRPr kumimoji="1" lang="ja-JP" altLang="en-US" b="1" dirty="0">
              <a:effectLst>
                <a:outerShdw blurRad="38100" dist="38100" dir="2700000" algn="tl">
                  <a:srgbClr val="000000">
                    <a:alpha val="43137"/>
                  </a:srgbClr>
                </a:outerShdw>
              </a:effectLst>
              <a:latin typeface="+mn-ea"/>
            </a:endParaRPr>
          </a:p>
        </p:txBody>
      </p:sp>
      <p:sp>
        <p:nvSpPr>
          <p:cNvPr id="20" name="下矢印 19"/>
          <p:cNvSpPr/>
          <p:nvPr/>
        </p:nvSpPr>
        <p:spPr>
          <a:xfrm rot="10800000">
            <a:off x="1875660" y="5174343"/>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1225607" y="4555615"/>
            <a:ext cx="1692188"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effectLst>
                  <a:outerShdw blurRad="38100" dist="38100" dir="2700000" algn="tl">
                    <a:srgbClr val="000000">
                      <a:alpha val="43137"/>
                    </a:srgbClr>
                  </a:outerShdw>
                </a:effectLst>
                <a:latin typeface="+mn-ea"/>
              </a:rPr>
              <a:t>血管新生</a:t>
            </a:r>
            <a:endParaRPr kumimoji="1" lang="ja-JP" altLang="en-US" sz="2800" b="1" dirty="0">
              <a:effectLst>
                <a:outerShdw blurRad="38100" dist="38100" dir="2700000" algn="tl">
                  <a:srgbClr val="000000">
                    <a:alpha val="43137"/>
                  </a:srgbClr>
                </a:outerShdw>
              </a:effectLst>
              <a:latin typeface="+mn-ea"/>
            </a:endParaRPr>
          </a:p>
        </p:txBody>
      </p:sp>
      <p:sp>
        <p:nvSpPr>
          <p:cNvPr id="22" name="角丸四角形 21"/>
          <p:cNvSpPr/>
          <p:nvPr/>
        </p:nvSpPr>
        <p:spPr>
          <a:xfrm>
            <a:off x="0" y="3175270"/>
            <a:ext cx="2771800"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effectLst>
                  <a:outerShdw blurRad="38100" dist="38100" dir="2700000" algn="tl">
                    <a:srgbClr val="000000">
                      <a:alpha val="43137"/>
                    </a:srgbClr>
                  </a:outerShdw>
                </a:effectLst>
                <a:latin typeface="+mn-ea"/>
              </a:rPr>
              <a:t>滑膜</a:t>
            </a:r>
            <a:r>
              <a:rPr lang="ja-JP" altLang="en-US" sz="2800" b="1" dirty="0" smtClean="0">
                <a:effectLst>
                  <a:outerShdw blurRad="38100" dist="38100" dir="2700000" algn="tl">
                    <a:srgbClr val="000000">
                      <a:alpha val="43137"/>
                    </a:srgbClr>
                  </a:outerShdw>
                </a:effectLst>
                <a:latin typeface="+mn-ea"/>
              </a:rPr>
              <a:t>細胞の増殖</a:t>
            </a:r>
            <a:endParaRPr kumimoji="1" lang="ja-JP" altLang="en-US" sz="2800" b="1" dirty="0">
              <a:effectLst>
                <a:outerShdw blurRad="38100" dist="38100" dir="2700000" algn="tl">
                  <a:srgbClr val="000000">
                    <a:alpha val="43137"/>
                  </a:srgbClr>
                </a:outerShdw>
              </a:effectLst>
              <a:latin typeface="+mn-ea"/>
            </a:endParaRPr>
          </a:p>
        </p:txBody>
      </p:sp>
      <p:sp>
        <p:nvSpPr>
          <p:cNvPr id="23" name="下矢印 22"/>
          <p:cNvSpPr/>
          <p:nvPr/>
        </p:nvSpPr>
        <p:spPr>
          <a:xfrm rot="8687606">
            <a:off x="1574604" y="3621079"/>
            <a:ext cx="392084" cy="918978"/>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6444208" y="4293096"/>
            <a:ext cx="2232248" cy="17007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dirty="0">
                <a:solidFill>
                  <a:srgbClr val="FF0000"/>
                </a:solidFill>
              </a:rPr>
              <a:t>痛み</a:t>
            </a:r>
            <a:endParaRPr kumimoji="1" lang="ja-JP" altLang="en-US" sz="3200" b="1" dirty="0">
              <a:solidFill>
                <a:srgbClr val="FF0000"/>
              </a:solidFill>
            </a:endParaRPr>
          </a:p>
        </p:txBody>
      </p:sp>
      <p:sp>
        <p:nvSpPr>
          <p:cNvPr id="29" name="右矢印 28"/>
          <p:cNvSpPr/>
          <p:nvPr/>
        </p:nvSpPr>
        <p:spPr>
          <a:xfrm>
            <a:off x="5436096" y="4330057"/>
            <a:ext cx="936104" cy="1626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上矢印 1"/>
          <p:cNvSpPr/>
          <p:nvPr/>
        </p:nvSpPr>
        <p:spPr>
          <a:xfrm>
            <a:off x="1064240" y="2450614"/>
            <a:ext cx="470031" cy="661679"/>
          </a:xfrm>
          <a:prstGeom prst="up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5496" y="1301859"/>
            <a:ext cx="2520280" cy="830997"/>
          </a:xfrm>
          <a:prstGeom prst="rect">
            <a:avLst/>
          </a:prstGeom>
          <a:noFill/>
        </p:spPr>
        <p:txBody>
          <a:bodyPr wrap="square" rtlCol="0">
            <a:spAutoFit/>
          </a:bodyPr>
          <a:lstStyle/>
          <a:p>
            <a:pPr algn="ctr"/>
            <a:r>
              <a:rPr kumimoji="1" lang="ja-JP" altLang="en-US" sz="2400" b="1" dirty="0" smtClean="0">
                <a:solidFill>
                  <a:srgbClr val="FFC000"/>
                </a:solidFill>
                <a:effectLst>
                  <a:outerShdw blurRad="38100" dist="38100" dir="2700000" algn="tl">
                    <a:srgbClr val="000000">
                      <a:alpha val="43137"/>
                    </a:srgbClr>
                  </a:outerShdw>
                </a:effectLst>
                <a:latin typeface="+mn-ea"/>
              </a:rPr>
              <a:t>滑膜炎</a:t>
            </a:r>
            <a:endParaRPr kumimoji="1" lang="en-US" altLang="ja-JP" sz="2400" b="1" dirty="0" smtClean="0">
              <a:solidFill>
                <a:srgbClr val="FFC000"/>
              </a:solidFill>
              <a:effectLst>
                <a:outerShdw blurRad="38100" dist="38100" dir="2700000" algn="tl">
                  <a:srgbClr val="000000">
                    <a:alpha val="43137"/>
                  </a:srgbClr>
                </a:outerShdw>
              </a:effectLst>
              <a:latin typeface="+mn-ea"/>
            </a:endParaRPr>
          </a:p>
          <a:p>
            <a:pPr algn="ctr"/>
            <a:r>
              <a:rPr kumimoji="1" lang="ja-JP" altLang="en-US" sz="2400" b="1" dirty="0" smtClean="0">
                <a:solidFill>
                  <a:srgbClr val="FFC000"/>
                </a:solidFill>
                <a:effectLst>
                  <a:outerShdw blurRad="38100" dist="38100" dir="2700000" algn="tl">
                    <a:srgbClr val="000000">
                      <a:alpha val="43137"/>
                    </a:srgbClr>
                  </a:outerShdw>
                </a:effectLst>
                <a:latin typeface="+mn-ea"/>
              </a:rPr>
              <a:t>パンヌス形成</a:t>
            </a:r>
            <a:endParaRPr kumimoji="1" lang="ja-JP" altLang="en-US" sz="2400" b="1" dirty="0">
              <a:solidFill>
                <a:srgbClr val="FFC000"/>
              </a:solidFill>
              <a:effectLst>
                <a:outerShdw blurRad="38100" dist="38100" dir="2700000" algn="tl">
                  <a:srgbClr val="000000">
                    <a:alpha val="43137"/>
                  </a:srgbClr>
                </a:outerShdw>
              </a:effectLst>
              <a:latin typeface="+mn-ea"/>
            </a:endParaRPr>
          </a:p>
        </p:txBody>
      </p:sp>
      <p:sp>
        <p:nvSpPr>
          <p:cNvPr id="5" name="円/楕円 4"/>
          <p:cNvSpPr/>
          <p:nvPr/>
        </p:nvSpPr>
        <p:spPr>
          <a:xfrm>
            <a:off x="240632" y="1084200"/>
            <a:ext cx="2160240" cy="13350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上矢印 6"/>
          <p:cNvSpPr/>
          <p:nvPr/>
        </p:nvSpPr>
        <p:spPr>
          <a:xfrm rot="5400000">
            <a:off x="2848246" y="1018077"/>
            <a:ext cx="1006133" cy="1511456"/>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416444" y="1124744"/>
            <a:ext cx="3528752" cy="1384995"/>
          </a:xfrm>
          <a:prstGeom prst="rect">
            <a:avLst/>
          </a:prstGeom>
          <a:noFill/>
          <a:ln>
            <a:solidFill>
              <a:srgbClr val="FF0000"/>
            </a:solidFill>
          </a:ln>
        </p:spPr>
        <p:txBody>
          <a:bodyPr wrap="square" rtlCol="0">
            <a:spAutoFit/>
          </a:bodyPr>
          <a:lstStyle/>
          <a:p>
            <a:pPr algn="ctr"/>
            <a:r>
              <a:rPr lang="ja-JP" altLang="en-US" sz="2800" b="1" dirty="0" smtClean="0">
                <a:solidFill>
                  <a:srgbClr val="FFC000"/>
                </a:solidFill>
                <a:effectLst>
                  <a:outerShdw blurRad="38100" dist="38100" dir="2700000" algn="tl">
                    <a:srgbClr val="000000">
                      <a:alpha val="43137"/>
                    </a:srgbClr>
                  </a:outerShdw>
                </a:effectLst>
                <a:latin typeface="+mn-ea"/>
              </a:rPr>
              <a:t>関節腫脹</a:t>
            </a:r>
            <a:endParaRPr lang="en-US" altLang="ja-JP" sz="2800" b="1" dirty="0" smtClean="0">
              <a:solidFill>
                <a:srgbClr val="FFC000"/>
              </a:solidFill>
              <a:effectLst>
                <a:outerShdw blurRad="38100" dist="38100" dir="2700000" algn="tl">
                  <a:srgbClr val="000000">
                    <a:alpha val="43137"/>
                  </a:srgbClr>
                </a:outerShdw>
              </a:effectLst>
              <a:latin typeface="+mn-ea"/>
            </a:endParaRPr>
          </a:p>
          <a:p>
            <a:pPr algn="ctr"/>
            <a:r>
              <a:rPr lang="ja-JP" altLang="en-US" sz="2800" b="1" dirty="0" smtClean="0">
                <a:effectLst>
                  <a:outerShdw blurRad="38100" dist="38100" dir="2700000" algn="tl">
                    <a:srgbClr val="000000">
                      <a:alpha val="43137"/>
                    </a:srgbClr>
                  </a:outerShdw>
                </a:effectLst>
                <a:latin typeface="+mn-ea"/>
              </a:rPr>
              <a:t>関節内圧の上昇</a:t>
            </a:r>
            <a:endParaRPr lang="en-US" altLang="ja-JP" sz="2800" b="1" dirty="0" smtClean="0">
              <a:effectLst>
                <a:outerShdw blurRad="38100" dist="38100" dir="2700000" algn="tl">
                  <a:srgbClr val="000000">
                    <a:alpha val="43137"/>
                  </a:srgbClr>
                </a:outerShdw>
              </a:effectLst>
              <a:latin typeface="+mn-ea"/>
            </a:endParaRPr>
          </a:p>
          <a:p>
            <a:pPr algn="ctr"/>
            <a:r>
              <a:rPr lang="ja-JP" altLang="en-US" sz="2800" b="1" dirty="0">
                <a:effectLst>
                  <a:outerShdw blurRad="38100" dist="38100" dir="2700000" algn="tl">
                    <a:srgbClr val="000000">
                      <a:alpha val="43137"/>
                    </a:srgbClr>
                  </a:outerShdw>
                </a:effectLst>
                <a:latin typeface="+mn-ea"/>
              </a:rPr>
              <a:t>関節</a:t>
            </a:r>
            <a:r>
              <a:rPr lang="ja-JP" altLang="en-US" sz="2800" b="1" dirty="0" smtClean="0">
                <a:effectLst>
                  <a:outerShdw blurRad="38100" dist="38100" dir="2700000" algn="tl">
                    <a:srgbClr val="000000">
                      <a:alpha val="43137"/>
                    </a:srgbClr>
                  </a:outerShdw>
                </a:effectLst>
                <a:latin typeface="+mn-ea"/>
              </a:rPr>
              <a:t>包の伸展</a:t>
            </a:r>
            <a:endParaRPr lang="en-US" altLang="ja-JP" sz="2800" b="1" dirty="0" smtClean="0">
              <a:effectLst>
                <a:outerShdw blurRad="38100" dist="38100" dir="2700000" algn="tl">
                  <a:srgbClr val="000000">
                    <a:alpha val="43137"/>
                  </a:srgbClr>
                </a:outerShdw>
              </a:effectLst>
              <a:latin typeface="+mn-ea"/>
            </a:endParaRPr>
          </a:p>
        </p:txBody>
      </p:sp>
      <p:sp>
        <p:nvSpPr>
          <p:cNvPr id="18" name="上矢印 17"/>
          <p:cNvSpPr/>
          <p:nvPr/>
        </p:nvSpPr>
        <p:spPr>
          <a:xfrm rot="9000000">
            <a:off x="6272511" y="2596542"/>
            <a:ext cx="1044116" cy="17701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7092280" y="2987660"/>
            <a:ext cx="1656184" cy="369332"/>
          </a:xfrm>
          <a:prstGeom prst="rect">
            <a:avLst/>
          </a:prstGeom>
          <a:noFill/>
        </p:spPr>
        <p:txBody>
          <a:bodyPr wrap="square" rtlCol="0">
            <a:spAutoFit/>
          </a:bodyPr>
          <a:lstStyle/>
          <a:p>
            <a:r>
              <a:rPr kumimoji="1" lang="ja-JP" altLang="en-US" dirty="0" smtClean="0"/>
              <a:t>侵害受容器</a:t>
            </a:r>
            <a:endParaRPr kumimoji="1" lang="ja-JP" altLang="en-US" dirty="0"/>
          </a:p>
        </p:txBody>
      </p:sp>
    </p:spTree>
    <p:extLst>
      <p:ext uri="{BB962C8B-B14F-4D97-AF65-F5344CB8AC3E}">
        <p14:creationId xmlns:p14="http://schemas.microsoft.com/office/powerpoint/2010/main" val="457116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259632" y="2204864"/>
            <a:ext cx="7200800" cy="2554545"/>
          </a:xfrm>
          <a:prstGeom prst="rect">
            <a:avLst/>
          </a:prstGeom>
          <a:noFill/>
        </p:spPr>
        <p:txBody>
          <a:bodyPr wrap="square" rtlCol="0">
            <a:spAutoFit/>
          </a:bodyPr>
          <a:lstStyle/>
          <a:p>
            <a:pPr algn="ctr"/>
            <a:r>
              <a:rPr kumimoji="1" lang="ja-JP" altLang="en-US" sz="4000" b="1" dirty="0" smtClean="0">
                <a:solidFill>
                  <a:srgbClr val="FFC000"/>
                </a:solidFill>
                <a:effectLst>
                  <a:outerShdw blurRad="38100" dist="38100" dir="2700000" algn="tl">
                    <a:srgbClr val="000000">
                      <a:alpha val="43137"/>
                    </a:srgbClr>
                  </a:outerShdw>
                </a:effectLst>
                <a:latin typeface="+mn-ea"/>
              </a:rPr>
              <a:t>関節リウマチの痛みの原因として</a:t>
            </a:r>
            <a:r>
              <a:rPr lang="en-US" altLang="ja-JP" sz="4000" b="1" dirty="0" smtClean="0">
                <a:solidFill>
                  <a:srgbClr val="FF0000"/>
                </a:solidFill>
                <a:effectLst>
                  <a:outerShdw blurRad="38100" dist="38100" dir="2700000" algn="tl">
                    <a:srgbClr val="000000">
                      <a:alpha val="43137"/>
                    </a:srgbClr>
                  </a:outerShdw>
                </a:effectLst>
                <a:latin typeface="+mn-ea"/>
              </a:rPr>
              <a:t>COX2</a:t>
            </a:r>
            <a:r>
              <a:rPr lang="ja-JP" altLang="en-US" sz="4000" b="1" dirty="0" smtClean="0">
                <a:solidFill>
                  <a:srgbClr val="FFC000"/>
                </a:solidFill>
                <a:effectLst>
                  <a:outerShdw blurRad="38100" dist="38100" dir="2700000" algn="tl">
                    <a:srgbClr val="000000">
                      <a:alpha val="43137"/>
                    </a:srgbClr>
                  </a:outerShdw>
                </a:effectLst>
                <a:latin typeface="+mn-ea"/>
              </a:rPr>
              <a:t>　</a:t>
            </a:r>
            <a:endParaRPr lang="en-US" altLang="ja-JP" sz="4000" b="1" dirty="0" smtClean="0">
              <a:solidFill>
                <a:srgbClr val="FFC000"/>
              </a:solidFill>
              <a:effectLst>
                <a:outerShdw blurRad="38100" dist="38100" dir="2700000" algn="tl">
                  <a:srgbClr val="000000">
                    <a:alpha val="43137"/>
                  </a:srgbClr>
                </a:outerShdw>
              </a:effectLst>
              <a:latin typeface="+mn-ea"/>
            </a:endParaRPr>
          </a:p>
          <a:p>
            <a:pPr algn="ctr"/>
            <a:r>
              <a:rPr lang="ja-JP" altLang="en-US" sz="4000" b="1" dirty="0">
                <a:solidFill>
                  <a:srgbClr val="FF0000"/>
                </a:solidFill>
                <a:effectLst>
                  <a:outerShdw blurRad="38100" dist="38100" dir="2700000" algn="tl">
                    <a:srgbClr val="000000">
                      <a:alpha val="43137"/>
                    </a:srgbClr>
                  </a:outerShdw>
                </a:effectLst>
                <a:latin typeface="+mn-ea"/>
              </a:rPr>
              <a:t>侵害受容器</a:t>
            </a:r>
            <a:endParaRPr lang="en-US" altLang="ja-JP" sz="4000" b="1" dirty="0" smtClean="0">
              <a:solidFill>
                <a:srgbClr val="FF0000"/>
              </a:solidFill>
              <a:effectLst>
                <a:outerShdw blurRad="38100" dist="38100" dir="2700000" algn="tl">
                  <a:srgbClr val="000000">
                    <a:alpha val="43137"/>
                  </a:srgbClr>
                </a:outerShdw>
              </a:effectLst>
              <a:latin typeface="+mn-ea"/>
            </a:endParaRPr>
          </a:p>
          <a:p>
            <a:pPr algn="ctr"/>
            <a:r>
              <a:rPr lang="ja-JP" altLang="en-US" sz="4000" b="1" dirty="0" smtClean="0">
                <a:solidFill>
                  <a:srgbClr val="FFC000"/>
                </a:solidFill>
                <a:effectLst>
                  <a:outerShdw blurRad="38100" dist="38100" dir="2700000" algn="tl">
                    <a:srgbClr val="000000">
                      <a:alpha val="43137"/>
                    </a:srgbClr>
                  </a:outerShdw>
                </a:effectLst>
                <a:latin typeface="+mn-ea"/>
              </a:rPr>
              <a:t>が関与する</a:t>
            </a:r>
            <a:r>
              <a:rPr lang="en-US" altLang="ja-JP" sz="4000" b="1" dirty="0" smtClean="0">
                <a:solidFill>
                  <a:srgbClr val="FFC000"/>
                </a:solidFill>
                <a:effectLst>
                  <a:outerShdw blurRad="38100" dist="38100" dir="2700000" algn="tl">
                    <a:srgbClr val="000000">
                      <a:alpha val="43137"/>
                    </a:srgbClr>
                  </a:outerShdw>
                </a:effectLst>
                <a:latin typeface="+mn-ea"/>
              </a:rPr>
              <a:t>.</a:t>
            </a:r>
            <a:endParaRPr kumimoji="1" lang="ja-JP" altLang="en-US" sz="4000" b="1" dirty="0">
              <a:solidFill>
                <a:srgbClr val="FFC000"/>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19071500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15616" y="2276872"/>
            <a:ext cx="6912768" cy="1754326"/>
          </a:xfrm>
          <a:prstGeom prst="rect">
            <a:avLst/>
          </a:prstGeom>
          <a:noFill/>
        </p:spPr>
        <p:txBody>
          <a:bodyPr wrap="square" rtlCol="0">
            <a:spAutoFit/>
          </a:bodyPr>
          <a:lstStyle/>
          <a:p>
            <a:pPr algn="ctr"/>
            <a:r>
              <a:rPr kumimoji="1" lang="ja-JP" altLang="en-US" sz="3600" b="1" dirty="0" smtClean="0">
                <a:solidFill>
                  <a:srgbClr val="FFC000"/>
                </a:solidFill>
                <a:effectLst>
                  <a:outerShdw blurRad="38100" dist="38100" dir="2700000" algn="tl">
                    <a:srgbClr val="000000">
                      <a:alpha val="43137"/>
                    </a:srgbClr>
                  </a:outerShdw>
                </a:effectLst>
                <a:latin typeface="+mn-ea"/>
              </a:rPr>
              <a:t>関節裂隙の狭小化</a:t>
            </a:r>
            <a:endParaRPr kumimoji="1" lang="en-US" altLang="ja-JP" sz="3600" b="1" dirty="0" smtClean="0">
              <a:solidFill>
                <a:srgbClr val="FFC000"/>
              </a:solidFill>
              <a:effectLst>
                <a:outerShdw blurRad="38100" dist="38100" dir="2700000" algn="tl">
                  <a:srgbClr val="000000">
                    <a:alpha val="43137"/>
                  </a:srgbClr>
                </a:outerShdw>
              </a:effectLst>
              <a:latin typeface="+mn-ea"/>
            </a:endParaRPr>
          </a:p>
          <a:p>
            <a:pPr algn="ctr"/>
            <a:r>
              <a:rPr lang="ja-JP" altLang="en-US" sz="3600" b="1" dirty="0">
                <a:solidFill>
                  <a:srgbClr val="FFC000"/>
                </a:solidFill>
                <a:effectLst>
                  <a:outerShdw blurRad="38100" dist="38100" dir="2700000" algn="tl">
                    <a:srgbClr val="000000">
                      <a:alpha val="43137"/>
                    </a:srgbClr>
                  </a:outerShdw>
                </a:effectLst>
                <a:latin typeface="+mn-ea"/>
              </a:rPr>
              <a:t>すなわ</a:t>
            </a:r>
            <a:r>
              <a:rPr lang="ja-JP" altLang="en-US" sz="3600" b="1" dirty="0" smtClean="0">
                <a:solidFill>
                  <a:srgbClr val="FFC000"/>
                </a:solidFill>
                <a:effectLst>
                  <a:outerShdw blurRad="38100" dist="38100" dir="2700000" algn="tl">
                    <a:srgbClr val="000000">
                      <a:alpha val="43137"/>
                    </a:srgbClr>
                  </a:outerShdw>
                </a:effectLst>
                <a:latin typeface="+mn-ea"/>
              </a:rPr>
              <a:t>ち</a:t>
            </a:r>
            <a:endParaRPr lang="en-US" altLang="ja-JP" sz="3600" b="1" dirty="0" smtClean="0">
              <a:solidFill>
                <a:srgbClr val="FFC000"/>
              </a:solidFill>
              <a:effectLst>
                <a:outerShdw blurRad="38100" dist="38100" dir="2700000" algn="tl">
                  <a:srgbClr val="000000">
                    <a:alpha val="43137"/>
                  </a:srgbClr>
                </a:outerShdw>
              </a:effectLst>
              <a:latin typeface="+mn-ea"/>
            </a:endParaRPr>
          </a:p>
          <a:p>
            <a:pPr algn="ctr"/>
            <a:r>
              <a:rPr kumimoji="1" lang="ja-JP" altLang="en-US" sz="3600" b="1" dirty="0">
                <a:solidFill>
                  <a:srgbClr val="FFC000"/>
                </a:solidFill>
                <a:effectLst>
                  <a:outerShdw blurRad="38100" dist="38100" dir="2700000" algn="tl">
                    <a:srgbClr val="000000">
                      <a:alpha val="43137"/>
                    </a:srgbClr>
                  </a:outerShdw>
                </a:effectLst>
                <a:latin typeface="+mn-ea"/>
              </a:rPr>
              <a:t>軟</a:t>
            </a:r>
            <a:r>
              <a:rPr kumimoji="1" lang="ja-JP" altLang="en-US" sz="3600" b="1" dirty="0" smtClean="0">
                <a:solidFill>
                  <a:srgbClr val="FFC000"/>
                </a:solidFill>
                <a:effectLst>
                  <a:outerShdw blurRad="38100" dist="38100" dir="2700000" algn="tl">
                    <a:srgbClr val="000000">
                      <a:alpha val="43137"/>
                    </a:srgbClr>
                  </a:outerShdw>
                </a:effectLst>
                <a:latin typeface="+mn-ea"/>
              </a:rPr>
              <a:t>骨</a:t>
            </a:r>
            <a:r>
              <a:rPr lang="ja-JP" altLang="en-US" sz="3600" b="1" dirty="0">
                <a:solidFill>
                  <a:srgbClr val="FFC000"/>
                </a:solidFill>
                <a:effectLst>
                  <a:outerShdw blurRad="38100" dist="38100" dir="2700000" algn="tl">
                    <a:srgbClr val="000000">
                      <a:alpha val="43137"/>
                    </a:srgbClr>
                  </a:outerShdw>
                </a:effectLst>
                <a:latin typeface="+mn-ea"/>
              </a:rPr>
              <a:t>破</a:t>
            </a:r>
            <a:r>
              <a:rPr lang="ja-JP" altLang="en-US" sz="3600" b="1" dirty="0" smtClean="0">
                <a:solidFill>
                  <a:srgbClr val="FFC000"/>
                </a:solidFill>
                <a:effectLst>
                  <a:outerShdw blurRad="38100" dist="38100" dir="2700000" algn="tl">
                    <a:srgbClr val="000000">
                      <a:alpha val="43137"/>
                    </a:srgbClr>
                  </a:outerShdw>
                </a:effectLst>
                <a:latin typeface="+mn-ea"/>
              </a:rPr>
              <a:t>壊の経路とは？</a:t>
            </a:r>
            <a:endParaRPr kumimoji="1" lang="ja-JP" altLang="en-US" sz="3600" b="1" dirty="0">
              <a:solidFill>
                <a:srgbClr val="FFC000"/>
              </a:solidFill>
              <a:effectLst>
                <a:outerShdw blurRad="38100" dist="38100" dir="2700000" algn="tl">
                  <a:srgbClr val="000000">
                    <a:alpha val="43137"/>
                  </a:srgbClr>
                </a:outerShdw>
              </a:effectLst>
              <a:latin typeface="+mn-ea"/>
            </a:endParaRPr>
          </a:p>
        </p:txBody>
      </p:sp>
      <p:sp>
        <p:nvSpPr>
          <p:cNvPr id="3" name="テキスト ボックス 2"/>
          <p:cNvSpPr txBox="1"/>
          <p:nvPr/>
        </p:nvSpPr>
        <p:spPr>
          <a:xfrm>
            <a:off x="892024" y="1052736"/>
            <a:ext cx="2319392" cy="552784"/>
          </a:xfrm>
          <a:prstGeom prst="rect">
            <a:avLst/>
          </a:prstGeom>
          <a:noFill/>
        </p:spPr>
        <p:txBody>
          <a:bodyPr wrap="square" rtlCol="0">
            <a:spAutoFit/>
          </a:bodyPr>
          <a:lstStyle/>
          <a:p>
            <a:r>
              <a:rPr kumimoji="1" lang="ja-JP" altLang="en-US" sz="3200" b="1" dirty="0" smtClean="0"/>
              <a:t>それでは、</a:t>
            </a:r>
            <a:endParaRPr kumimoji="1" lang="ja-JP" altLang="en-US" sz="3200" b="1" dirty="0"/>
          </a:p>
        </p:txBody>
      </p:sp>
    </p:spTree>
    <p:extLst>
      <p:ext uri="{BB962C8B-B14F-4D97-AF65-F5344CB8AC3E}">
        <p14:creationId xmlns:p14="http://schemas.microsoft.com/office/powerpoint/2010/main" val="22212818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7390799" y="1268760"/>
            <a:ext cx="392084" cy="1008112"/>
          </a:xfrm>
          <a:prstGeom prst="downArrow">
            <a:avLst>
              <a:gd name="adj1" fmla="val 50000"/>
              <a:gd name="adj2" fmla="val 137622"/>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9" name="角丸四角形 8"/>
          <p:cNvSpPr/>
          <p:nvPr/>
        </p:nvSpPr>
        <p:spPr>
          <a:xfrm>
            <a:off x="6804659" y="2366031"/>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solidFill>
                  <a:schemeClr val="tx2">
                    <a:lumMod val="50000"/>
                  </a:schemeClr>
                </a:solidFill>
                <a:effectLst>
                  <a:outerShdw blurRad="38100" dist="38100" dir="2700000" algn="tl">
                    <a:srgbClr val="000000">
                      <a:alpha val="43137"/>
                    </a:srgbClr>
                  </a:outerShdw>
                </a:effectLst>
                <a:latin typeface="+mn-ea"/>
              </a:rPr>
              <a:t>COX2</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10" name="角丸四角形 9"/>
          <p:cNvSpPr/>
          <p:nvPr/>
        </p:nvSpPr>
        <p:spPr>
          <a:xfrm>
            <a:off x="6125825" y="649152"/>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IL-1</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11" name="角丸四角形 10"/>
          <p:cNvSpPr/>
          <p:nvPr/>
        </p:nvSpPr>
        <p:spPr>
          <a:xfrm>
            <a:off x="7596336" y="654967"/>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IL-6</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12" name="角丸四角形 11"/>
          <p:cNvSpPr/>
          <p:nvPr/>
        </p:nvSpPr>
        <p:spPr>
          <a:xfrm>
            <a:off x="6827903" y="44624"/>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TNF</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14" name="下矢印 13"/>
          <p:cNvSpPr/>
          <p:nvPr/>
        </p:nvSpPr>
        <p:spPr>
          <a:xfrm>
            <a:off x="7390799" y="2909864"/>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15" name="下矢印 14"/>
          <p:cNvSpPr/>
          <p:nvPr/>
        </p:nvSpPr>
        <p:spPr>
          <a:xfrm>
            <a:off x="7390799" y="3529472"/>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16" name="角丸四角形 15"/>
          <p:cNvSpPr/>
          <p:nvPr/>
        </p:nvSpPr>
        <p:spPr>
          <a:xfrm>
            <a:off x="6871924"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PGE</a:t>
            </a:r>
            <a:r>
              <a:rPr lang="en-US" altLang="ja-JP" b="1" dirty="0" smtClean="0">
                <a:solidFill>
                  <a:schemeClr val="tx2">
                    <a:lumMod val="50000"/>
                  </a:schemeClr>
                </a:solidFill>
                <a:effectLst>
                  <a:outerShdw blurRad="38100" dist="38100" dir="2700000" algn="tl">
                    <a:srgbClr val="000000">
                      <a:alpha val="43137"/>
                    </a:srgbClr>
                  </a:outerShdw>
                </a:effectLst>
                <a:latin typeface="+mn-ea"/>
              </a:rPr>
              <a:t>2</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17" name="下矢印 16"/>
          <p:cNvSpPr/>
          <p:nvPr/>
        </p:nvSpPr>
        <p:spPr>
          <a:xfrm rot="5400000">
            <a:off x="6320174" y="4073956"/>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19" name="角丸四角形 18"/>
          <p:cNvSpPr/>
          <p:nvPr/>
        </p:nvSpPr>
        <p:spPr>
          <a:xfrm>
            <a:off x="4714037"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VEGF</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20" name="下矢印 19"/>
          <p:cNvSpPr/>
          <p:nvPr/>
        </p:nvSpPr>
        <p:spPr>
          <a:xfrm rot="10800000">
            <a:off x="5258057" y="3429000"/>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21" name="角丸四角形 20"/>
          <p:cNvSpPr/>
          <p:nvPr/>
        </p:nvSpPr>
        <p:spPr>
          <a:xfrm>
            <a:off x="4608004" y="2810272"/>
            <a:ext cx="1692188"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2">
                    <a:lumMod val="50000"/>
                  </a:schemeClr>
                </a:solidFill>
                <a:effectLst>
                  <a:outerShdw blurRad="38100" dist="38100" dir="2700000" algn="tl">
                    <a:srgbClr val="000000">
                      <a:alpha val="43137"/>
                    </a:srgbClr>
                  </a:outerShdw>
                </a:effectLst>
                <a:latin typeface="+mn-ea"/>
              </a:rPr>
              <a:t>血管新生</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22" name="角丸四角形 21"/>
          <p:cNvSpPr/>
          <p:nvPr/>
        </p:nvSpPr>
        <p:spPr>
          <a:xfrm>
            <a:off x="3565869" y="980728"/>
            <a:ext cx="1692188" cy="4869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3" name="下矢印 22"/>
          <p:cNvSpPr/>
          <p:nvPr/>
        </p:nvSpPr>
        <p:spPr>
          <a:xfrm rot="9587606">
            <a:off x="4846561" y="1554030"/>
            <a:ext cx="392084" cy="1213160"/>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26" name="下矢印 25"/>
          <p:cNvSpPr/>
          <p:nvPr/>
        </p:nvSpPr>
        <p:spPr>
          <a:xfrm rot="2430735">
            <a:off x="3095986" y="1373781"/>
            <a:ext cx="392084" cy="78702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1520" y="188640"/>
            <a:ext cx="2232248" cy="7475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effectLst>
                  <a:outerShdw blurRad="38100" dist="38100" dir="2700000" algn="tl">
                    <a:srgbClr val="000000">
                      <a:alpha val="43137"/>
                    </a:srgbClr>
                  </a:outerShdw>
                </a:effectLst>
              </a:rPr>
              <a:t>パンヌス形成</a:t>
            </a:r>
            <a:endParaRPr kumimoji="1" lang="ja-JP" altLang="en-US" sz="2400" b="1" dirty="0">
              <a:effectLst>
                <a:outerShdw blurRad="38100" dist="38100" dir="2700000" algn="tl">
                  <a:srgbClr val="000000">
                    <a:alpha val="43137"/>
                  </a:srgbClr>
                </a:outerShdw>
              </a:effectLst>
            </a:endParaRPr>
          </a:p>
        </p:txBody>
      </p:sp>
      <p:sp>
        <p:nvSpPr>
          <p:cNvPr id="27" name="下矢印 26"/>
          <p:cNvSpPr/>
          <p:nvPr/>
        </p:nvSpPr>
        <p:spPr>
          <a:xfrm rot="7059780">
            <a:off x="2807232" y="455687"/>
            <a:ext cx="392084" cy="99537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rot="15030735">
            <a:off x="5441004" y="577981"/>
            <a:ext cx="356440" cy="65043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a:off x="780544" y="5733256"/>
            <a:ext cx="7433751" cy="5040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b="1" dirty="0" smtClean="0">
                <a:solidFill>
                  <a:srgbClr val="FFC000"/>
                </a:solidFill>
                <a:latin typeface="+mn-ea"/>
              </a:rPr>
              <a:t>COX2</a:t>
            </a:r>
            <a:r>
              <a:rPr kumimoji="1" lang="ja-JP" altLang="en-US" sz="3600" b="1" dirty="0" smtClean="0">
                <a:solidFill>
                  <a:srgbClr val="FFC000"/>
                </a:solidFill>
                <a:latin typeface="+mn-ea"/>
              </a:rPr>
              <a:t>により増殖された滑膜は</a:t>
            </a:r>
            <a:r>
              <a:rPr kumimoji="1" lang="en-US" altLang="ja-JP" sz="3600" b="1" dirty="0" smtClean="0">
                <a:solidFill>
                  <a:srgbClr val="FFC000"/>
                </a:solidFill>
                <a:latin typeface="+mn-ea"/>
              </a:rPr>
              <a:t>,</a:t>
            </a:r>
            <a:endParaRPr kumimoji="1" lang="ja-JP" altLang="en-US" sz="3600" b="1" dirty="0">
              <a:solidFill>
                <a:srgbClr val="FFC000"/>
              </a:solidFill>
              <a:latin typeface="+mn-ea"/>
            </a:endParaRPr>
          </a:p>
        </p:txBody>
      </p:sp>
    </p:spTree>
    <p:extLst>
      <p:ext uri="{BB962C8B-B14F-4D97-AF65-F5344CB8AC3E}">
        <p14:creationId xmlns:p14="http://schemas.microsoft.com/office/powerpoint/2010/main" val="3623133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関</a:t>
            </a:r>
            <a:r>
              <a:rPr lang="ja-JP" altLang="en-US" dirty="0" smtClean="0"/>
              <a:t>節リウマチの</a:t>
            </a:r>
            <a:r>
              <a:rPr lang="ja-JP" altLang="en-US" dirty="0"/>
              <a:t>臨</a:t>
            </a:r>
            <a:r>
              <a:rPr lang="ja-JP" altLang="en-US" dirty="0" smtClean="0"/>
              <a:t>床像</a:t>
            </a:r>
            <a:endParaRPr kumimoji="1" lang="ja-JP" altLang="en-US" dirty="0"/>
          </a:p>
        </p:txBody>
      </p:sp>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17000"/>
                    </a14:imgEffect>
                  </a14:imgLayer>
                </a14:imgProps>
              </a:ext>
              <a:ext uri="{28A0092B-C50C-407E-A947-70E740481C1C}">
                <a14:useLocalDpi xmlns:a14="http://schemas.microsoft.com/office/drawing/2010/main" val="0"/>
              </a:ext>
            </a:extLst>
          </a:blip>
          <a:srcRect t="5909" b="860"/>
          <a:stretch/>
        </p:blipFill>
        <p:spPr bwMode="auto">
          <a:xfrm rot="10800000">
            <a:off x="1275311" y="2164266"/>
            <a:ext cx="6401836" cy="4637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二等辺三角形 2"/>
          <p:cNvSpPr/>
          <p:nvPr/>
        </p:nvSpPr>
        <p:spPr>
          <a:xfrm rot="7200000">
            <a:off x="1450217" y="4955158"/>
            <a:ext cx="223269" cy="83610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p:cNvSpPr/>
          <p:nvPr/>
        </p:nvSpPr>
        <p:spPr>
          <a:xfrm rot="15300000">
            <a:off x="7196018" y="5171182"/>
            <a:ext cx="223269" cy="83610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93758" y="1481184"/>
            <a:ext cx="4356484" cy="608062"/>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latin typeface="+mn-ea"/>
              </a:rPr>
              <a:t>症例１　</a:t>
            </a:r>
            <a:r>
              <a:rPr lang="en-US" altLang="ja-JP" sz="3200" b="1" dirty="0" smtClean="0">
                <a:effectLst>
                  <a:outerShdw blurRad="38100" dist="38100" dir="2700000" algn="tl">
                    <a:srgbClr val="000000">
                      <a:alpha val="43137"/>
                    </a:srgbClr>
                  </a:outerShdw>
                </a:effectLst>
                <a:latin typeface="+mn-ea"/>
              </a:rPr>
              <a:t>40</a:t>
            </a:r>
            <a:r>
              <a:rPr lang="ja-JP" altLang="en-US" sz="3200" b="1" dirty="0" smtClean="0">
                <a:effectLst>
                  <a:outerShdw blurRad="38100" dist="38100" dir="2700000" algn="tl">
                    <a:srgbClr val="000000">
                      <a:alpha val="43137"/>
                    </a:srgbClr>
                  </a:outerShdw>
                </a:effectLst>
                <a:latin typeface="+mn-ea"/>
              </a:rPr>
              <a:t>歳代</a:t>
            </a:r>
            <a:r>
              <a:rPr kumimoji="1" lang="ja-JP" altLang="en-US" sz="3200" b="1" dirty="0" smtClean="0">
                <a:effectLst>
                  <a:outerShdw blurRad="38100" dist="38100" dir="2700000" algn="tl">
                    <a:srgbClr val="000000">
                      <a:alpha val="43137"/>
                    </a:srgbClr>
                  </a:outerShdw>
                </a:effectLst>
                <a:latin typeface="+mn-ea"/>
              </a:rPr>
              <a:t>　女性</a:t>
            </a:r>
            <a:endParaRPr kumimoji="1" lang="ja-JP" altLang="en-US" sz="3200" b="1" dirty="0">
              <a:effectLst>
                <a:outerShdw blurRad="38100" dist="38100" dir="2700000" algn="tl">
                  <a:srgbClr val="000000">
                    <a:alpha val="43137"/>
                  </a:srgbClr>
                </a:outerShdw>
              </a:effectLst>
              <a:latin typeface="+mn-ea"/>
            </a:endParaRPr>
          </a:p>
        </p:txBody>
      </p:sp>
      <p:sp>
        <p:nvSpPr>
          <p:cNvPr id="4" name="テキスト ボックス 3"/>
          <p:cNvSpPr txBox="1"/>
          <p:nvPr/>
        </p:nvSpPr>
        <p:spPr>
          <a:xfrm>
            <a:off x="6956095" y="1340768"/>
            <a:ext cx="2160240" cy="646331"/>
          </a:xfrm>
          <a:prstGeom prst="rect">
            <a:avLst/>
          </a:prstGeom>
          <a:noFill/>
        </p:spPr>
        <p:txBody>
          <a:bodyPr wrap="square" rtlCol="0">
            <a:spAutoFit/>
          </a:bodyPr>
          <a:lstStyle/>
          <a:p>
            <a:r>
              <a:rPr kumimoji="1" lang="en-US" altLang="ja-JP" dirty="0" err="1" smtClean="0"/>
              <a:t>Sero</a:t>
            </a:r>
            <a:r>
              <a:rPr lang="ja-JP" altLang="en-US" dirty="0"/>
              <a:t> </a:t>
            </a:r>
            <a:r>
              <a:rPr kumimoji="1" lang="en-US" altLang="ja-JP" dirty="0" smtClean="0"/>
              <a:t>Negative RA</a:t>
            </a:r>
          </a:p>
          <a:p>
            <a:r>
              <a:rPr lang="ja-JP" altLang="en-US" dirty="0"/>
              <a:t>未治療</a:t>
            </a:r>
            <a:endParaRPr lang="en-US" altLang="ja-JP" dirty="0" smtClean="0"/>
          </a:p>
        </p:txBody>
      </p:sp>
    </p:spTree>
    <p:extLst>
      <p:ext uri="{BB962C8B-B14F-4D97-AF65-F5344CB8AC3E}">
        <p14:creationId xmlns:p14="http://schemas.microsoft.com/office/powerpoint/2010/main" val="35310938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角丸四角形 21"/>
          <p:cNvSpPr/>
          <p:nvPr/>
        </p:nvSpPr>
        <p:spPr>
          <a:xfrm>
            <a:off x="3565869" y="980728"/>
            <a:ext cx="1692188"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6" name="下矢印 25"/>
          <p:cNvSpPr/>
          <p:nvPr/>
        </p:nvSpPr>
        <p:spPr>
          <a:xfrm rot="2430735">
            <a:off x="3095986" y="1373781"/>
            <a:ext cx="392084" cy="78702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1520" y="188640"/>
            <a:ext cx="2232248" cy="7475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effectLst>
                  <a:outerShdw blurRad="38100" dist="38100" dir="2700000" algn="tl">
                    <a:srgbClr val="000000">
                      <a:alpha val="43137"/>
                    </a:srgbClr>
                  </a:outerShdw>
                </a:effectLst>
              </a:rPr>
              <a:t>パンヌス形成</a:t>
            </a:r>
            <a:endParaRPr kumimoji="1" lang="ja-JP" altLang="en-US" sz="2400" b="1" dirty="0">
              <a:effectLst>
                <a:outerShdw blurRad="38100" dist="38100" dir="2700000" algn="tl">
                  <a:srgbClr val="000000">
                    <a:alpha val="43137"/>
                  </a:srgbClr>
                </a:outerShdw>
              </a:effectLst>
            </a:endParaRPr>
          </a:p>
        </p:txBody>
      </p:sp>
      <p:sp>
        <p:nvSpPr>
          <p:cNvPr id="27" name="下矢印 26"/>
          <p:cNvSpPr/>
          <p:nvPr/>
        </p:nvSpPr>
        <p:spPr>
          <a:xfrm rot="7059780">
            <a:off x="2807232" y="455687"/>
            <a:ext cx="392084" cy="99537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755576" y="2737384"/>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29" name="角丸四角形 28"/>
          <p:cNvSpPr/>
          <p:nvPr/>
        </p:nvSpPr>
        <p:spPr>
          <a:xfrm>
            <a:off x="2512689" y="2743199"/>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30" name="角丸四角形 29"/>
          <p:cNvSpPr/>
          <p:nvPr/>
        </p:nvSpPr>
        <p:spPr>
          <a:xfrm>
            <a:off x="1630591" y="2060848"/>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TNF</a:t>
            </a:r>
            <a:endParaRPr kumimoji="1" lang="ja-JP" altLang="en-US" sz="2800" b="1" dirty="0">
              <a:effectLst>
                <a:outerShdw blurRad="38100" dist="38100" dir="2700000" algn="tl">
                  <a:srgbClr val="000000">
                    <a:alpha val="43137"/>
                  </a:srgbClr>
                </a:outerShdw>
              </a:effectLst>
              <a:latin typeface="+mn-ea"/>
            </a:endParaRPr>
          </a:p>
        </p:txBody>
      </p:sp>
      <p:sp>
        <p:nvSpPr>
          <p:cNvPr id="13" name="下矢印 12"/>
          <p:cNvSpPr/>
          <p:nvPr/>
        </p:nvSpPr>
        <p:spPr>
          <a:xfrm>
            <a:off x="1527083" y="3430523"/>
            <a:ext cx="1555583" cy="6800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7390799" y="1268760"/>
            <a:ext cx="392084" cy="1008112"/>
          </a:xfrm>
          <a:prstGeom prst="downArrow">
            <a:avLst>
              <a:gd name="adj1" fmla="val 50000"/>
              <a:gd name="adj2" fmla="val 137622"/>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25" name="角丸四角形 24"/>
          <p:cNvSpPr/>
          <p:nvPr/>
        </p:nvSpPr>
        <p:spPr>
          <a:xfrm>
            <a:off x="6804659" y="2366031"/>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solidFill>
                  <a:schemeClr val="tx2">
                    <a:lumMod val="50000"/>
                  </a:schemeClr>
                </a:solidFill>
                <a:effectLst>
                  <a:outerShdw blurRad="38100" dist="38100" dir="2700000" algn="tl">
                    <a:srgbClr val="000000">
                      <a:alpha val="43137"/>
                    </a:srgbClr>
                  </a:outerShdw>
                </a:effectLst>
                <a:latin typeface="+mn-ea"/>
              </a:rPr>
              <a:t>COX2</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2" name="角丸四角形 31"/>
          <p:cNvSpPr/>
          <p:nvPr/>
        </p:nvSpPr>
        <p:spPr>
          <a:xfrm>
            <a:off x="6125825" y="649152"/>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IL-1</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3" name="角丸四角形 32"/>
          <p:cNvSpPr/>
          <p:nvPr/>
        </p:nvSpPr>
        <p:spPr>
          <a:xfrm>
            <a:off x="7596336" y="654967"/>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IL-6</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4" name="角丸四角形 33"/>
          <p:cNvSpPr/>
          <p:nvPr/>
        </p:nvSpPr>
        <p:spPr>
          <a:xfrm>
            <a:off x="6827903" y="44624"/>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TNF</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5" name="下矢印 34"/>
          <p:cNvSpPr/>
          <p:nvPr/>
        </p:nvSpPr>
        <p:spPr>
          <a:xfrm>
            <a:off x="7390799" y="2909864"/>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6" name="下矢印 35"/>
          <p:cNvSpPr/>
          <p:nvPr/>
        </p:nvSpPr>
        <p:spPr>
          <a:xfrm>
            <a:off x="7390799" y="3529472"/>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7" name="角丸四角形 36"/>
          <p:cNvSpPr/>
          <p:nvPr/>
        </p:nvSpPr>
        <p:spPr>
          <a:xfrm>
            <a:off x="6871924"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PGE</a:t>
            </a:r>
            <a:r>
              <a:rPr lang="en-US" altLang="ja-JP" b="1" dirty="0" smtClean="0">
                <a:solidFill>
                  <a:schemeClr val="tx2">
                    <a:lumMod val="50000"/>
                  </a:schemeClr>
                </a:solidFill>
                <a:effectLst>
                  <a:outerShdw blurRad="38100" dist="38100" dir="2700000" algn="tl">
                    <a:srgbClr val="000000">
                      <a:alpha val="43137"/>
                    </a:srgbClr>
                  </a:outerShdw>
                </a:effectLst>
                <a:latin typeface="+mn-ea"/>
              </a:rPr>
              <a:t>2</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38" name="下矢印 37"/>
          <p:cNvSpPr/>
          <p:nvPr/>
        </p:nvSpPr>
        <p:spPr>
          <a:xfrm rot="5400000">
            <a:off x="6320174" y="4073956"/>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9" name="角丸四角形 38"/>
          <p:cNvSpPr/>
          <p:nvPr/>
        </p:nvSpPr>
        <p:spPr>
          <a:xfrm>
            <a:off x="4714037"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VEGF</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40" name="下矢印 39"/>
          <p:cNvSpPr/>
          <p:nvPr/>
        </p:nvSpPr>
        <p:spPr>
          <a:xfrm rot="10800000">
            <a:off x="5258057" y="3429000"/>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1" name="角丸四角形 40"/>
          <p:cNvSpPr/>
          <p:nvPr/>
        </p:nvSpPr>
        <p:spPr>
          <a:xfrm>
            <a:off x="4608004" y="2810272"/>
            <a:ext cx="1692188"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2">
                    <a:lumMod val="50000"/>
                  </a:schemeClr>
                </a:solidFill>
                <a:effectLst>
                  <a:outerShdw blurRad="38100" dist="38100" dir="2700000" algn="tl">
                    <a:srgbClr val="000000">
                      <a:alpha val="43137"/>
                    </a:srgbClr>
                  </a:outerShdw>
                </a:effectLst>
                <a:latin typeface="+mn-ea"/>
              </a:rPr>
              <a:t>血管新生</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42" name="下矢印 41"/>
          <p:cNvSpPr/>
          <p:nvPr/>
        </p:nvSpPr>
        <p:spPr>
          <a:xfrm rot="9587606">
            <a:off x="4846561" y="1554030"/>
            <a:ext cx="392084" cy="1213160"/>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3" name="下矢印 42"/>
          <p:cNvSpPr/>
          <p:nvPr/>
        </p:nvSpPr>
        <p:spPr>
          <a:xfrm rot="15030735">
            <a:off x="5441004" y="577981"/>
            <a:ext cx="356440" cy="65043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66916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角丸四角形 21"/>
          <p:cNvSpPr/>
          <p:nvPr/>
        </p:nvSpPr>
        <p:spPr>
          <a:xfrm>
            <a:off x="3565869" y="980728"/>
            <a:ext cx="1692188"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 name="片側の 2 つの角を丸めた四角形 1"/>
          <p:cNvSpPr/>
          <p:nvPr/>
        </p:nvSpPr>
        <p:spPr>
          <a:xfrm>
            <a:off x="1155317" y="4361988"/>
            <a:ext cx="2094778" cy="1083236"/>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rgbClr val="FFC000"/>
                </a:solidFill>
                <a:effectLst>
                  <a:outerShdw blurRad="38100" dist="38100" dir="2700000" algn="tl">
                    <a:srgbClr val="000000">
                      <a:alpha val="43137"/>
                    </a:srgbClr>
                  </a:outerShdw>
                </a:effectLst>
              </a:rPr>
              <a:t>関節軟骨</a:t>
            </a:r>
            <a:endParaRPr kumimoji="1" lang="ja-JP" altLang="en-US" sz="2800" b="1" dirty="0">
              <a:solidFill>
                <a:srgbClr val="FFC000"/>
              </a:solidFill>
              <a:effectLst>
                <a:outerShdw blurRad="38100" dist="38100" dir="2700000" algn="tl">
                  <a:srgbClr val="000000">
                    <a:alpha val="43137"/>
                  </a:srgbClr>
                </a:outerShdw>
              </a:effectLst>
            </a:endParaRPr>
          </a:p>
        </p:txBody>
      </p:sp>
      <p:sp>
        <p:nvSpPr>
          <p:cNvPr id="26" name="下矢印 25"/>
          <p:cNvSpPr/>
          <p:nvPr/>
        </p:nvSpPr>
        <p:spPr>
          <a:xfrm rot="2430735">
            <a:off x="3095986" y="1373781"/>
            <a:ext cx="392084" cy="78702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1520" y="188640"/>
            <a:ext cx="2232248" cy="7475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effectLst>
                  <a:outerShdw blurRad="38100" dist="38100" dir="2700000" algn="tl">
                    <a:srgbClr val="000000">
                      <a:alpha val="43137"/>
                    </a:srgbClr>
                  </a:outerShdw>
                </a:effectLst>
              </a:rPr>
              <a:t>パンヌス形成</a:t>
            </a:r>
            <a:endParaRPr kumimoji="1" lang="ja-JP" altLang="en-US" sz="2400" b="1" dirty="0">
              <a:effectLst>
                <a:outerShdw blurRad="38100" dist="38100" dir="2700000" algn="tl">
                  <a:srgbClr val="000000">
                    <a:alpha val="43137"/>
                  </a:srgbClr>
                </a:outerShdw>
              </a:effectLst>
            </a:endParaRPr>
          </a:p>
        </p:txBody>
      </p:sp>
      <p:sp>
        <p:nvSpPr>
          <p:cNvPr id="27" name="下矢印 26"/>
          <p:cNvSpPr/>
          <p:nvPr/>
        </p:nvSpPr>
        <p:spPr>
          <a:xfrm rot="7059780">
            <a:off x="2807232" y="455687"/>
            <a:ext cx="392084" cy="99537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755576" y="2737384"/>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29" name="角丸四角形 28"/>
          <p:cNvSpPr/>
          <p:nvPr/>
        </p:nvSpPr>
        <p:spPr>
          <a:xfrm>
            <a:off x="2512689" y="2743199"/>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30" name="角丸四角形 29"/>
          <p:cNvSpPr/>
          <p:nvPr/>
        </p:nvSpPr>
        <p:spPr>
          <a:xfrm>
            <a:off x="1630591" y="2060848"/>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TNF</a:t>
            </a:r>
            <a:endParaRPr kumimoji="1" lang="ja-JP" altLang="en-US" sz="2800" b="1" dirty="0">
              <a:effectLst>
                <a:outerShdw blurRad="38100" dist="38100" dir="2700000" algn="tl">
                  <a:srgbClr val="000000">
                    <a:alpha val="43137"/>
                  </a:srgbClr>
                </a:outerShdw>
              </a:effectLst>
              <a:latin typeface="+mn-ea"/>
            </a:endParaRPr>
          </a:p>
        </p:txBody>
      </p:sp>
      <p:sp>
        <p:nvSpPr>
          <p:cNvPr id="13" name="下矢印 12"/>
          <p:cNvSpPr/>
          <p:nvPr/>
        </p:nvSpPr>
        <p:spPr>
          <a:xfrm>
            <a:off x="1527083" y="3430523"/>
            <a:ext cx="1555583" cy="6800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下矢印 24"/>
          <p:cNvSpPr/>
          <p:nvPr/>
        </p:nvSpPr>
        <p:spPr>
          <a:xfrm>
            <a:off x="7390799" y="1268760"/>
            <a:ext cx="392084" cy="1008112"/>
          </a:xfrm>
          <a:prstGeom prst="downArrow">
            <a:avLst>
              <a:gd name="adj1" fmla="val 50000"/>
              <a:gd name="adj2" fmla="val 137622"/>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2" name="角丸四角形 31"/>
          <p:cNvSpPr/>
          <p:nvPr/>
        </p:nvSpPr>
        <p:spPr>
          <a:xfrm>
            <a:off x="6804659" y="2366031"/>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solidFill>
                  <a:schemeClr val="tx2">
                    <a:lumMod val="50000"/>
                  </a:schemeClr>
                </a:solidFill>
                <a:effectLst>
                  <a:outerShdw blurRad="38100" dist="38100" dir="2700000" algn="tl">
                    <a:srgbClr val="000000">
                      <a:alpha val="43137"/>
                    </a:srgbClr>
                  </a:outerShdw>
                </a:effectLst>
                <a:latin typeface="+mn-ea"/>
              </a:rPr>
              <a:t>COX2</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3" name="角丸四角形 32"/>
          <p:cNvSpPr/>
          <p:nvPr/>
        </p:nvSpPr>
        <p:spPr>
          <a:xfrm>
            <a:off x="6125825" y="649152"/>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IL-1</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4" name="角丸四角形 33"/>
          <p:cNvSpPr/>
          <p:nvPr/>
        </p:nvSpPr>
        <p:spPr>
          <a:xfrm>
            <a:off x="7596336" y="654967"/>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IL-6</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5" name="角丸四角形 34"/>
          <p:cNvSpPr/>
          <p:nvPr/>
        </p:nvSpPr>
        <p:spPr>
          <a:xfrm>
            <a:off x="6827903" y="44624"/>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TNF</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6" name="下矢印 35"/>
          <p:cNvSpPr/>
          <p:nvPr/>
        </p:nvSpPr>
        <p:spPr>
          <a:xfrm>
            <a:off x="7390799" y="2909864"/>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7" name="下矢印 36"/>
          <p:cNvSpPr/>
          <p:nvPr/>
        </p:nvSpPr>
        <p:spPr>
          <a:xfrm>
            <a:off x="7390799" y="3529472"/>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8" name="角丸四角形 37"/>
          <p:cNvSpPr/>
          <p:nvPr/>
        </p:nvSpPr>
        <p:spPr>
          <a:xfrm>
            <a:off x="6871924"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PGE</a:t>
            </a:r>
            <a:r>
              <a:rPr lang="en-US" altLang="ja-JP" b="1" dirty="0" smtClean="0">
                <a:solidFill>
                  <a:schemeClr val="tx2">
                    <a:lumMod val="50000"/>
                  </a:schemeClr>
                </a:solidFill>
                <a:effectLst>
                  <a:outerShdw blurRad="38100" dist="38100" dir="2700000" algn="tl">
                    <a:srgbClr val="000000">
                      <a:alpha val="43137"/>
                    </a:srgbClr>
                  </a:outerShdw>
                </a:effectLst>
                <a:latin typeface="+mn-ea"/>
              </a:rPr>
              <a:t>2</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39" name="下矢印 38"/>
          <p:cNvSpPr/>
          <p:nvPr/>
        </p:nvSpPr>
        <p:spPr>
          <a:xfrm rot="5400000">
            <a:off x="6320174" y="4073956"/>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0" name="角丸四角形 39"/>
          <p:cNvSpPr/>
          <p:nvPr/>
        </p:nvSpPr>
        <p:spPr>
          <a:xfrm>
            <a:off x="4714037"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VEGF</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41" name="下矢印 40"/>
          <p:cNvSpPr/>
          <p:nvPr/>
        </p:nvSpPr>
        <p:spPr>
          <a:xfrm rot="10800000">
            <a:off x="5258057" y="3429000"/>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2" name="角丸四角形 41"/>
          <p:cNvSpPr/>
          <p:nvPr/>
        </p:nvSpPr>
        <p:spPr>
          <a:xfrm>
            <a:off x="4608004" y="2810272"/>
            <a:ext cx="1692188"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2">
                    <a:lumMod val="50000"/>
                  </a:schemeClr>
                </a:solidFill>
                <a:effectLst>
                  <a:outerShdw blurRad="38100" dist="38100" dir="2700000" algn="tl">
                    <a:srgbClr val="000000">
                      <a:alpha val="43137"/>
                    </a:srgbClr>
                  </a:outerShdw>
                </a:effectLst>
                <a:latin typeface="+mn-ea"/>
              </a:rPr>
              <a:t>血管新生</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43" name="下矢印 42"/>
          <p:cNvSpPr/>
          <p:nvPr/>
        </p:nvSpPr>
        <p:spPr>
          <a:xfrm rot="9587606">
            <a:off x="4846561" y="1554030"/>
            <a:ext cx="392084" cy="1213160"/>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4" name="下矢印 43"/>
          <p:cNvSpPr/>
          <p:nvPr/>
        </p:nvSpPr>
        <p:spPr>
          <a:xfrm rot="15030735">
            <a:off x="5441004" y="577981"/>
            <a:ext cx="356440" cy="65043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912670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角丸四角形 21"/>
          <p:cNvSpPr/>
          <p:nvPr/>
        </p:nvSpPr>
        <p:spPr>
          <a:xfrm>
            <a:off x="3565869" y="980728"/>
            <a:ext cx="1692188"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 name="片側の 2 つの角を丸めた四角形 1"/>
          <p:cNvSpPr/>
          <p:nvPr/>
        </p:nvSpPr>
        <p:spPr>
          <a:xfrm>
            <a:off x="1155317" y="4361988"/>
            <a:ext cx="2094778" cy="1083236"/>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rgbClr val="FFC000"/>
                </a:solidFill>
                <a:effectLst>
                  <a:outerShdw blurRad="38100" dist="38100" dir="2700000" algn="tl">
                    <a:srgbClr val="000000">
                      <a:alpha val="43137"/>
                    </a:srgbClr>
                  </a:outerShdw>
                </a:effectLst>
              </a:rPr>
              <a:t>関節軟骨</a:t>
            </a:r>
            <a:endParaRPr kumimoji="1" lang="ja-JP" altLang="en-US" sz="2800" b="1" dirty="0">
              <a:solidFill>
                <a:srgbClr val="FFC000"/>
              </a:solidFill>
              <a:effectLst>
                <a:outerShdw blurRad="38100" dist="38100" dir="2700000" algn="tl">
                  <a:srgbClr val="000000">
                    <a:alpha val="43137"/>
                  </a:srgbClr>
                </a:outerShdw>
              </a:effectLst>
            </a:endParaRPr>
          </a:p>
        </p:txBody>
      </p:sp>
      <p:sp>
        <p:nvSpPr>
          <p:cNvPr id="18" name="角丸四角形 17"/>
          <p:cNvSpPr/>
          <p:nvPr/>
        </p:nvSpPr>
        <p:spPr>
          <a:xfrm>
            <a:off x="1495718" y="625446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MMPs</a:t>
            </a:r>
            <a:endParaRPr kumimoji="1" lang="ja-JP" altLang="en-US" b="1" dirty="0">
              <a:effectLst>
                <a:outerShdw blurRad="38100" dist="38100" dir="2700000" algn="tl">
                  <a:srgbClr val="000000">
                    <a:alpha val="43137"/>
                  </a:srgbClr>
                </a:outerShdw>
              </a:effectLst>
              <a:latin typeface="+mn-ea"/>
            </a:endParaRPr>
          </a:p>
        </p:txBody>
      </p:sp>
      <p:sp>
        <p:nvSpPr>
          <p:cNvPr id="3" name="右カーブ矢印 2"/>
          <p:cNvSpPr/>
          <p:nvPr/>
        </p:nvSpPr>
        <p:spPr>
          <a:xfrm>
            <a:off x="801823" y="5301208"/>
            <a:ext cx="648072" cy="1224136"/>
          </a:xfrm>
          <a:prstGeom prst="curvedRightArrow">
            <a:avLst>
              <a:gd name="adj1" fmla="val 25000"/>
              <a:gd name="adj2" fmla="val 50000"/>
              <a:gd name="adj3" fmla="val 56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下矢印 25"/>
          <p:cNvSpPr/>
          <p:nvPr/>
        </p:nvSpPr>
        <p:spPr>
          <a:xfrm rot="2430735">
            <a:off x="3095986" y="1373781"/>
            <a:ext cx="392084" cy="78702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1520" y="188640"/>
            <a:ext cx="2232248" cy="7475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effectLst>
                  <a:outerShdw blurRad="38100" dist="38100" dir="2700000" algn="tl">
                    <a:srgbClr val="000000">
                      <a:alpha val="43137"/>
                    </a:srgbClr>
                  </a:outerShdw>
                </a:effectLst>
              </a:rPr>
              <a:t>パンヌス形成</a:t>
            </a:r>
            <a:endParaRPr kumimoji="1" lang="ja-JP" altLang="en-US" sz="2400" b="1" dirty="0">
              <a:effectLst>
                <a:outerShdw blurRad="38100" dist="38100" dir="2700000" algn="tl">
                  <a:srgbClr val="000000">
                    <a:alpha val="43137"/>
                  </a:srgbClr>
                </a:outerShdw>
              </a:effectLst>
            </a:endParaRPr>
          </a:p>
        </p:txBody>
      </p:sp>
      <p:sp>
        <p:nvSpPr>
          <p:cNvPr id="27" name="下矢印 26"/>
          <p:cNvSpPr/>
          <p:nvPr/>
        </p:nvSpPr>
        <p:spPr>
          <a:xfrm rot="7059780">
            <a:off x="2807232" y="455687"/>
            <a:ext cx="392084" cy="99537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755576" y="2737384"/>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29" name="角丸四角形 28"/>
          <p:cNvSpPr/>
          <p:nvPr/>
        </p:nvSpPr>
        <p:spPr>
          <a:xfrm>
            <a:off x="2512689" y="2743199"/>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30" name="角丸四角形 29"/>
          <p:cNvSpPr/>
          <p:nvPr/>
        </p:nvSpPr>
        <p:spPr>
          <a:xfrm>
            <a:off x="1630591" y="2060848"/>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TNF</a:t>
            </a:r>
            <a:endParaRPr kumimoji="1" lang="ja-JP" altLang="en-US" sz="2800" b="1" dirty="0">
              <a:effectLst>
                <a:outerShdw blurRad="38100" dist="38100" dir="2700000" algn="tl">
                  <a:srgbClr val="000000">
                    <a:alpha val="43137"/>
                  </a:srgbClr>
                </a:outerShdw>
              </a:effectLst>
              <a:latin typeface="+mn-ea"/>
            </a:endParaRPr>
          </a:p>
        </p:txBody>
      </p:sp>
      <p:sp>
        <p:nvSpPr>
          <p:cNvPr id="13" name="下矢印 12"/>
          <p:cNvSpPr/>
          <p:nvPr/>
        </p:nvSpPr>
        <p:spPr>
          <a:xfrm>
            <a:off x="1527083" y="3430523"/>
            <a:ext cx="1555583" cy="6800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a:off x="7390799" y="1268760"/>
            <a:ext cx="392084" cy="1008112"/>
          </a:xfrm>
          <a:prstGeom prst="downArrow">
            <a:avLst>
              <a:gd name="adj1" fmla="val 50000"/>
              <a:gd name="adj2" fmla="val 137622"/>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3" name="角丸四角形 32"/>
          <p:cNvSpPr/>
          <p:nvPr/>
        </p:nvSpPr>
        <p:spPr>
          <a:xfrm>
            <a:off x="6804659" y="2366031"/>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solidFill>
                  <a:schemeClr val="tx2">
                    <a:lumMod val="50000"/>
                  </a:schemeClr>
                </a:solidFill>
                <a:effectLst>
                  <a:outerShdw blurRad="38100" dist="38100" dir="2700000" algn="tl">
                    <a:srgbClr val="000000">
                      <a:alpha val="43137"/>
                    </a:srgbClr>
                  </a:outerShdw>
                </a:effectLst>
                <a:latin typeface="+mn-ea"/>
              </a:rPr>
              <a:t>COX2</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4" name="角丸四角形 33"/>
          <p:cNvSpPr/>
          <p:nvPr/>
        </p:nvSpPr>
        <p:spPr>
          <a:xfrm>
            <a:off x="6125825" y="649152"/>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IL-1</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5" name="角丸四角形 34"/>
          <p:cNvSpPr/>
          <p:nvPr/>
        </p:nvSpPr>
        <p:spPr>
          <a:xfrm>
            <a:off x="7596336" y="654967"/>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IL-6</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6" name="角丸四角形 35"/>
          <p:cNvSpPr/>
          <p:nvPr/>
        </p:nvSpPr>
        <p:spPr>
          <a:xfrm>
            <a:off x="6827903" y="44624"/>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TNF</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7" name="下矢印 36"/>
          <p:cNvSpPr/>
          <p:nvPr/>
        </p:nvSpPr>
        <p:spPr>
          <a:xfrm>
            <a:off x="7390799" y="2909864"/>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8" name="下矢印 37"/>
          <p:cNvSpPr/>
          <p:nvPr/>
        </p:nvSpPr>
        <p:spPr>
          <a:xfrm>
            <a:off x="7390799" y="3529472"/>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9" name="角丸四角形 38"/>
          <p:cNvSpPr/>
          <p:nvPr/>
        </p:nvSpPr>
        <p:spPr>
          <a:xfrm>
            <a:off x="6871924"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PGE</a:t>
            </a:r>
            <a:r>
              <a:rPr lang="en-US" altLang="ja-JP" b="1" dirty="0" smtClean="0">
                <a:solidFill>
                  <a:schemeClr val="tx2">
                    <a:lumMod val="50000"/>
                  </a:schemeClr>
                </a:solidFill>
                <a:effectLst>
                  <a:outerShdw blurRad="38100" dist="38100" dir="2700000" algn="tl">
                    <a:srgbClr val="000000">
                      <a:alpha val="43137"/>
                    </a:srgbClr>
                  </a:outerShdw>
                </a:effectLst>
                <a:latin typeface="+mn-ea"/>
              </a:rPr>
              <a:t>2</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40" name="下矢印 39"/>
          <p:cNvSpPr/>
          <p:nvPr/>
        </p:nvSpPr>
        <p:spPr>
          <a:xfrm rot="5400000">
            <a:off x="6320174" y="4073956"/>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1" name="角丸四角形 40"/>
          <p:cNvSpPr/>
          <p:nvPr/>
        </p:nvSpPr>
        <p:spPr>
          <a:xfrm>
            <a:off x="4714037"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VEGF</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42" name="下矢印 41"/>
          <p:cNvSpPr/>
          <p:nvPr/>
        </p:nvSpPr>
        <p:spPr>
          <a:xfrm rot="10800000">
            <a:off x="5258057" y="3429000"/>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3" name="角丸四角形 42"/>
          <p:cNvSpPr/>
          <p:nvPr/>
        </p:nvSpPr>
        <p:spPr>
          <a:xfrm>
            <a:off x="4608004" y="2810272"/>
            <a:ext cx="1692188"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2">
                    <a:lumMod val="50000"/>
                  </a:schemeClr>
                </a:solidFill>
                <a:effectLst>
                  <a:outerShdw blurRad="38100" dist="38100" dir="2700000" algn="tl">
                    <a:srgbClr val="000000">
                      <a:alpha val="43137"/>
                    </a:srgbClr>
                  </a:outerShdw>
                </a:effectLst>
                <a:latin typeface="+mn-ea"/>
              </a:rPr>
              <a:t>血管新生</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44" name="下矢印 43"/>
          <p:cNvSpPr/>
          <p:nvPr/>
        </p:nvSpPr>
        <p:spPr>
          <a:xfrm rot="9587606">
            <a:off x="4846561" y="1554030"/>
            <a:ext cx="392084" cy="1213160"/>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5" name="下矢印 44"/>
          <p:cNvSpPr/>
          <p:nvPr/>
        </p:nvSpPr>
        <p:spPr>
          <a:xfrm rot="15030735">
            <a:off x="5441004" y="577981"/>
            <a:ext cx="356440" cy="65043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51375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角丸四角形 21"/>
          <p:cNvSpPr/>
          <p:nvPr/>
        </p:nvSpPr>
        <p:spPr>
          <a:xfrm>
            <a:off x="3565869" y="980728"/>
            <a:ext cx="1692188"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 name="片側の 2 つの角を丸めた四角形 1"/>
          <p:cNvSpPr/>
          <p:nvPr/>
        </p:nvSpPr>
        <p:spPr>
          <a:xfrm>
            <a:off x="1155317" y="4361988"/>
            <a:ext cx="2094778" cy="1083236"/>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rgbClr val="FFC000"/>
                </a:solidFill>
                <a:effectLst>
                  <a:outerShdw blurRad="38100" dist="38100" dir="2700000" algn="tl">
                    <a:srgbClr val="000000">
                      <a:alpha val="43137"/>
                    </a:srgbClr>
                  </a:outerShdw>
                </a:effectLst>
              </a:rPr>
              <a:t>関節軟骨</a:t>
            </a:r>
            <a:endParaRPr kumimoji="1" lang="ja-JP" altLang="en-US" sz="2800" b="1" dirty="0">
              <a:solidFill>
                <a:srgbClr val="FFC000"/>
              </a:solidFill>
              <a:effectLst>
                <a:outerShdw blurRad="38100" dist="38100" dir="2700000" algn="tl">
                  <a:srgbClr val="000000">
                    <a:alpha val="43137"/>
                  </a:srgbClr>
                </a:outerShdw>
              </a:effectLst>
            </a:endParaRPr>
          </a:p>
        </p:txBody>
      </p:sp>
      <p:sp>
        <p:nvSpPr>
          <p:cNvPr id="18" name="角丸四角形 17"/>
          <p:cNvSpPr/>
          <p:nvPr/>
        </p:nvSpPr>
        <p:spPr>
          <a:xfrm>
            <a:off x="1495718" y="625446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MMPs</a:t>
            </a:r>
            <a:endParaRPr kumimoji="1" lang="ja-JP" altLang="en-US" b="1" dirty="0">
              <a:effectLst>
                <a:outerShdw blurRad="38100" dist="38100" dir="2700000" algn="tl">
                  <a:srgbClr val="000000">
                    <a:alpha val="43137"/>
                  </a:srgbClr>
                </a:outerShdw>
              </a:effectLst>
              <a:latin typeface="+mn-ea"/>
            </a:endParaRPr>
          </a:p>
        </p:txBody>
      </p:sp>
      <p:sp>
        <p:nvSpPr>
          <p:cNvPr id="3" name="右カーブ矢印 2"/>
          <p:cNvSpPr/>
          <p:nvPr/>
        </p:nvSpPr>
        <p:spPr>
          <a:xfrm>
            <a:off x="801823" y="5301208"/>
            <a:ext cx="648072" cy="1224136"/>
          </a:xfrm>
          <a:prstGeom prst="curvedRightArrow">
            <a:avLst>
              <a:gd name="adj1" fmla="val 25000"/>
              <a:gd name="adj2" fmla="val 50000"/>
              <a:gd name="adj3" fmla="val 56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右カーブ矢印 24"/>
          <p:cNvSpPr/>
          <p:nvPr/>
        </p:nvSpPr>
        <p:spPr>
          <a:xfrm rot="10646883">
            <a:off x="3067243" y="5171013"/>
            <a:ext cx="648072" cy="1224136"/>
          </a:xfrm>
          <a:prstGeom prst="curvedRightArrow">
            <a:avLst>
              <a:gd name="adj1" fmla="val 25000"/>
              <a:gd name="adj2" fmla="val 50000"/>
              <a:gd name="adj3" fmla="val 56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p:cNvSpPr txBox="1"/>
          <p:nvPr/>
        </p:nvSpPr>
        <p:spPr>
          <a:xfrm>
            <a:off x="2742997" y="5518973"/>
            <a:ext cx="1901011" cy="646331"/>
          </a:xfrm>
          <a:prstGeom prst="rect">
            <a:avLst/>
          </a:prstGeom>
          <a:noFill/>
        </p:spPr>
        <p:txBody>
          <a:bodyPr wrap="square" rtlCol="0">
            <a:spAutoFit/>
          </a:bodyPr>
          <a:lstStyle/>
          <a:p>
            <a:pPr algn="ctr"/>
            <a:r>
              <a:rPr kumimoji="1" lang="en-US" altLang="ja-JP" b="1" dirty="0" smtClean="0">
                <a:effectLst>
                  <a:outerShdw blurRad="38100" dist="38100" dir="2700000" algn="tl">
                    <a:srgbClr val="000000">
                      <a:alpha val="43137"/>
                    </a:srgbClr>
                  </a:outerShdw>
                </a:effectLst>
                <a:latin typeface="+mn-ea"/>
              </a:rPr>
              <a:t>II</a:t>
            </a:r>
            <a:r>
              <a:rPr kumimoji="1" lang="ja-JP" altLang="en-US" b="1" dirty="0" smtClean="0">
                <a:effectLst>
                  <a:outerShdw blurRad="38100" dist="38100" dir="2700000" algn="tl">
                    <a:srgbClr val="000000">
                      <a:alpha val="43137"/>
                    </a:srgbClr>
                  </a:outerShdw>
                </a:effectLst>
                <a:latin typeface="+mn-ea"/>
              </a:rPr>
              <a:t>型コラーゲン</a:t>
            </a:r>
            <a:endParaRPr kumimoji="1" lang="en-US" altLang="ja-JP" b="1" dirty="0" smtClean="0">
              <a:effectLst>
                <a:outerShdw blurRad="38100" dist="38100" dir="2700000" algn="tl">
                  <a:srgbClr val="000000">
                    <a:alpha val="43137"/>
                  </a:srgbClr>
                </a:outerShdw>
              </a:effectLst>
              <a:latin typeface="+mn-ea"/>
            </a:endParaRPr>
          </a:p>
          <a:p>
            <a:pPr algn="ctr"/>
            <a:r>
              <a:rPr kumimoji="1" lang="ja-JP" altLang="en-US" b="1" dirty="0" smtClean="0">
                <a:effectLst>
                  <a:outerShdw blurRad="38100" dist="38100" dir="2700000" algn="tl">
                    <a:srgbClr val="000000">
                      <a:alpha val="43137"/>
                    </a:srgbClr>
                  </a:outerShdw>
                </a:effectLst>
                <a:latin typeface="+mn-ea"/>
              </a:rPr>
              <a:t>の切断</a:t>
            </a:r>
            <a:endParaRPr kumimoji="1" lang="ja-JP" altLang="en-US" b="1" dirty="0">
              <a:effectLst>
                <a:outerShdw blurRad="38100" dist="38100" dir="2700000" algn="tl">
                  <a:srgbClr val="000000">
                    <a:alpha val="43137"/>
                  </a:srgbClr>
                </a:outerShdw>
              </a:effectLst>
              <a:latin typeface="+mn-ea"/>
            </a:endParaRPr>
          </a:p>
        </p:txBody>
      </p:sp>
      <p:sp>
        <p:nvSpPr>
          <p:cNvPr id="26" name="下矢印 25"/>
          <p:cNvSpPr/>
          <p:nvPr/>
        </p:nvSpPr>
        <p:spPr>
          <a:xfrm rot="2430735">
            <a:off x="3095986" y="1373781"/>
            <a:ext cx="392084" cy="78702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1520" y="188640"/>
            <a:ext cx="2232248" cy="7475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effectLst>
                  <a:outerShdw blurRad="38100" dist="38100" dir="2700000" algn="tl">
                    <a:srgbClr val="000000">
                      <a:alpha val="43137"/>
                    </a:srgbClr>
                  </a:outerShdw>
                </a:effectLst>
              </a:rPr>
              <a:t>パンヌス形成</a:t>
            </a:r>
            <a:endParaRPr kumimoji="1" lang="ja-JP" altLang="en-US" sz="2400" b="1" dirty="0">
              <a:effectLst>
                <a:outerShdw blurRad="38100" dist="38100" dir="2700000" algn="tl">
                  <a:srgbClr val="000000">
                    <a:alpha val="43137"/>
                  </a:srgbClr>
                </a:outerShdw>
              </a:effectLst>
            </a:endParaRPr>
          </a:p>
        </p:txBody>
      </p:sp>
      <p:sp>
        <p:nvSpPr>
          <p:cNvPr id="27" name="下矢印 26"/>
          <p:cNvSpPr/>
          <p:nvPr/>
        </p:nvSpPr>
        <p:spPr>
          <a:xfrm rot="7059780">
            <a:off x="2807232" y="455687"/>
            <a:ext cx="392084" cy="99537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755576" y="2737384"/>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29" name="角丸四角形 28"/>
          <p:cNvSpPr/>
          <p:nvPr/>
        </p:nvSpPr>
        <p:spPr>
          <a:xfrm>
            <a:off x="2512689" y="2743199"/>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30" name="角丸四角形 29"/>
          <p:cNvSpPr/>
          <p:nvPr/>
        </p:nvSpPr>
        <p:spPr>
          <a:xfrm>
            <a:off x="1630591" y="2060848"/>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TNF</a:t>
            </a:r>
            <a:endParaRPr kumimoji="1" lang="ja-JP" altLang="en-US" sz="2800" b="1" dirty="0">
              <a:effectLst>
                <a:outerShdw blurRad="38100" dist="38100" dir="2700000" algn="tl">
                  <a:srgbClr val="000000">
                    <a:alpha val="43137"/>
                  </a:srgbClr>
                </a:outerShdw>
              </a:effectLst>
              <a:latin typeface="+mn-ea"/>
            </a:endParaRPr>
          </a:p>
        </p:txBody>
      </p:sp>
      <p:sp>
        <p:nvSpPr>
          <p:cNvPr id="13" name="下矢印 12"/>
          <p:cNvSpPr/>
          <p:nvPr/>
        </p:nvSpPr>
        <p:spPr>
          <a:xfrm>
            <a:off x="1527083" y="3430523"/>
            <a:ext cx="1555583" cy="6800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a:off x="7390799" y="1268760"/>
            <a:ext cx="392084" cy="1008112"/>
          </a:xfrm>
          <a:prstGeom prst="downArrow">
            <a:avLst>
              <a:gd name="adj1" fmla="val 50000"/>
              <a:gd name="adj2" fmla="val 137622"/>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3" name="角丸四角形 32"/>
          <p:cNvSpPr/>
          <p:nvPr/>
        </p:nvSpPr>
        <p:spPr>
          <a:xfrm>
            <a:off x="6804659" y="2366031"/>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solidFill>
                  <a:schemeClr val="tx2">
                    <a:lumMod val="50000"/>
                  </a:schemeClr>
                </a:solidFill>
                <a:effectLst>
                  <a:outerShdw blurRad="38100" dist="38100" dir="2700000" algn="tl">
                    <a:srgbClr val="000000">
                      <a:alpha val="43137"/>
                    </a:srgbClr>
                  </a:outerShdw>
                </a:effectLst>
                <a:latin typeface="+mn-ea"/>
              </a:rPr>
              <a:t>COX2</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4" name="角丸四角形 33"/>
          <p:cNvSpPr/>
          <p:nvPr/>
        </p:nvSpPr>
        <p:spPr>
          <a:xfrm>
            <a:off x="6125825" y="649152"/>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IL-1</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5" name="角丸四角形 34"/>
          <p:cNvSpPr/>
          <p:nvPr/>
        </p:nvSpPr>
        <p:spPr>
          <a:xfrm>
            <a:off x="7596336" y="654967"/>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IL-6</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6" name="角丸四角形 35"/>
          <p:cNvSpPr/>
          <p:nvPr/>
        </p:nvSpPr>
        <p:spPr>
          <a:xfrm>
            <a:off x="6827903" y="44624"/>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TNF</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7" name="下矢印 36"/>
          <p:cNvSpPr/>
          <p:nvPr/>
        </p:nvSpPr>
        <p:spPr>
          <a:xfrm>
            <a:off x="7390799" y="2909864"/>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8" name="下矢印 37"/>
          <p:cNvSpPr/>
          <p:nvPr/>
        </p:nvSpPr>
        <p:spPr>
          <a:xfrm>
            <a:off x="7390799" y="3529472"/>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9" name="角丸四角形 38"/>
          <p:cNvSpPr/>
          <p:nvPr/>
        </p:nvSpPr>
        <p:spPr>
          <a:xfrm>
            <a:off x="6871924"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PGE</a:t>
            </a:r>
            <a:r>
              <a:rPr lang="en-US" altLang="ja-JP" b="1" dirty="0" smtClean="0">
                <a:solidFill>
                  <a:schemeClr val="tx2">
                    <a:lumMod val="50000"/>
                  </a:schemeClr>
                </a:solidFill>
                <a:effectLst>
                  <a:outerShdw blurRad="38100" dist="38100" dir="2700000" algn="tl">
                    <a:srgbClr val="000000">
                      <a:alpha val="43137"/>
                    </a:srgbClr>
                  </a:outerShdw>
                </a:effectLst>
                <a:latin typeface="+mn-ea"/>
              </a:rPr>
              <a:t>2</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40" name="下矢印 39"/>
          <p:cNvSpPr/>
          <p:nvPr/>
        </p:nvSpPr>
        <p:spPr>
          <a:xfrm rot="5400000">
            <a:off x="6320174" y="4073956"/>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1" name="角丸四角形 40"/>
          <p:cNvSpPr/>
          <p:nvPr/>
        </p:nvSpPr>
        <p:spPr>
          <a:xfrm>
            <a:off x="4714037"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VEGF</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42" name="下矢印 41"/>
          <p:cNvSpPr/>
          <p:nvPr/>
        </p:nvSpPr>
        <p:spPr>
          <a:xfrm rot="10800000">
            <a:off x="5258057" y="3429000"/>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3" name="角丸四角形 42"/>
          <p:cNvSpPr/>
          <p:nvPr/>
        </p:nvSpPr>
        <p:spPr>
          <a:xfrm>
            <a:off x="4608004" y="2810272"/>
            <a:ext cx="1692188"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2">
                    <a:lumMod val="50000"/>
                  </a:schemeClr>
                </a:solidFill>
                <a:effectLst>
                  <a:outerShdw blurRad="38100" dist="38100" dir="2700000" algn="tl">
                    <a:srgbClr val="000000">
                      <a:alpha val="43137"/>
                    </a:srgbClr>
                  </a:outerShdw>
                </a:effectLst>
                <a:latin typeface="+mn-ea"/>
              </a:rPr>
              <a:t>血管新生</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44" name="下矢印 43"/>
          <p:cNvSpPr/>
          <p:nvPr/>
        </p:nvSpPr>
        <p:spPr>
          <a:xfrm rot="9587606">
            <a:off x="4846561" y="1554030"/>
            <a:ext cx="392084" cy="1213160"/>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5" name="下矢印 44"/>
          <p:cNvSpPr/>
          <p:nvPr/>
        </p:nvSpPr>
        <p:spPr>
          <a:xfrm rot="15030735">
            <a:off x="5441004" y="577981"/>
            <a:ext cx="356440" cy="65043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841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角丸四角形 21"/>
          <p:cNvSpPr/>
          <p:nvPr/>
        </p:nvSpPr>
        <p:spPr>
          <a:xfrm>
            <a:off x="3565869" y="980728"/>
            <a:ext cx="1692188"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effectLst>
                  <a:outerShdw blurRad="38100" dist="38100" dir="2700000" algn="tl">
                    <a:srgbClr val="000000">
                      <a:alpha val="43137"/>
                    </a:srgbClr>
                  </a:outerShdw>
                </a:effectLst>
                <a:latin typeface="+mn-ea"/>
              </a:rPr>
              <a:t>滑膜細胞</a:t>
            </a:r>
            <a:endParaRPr kumimoji="1" lang="ja-JP" altLang="en-US" sz="2800" b="1" dirty="0">
              <a:effectLst>
                <a:outerShdw blurRad="38100" dist="38100" dir="2700000" algn="tl">
                  <a:srgbClr val="000000">
                    <a:alpha val="43137"/>
                  </a:srgbClr>
                </a:outerShdw>
              </a:effectLst>
              <a:latin typeface="+mn-ea"/>
            </a:endParaRPr>
          </a:p>
        </p:txBody>
      </p:sp>
      <p:sp>
        <p:nvSpPr>
          <p:cNvPr id="2" name="片側の 2 つの角を丸めた四角形 1"/>
          <p:cNvSpPr/>
          <p:nvPr/>
        </p:nvSpPr>
        <p:spPr>
          <a:xfrm>
            <a:off x="1155317" y="4361988"/>
            <a:ext cx="2094778" cy="1083236"/>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rgbClr val="FFC000"/>
                </a:solidFill>
                <a:effectLst>
                  <a:outerShdw blurRad="38100" dist="38100" dir="2700000" algn="tl">
                    <a:srgbClr val="000000">
                      <a:alpha val="43137"/>
                    </a:srgbClr>
                  </a:outerShdw>
                </a:effectLst>
              </a:rPr>
              <a:t>関節軟骨</a:t>
            </a:r>
            <a:endParaRPr kumimoji="1" lang="ja-JP" altLang="en-US" sz="2800" b="1" dirty="0">
              <a:solidFill>
                <a:srgbClr val="FFC000"/>
              </a:solidFill>
              <a:effectLst>
                <a:outerShdw blurRad="38100" dist="38100" dir="2700000" algn="tl">
                  <a:srgbClr val="000000">
                    <a:alpha val="43137"/>
                  </a:srgbClr>
                </a:outerShdw>
              </a:effectLst>
            </a:endParaRPr>
          </a:p>
        </p:txBody>
      </p:sp>
      <p:sp>
        <p:nvSpPr>
          <p:cNvPr id="18" name="角丸四角形 17"/>
          <p:cNvSpPr/>
          <p:nvPr/>
        </p:nvSpPr>
        <p:spPr>
          <a:xfrm>
            <a:off x="1495718" y="6254463"/>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rgbClr val="FF0000"/>
                </a:solidFill>
                <a:effectLst>
                  <a:outerShdw blurRad="38100" dist="38100" dir="2700000" algn="tl">
                    <a:srgbClr val="000000">
                      <a:alpha val="43137"/>
                    </a:srgbClr>
                  </a:outerShdw>
                </a:effectLst>
                <a:latin typeface="+mn-ea"/>
              </a:rPr>
              <a:t>MMPs</a:t>
            </a:r>
            <a:endParaRPr kumimoji="1" lang="ja-JP" altLang="en-US" b="1" dirty="0">
              <a:solidFill>
                <a:srgbClr val="FF0000"/>
              </a:solidFill>
              <a:effectLst>
                <a:outerShdw blurRad="38100" dist="38100" dir="2700000" algn="tl">
                  <a:srgbClr val="000000">
                    <a:alpha val="43137"/>
                  </a:srgbClr>
                </a:outerShdw>
              </a:effectLst>
              <a:latin typeface="+mn-ea"/>
            </a:endParaRPr>
          </a:p>
        </p:txBody>
      </p:sp>
      <p:sp>
        <p:nvSpPr>
          <p:cNvPr id="3" name="右カーブ矢印 2"/>
          <p:cNvSpPr/>
          <p:nvPr/>
        </p:nvSpPr>
        <p:spPr>
          <a:xfrm>
            <a:off x="801823" y="5301208"/>
            <a:ext cx="648072" cy="1224136"/>
          </a:xfrm>
          <a:prstGeom prst="curvedRightArrow">
            <a:avLst>
              <a:gd name="adj1" fmla="val 25000"/>
              <a:gd name="adj2" fmla="val 50000"/>
              <a:gd name="adj3" fmla="val 56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右カーブ矢印 24"/>
          <p:cNvSpPr/>
          <p:nvPr/>
        </p:nvSpPr>
        <p:spPr>
          <a:xfrm rot="10646883">
            <a:off x="3067243" y="5171013"/>
            <a:ext cx="648072" cy="1224136"/>
          </a:xfrm>
          <a:prstGeom prst="curvedRightArrow">
            <a:avLst>
              <a:gd name="adj1" fmla="val 25000"/>
              <a:gd name="adj2" fmla="val 50000"/>
              <a:gd name="adj3" fmla="val 56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p:cNvSpPr txBox="1"/>
          <p:nvPr/>
        </p:nvSpPr>
        <p:spPr>
          <a:xfrm>
            <a:off x="2742997" y="5518973"/>
            <a:ext cx="1901011" cy="646331"/>
          </a:xfrm>
          <a:prstGeom prst="rect">
            <a:avLst/>
          </a:prstGeom>
          <a:noFill/>
        </p:spPr>
        <p:txBody>
          <a:bodyPr wrap="square" rtlCol="0">
            <a:spAutoFit/>
          </a:bodyPr>
          <a:lstStyle/>
          <a:p>
            <a:pPr algn="ctr"/>
            <a:r>
              <a:rPr kumimoji="1" lang="en-US" altLang="ja-JP" b="1" dirty="0" smtClean="0">
                <a:effectLst>
                  <a:outerShdw blurRad="38100" dist="38100" dir="2700000" algn="tl">
                    <a:srgbClr val="000000">
                      <a:alpha val="43137"/>
                    </a:srgbClr>
                  </a:outerShdw>
                </a:effectLst>
                <a:latin typeface="+mn-ea"/>
              </a:rPr>
              <a:t>II</a:t>
            </a:r>
            <a:r>
              <a:rPr kumimoji="1" lang="ja-JP" altLang="en-US" b="1" dirty="0" smtClean="0">
                <a:effectLst>
                  <a:outerShdw blurRad="38100" dist="38100" dir="2700000" algn="tl">
                    <a:srgbClr val="000000">
                      <a:alpha val="43137"/>
                    </a:srgbClr>
                  </a:outerShdw>
                </a:effectLst>
                <a:latin typeface="+mn-ea"/>
              </a:rPr>
              <a:t>型コラーゲン</a:t>
            </a:r>
            <a:endParaRPr kumimoji="1" lang="en-US" altLang="ja-JP" b="1" dirty="0" smtClean="0">
              <a:effectLst>
                <a:outerShdw blurRad="38100" dist="38100" dir="2700000" algn="tl">
                  <a:srgbClr val="000000">
                    <a:alpha val="43137"/>
                  </a:srgbClr>
                </a:outerShdw>
              </a:effectLst>
              <a:latin typeface="+mn-ea"/>
            </a:endParaRPr>
          </a:p>
          <a:p>
            <a:pPr algn="ctr"/>
            <a:r>
              <a:rPr kumimoji="1" lang="ja-JP" altLang="en-US" b="1" dirty="0" smtClean="0">
                <a:effectLst>
                  <a:outerShdw blurRad="38100" dist="38100" dir="2700000" algn="tl">
                    <a:srgbClr val="000000">
                      <a:alpha val="43137"/>
                    </a:srgbClr>
                  </a:outerShdw>
                </a:effectLst>
                <a:latin typeface="+mn-ea"/>
              </a:rPr>
              <a:t>の切断</a:t>
            </a:r>
            <a:endParaRPr kumimoji="1" lang="ja-JP" altLang="en-US" b="1" dirty="0">
              <a:effectLst>
                <a:outerShdw blurRad="38100" dist="38100" dir="2700000" algn="tl">
                  <a:srgbClr val="000000">
                    <a:alpha val="43137"/>
                  </a:srgbClr>
                </a:outerShdw>
              </a:effectLst>
              <a:latin typeface="+mn-ea"/>
            </a:endParaRPr>
          </a:p>
        </p:txBody>
      </p:sp>
      <p:sp>
        <p:nvSpPr>
          <p:cNvPr id="26" name="下矢印 25"/>
          <p:cNvSpPr/>
          <p:nvPr/>
        </p:nvSpPr>
        <p:spPr>
          <a:xfrm rot="2430735">
            <a:off x="3095986" y="1373781"/>
            <a:ext cx="392084" cy="78702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51520" y="188640"/>
            <a:ext cx="2232248" cy="7475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smtClean="0">
                <a:effectLst>
                  <a:outerShdw blurRad="38100" dist="38100" dir="2700000" algn="tl">
                    <a:srgbClr val="000000">
                      <a:alpha val="43137"/>
                    </a:srgbClr>
                  </a:outerShdw>
                </a:effectLst>
              </a:rPr>
              <a:t>パンヌス形成</a:t>
            </a:r>
            <a:endParaRPr kumimoji="1" lang="ja-JP" altLang="en-US" sz="2400" b="1" dirty="0">
              <a:effectLst>
                <a:outerShdw blurRad="38100" dist="38100" dir="2700000" algn="tl">
                  <a:srgbClr val="000000">
                    <a:alpha val="43137"/>
                  </a:srgbClr>
                </a:outerShdw>
              </a:effectLst>
            </a:endParaRPr>
          </a:p>
        </p:txBody>
      </p:sp>
      <p:sp>
        <p:nvSpPr>
          <p:cNvPr id="27" name="下矢印 26"/>
          <p:cNvSpPr/>
          <p:nvPr/>
        </p:nvSpPr>
        <p:spPr>
          <a:xfrm rot="7059780">
            <a:off x="2807232" y="455687"/>
            <a:ext cx="392084" cy="995379"/>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755576" y="2737384"/>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IL-1</a:t>
            </a:r>
            <a:endParaRPr kumimoji="1" lang="ja-JP" altLang="en-US" sz="2800" b="1" dirty="0">
              <a:effectLst>
                <a:outerShdw blurRad="38100" dist="38100" dir="2700000" algn="tl">
                  <a:srgbClr val="000000">
                    <a:alpha val="43137"/>
                  </a:srgbClr>
                </a:outerShdw>
              </a:effectLst>
              <a:latin typeface="+mn-ea"/>
            </a:endParaRPr>
          </a:p>
        </p:txBody>
      </p:sp>
      <p:sp>
        <p:nvSpPr>
          <p:cNvPr id="29" name="角丸四角形 28"/>
          <p:cNvSpPr/>
          <p:nvPr/>
        </p:nvSpPr>
        <p:spPr>
          <a:xfrm>
            <a:off x="2512689" y="2743199"/>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IL-6</a:t>
            </a:r>
            <a:endParaRPr kumimoji="1" lang="ja-JP" altLang="en-US" sz="2800" b="1" dirty="0">
              <a:effectLst>
                <a:outerShdw blurRad="38100" dist="38100" dir="2700000" algn="tl">
                  <a:srgbClr val="000000">
                    <a:alpha val="43137"/>
                  </a:srgbClr>
                </a:outerShdw>
              </a:effectLst>
              <a:latin typeface="+mn-ea"/>
            </a:endParaRPr>
          </a:p>
        </p:txBody>
      </p:sp>
      <p:sp>
        <p:nvSpPr>
          <p:cNvPr id="30" name="角丸四角形 29"/>
          <p:cNvSpPr/>
          <p:nvPr/>
        </p:nvSpPr>
        <p:spPr>
          <a:xfrm>
            <a:off x="1630591" y="2060848"/>
            <a:ext cx="1398503"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effectLst>
                  <a:outerShdw blurRad="38100" dist="38100" dir="2700000" algn="tl">
                    <a:srgbClr val="000000">
                      <a:alpha val="43137"/>
                    </a:srgbClr>
                  </a:outerShdw>
                </a:effectLst>
                <a:latin typeface="+mn-ea"/>
              </a:rPr>
              <a:t>TNF</a:t>
            </a:r>
            <a:endParaRPr kumimoji="1" lang="ja-JP" altLang="en-US" sz="2800" b="1" dirty="0">
              <a:effectLst>
                <a:outerShdw blurRad="38100" dist="38100" dir="2700000" algn="tl">
                  <a:srgbClr val="000000">
                    <a:alpha val="43137"/>
                  </a:srgbClr>
                </a:outerShdw>
              </a:effectLst>
              <a:latin typeface="+mn-ea"/>
            </a:endParaRPr>
          </a:p>
        </p:txBody>
      </p:sp>
      <p:sp>
        <p:nvSpPr>
          <p:cNvPr id="13" name="下矢印 12"/>
          <p:cNvSpPr/>
          <p:nvPr/>
        </p:nvSpPr>
        <p:spPr>
          <a:xfrm>
            <a:off x="1527083" y="3430523"/>
            <a:ext cx="1555583" cy="6800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5796136" y="5653807"/>
            <a:ext cx="3168352" cy="523220"/>
          </a:xfrm>
          <a:prstGeom prst="rect">
            <a:avLst/>
          </a:prstGeom>
          <a:noFill/>
          <a:ln>
            <a:solidFill>
              <a:srgbClr val="FF0000"/>
            </a:solidFill>
          </a:ln>
        </p:spPr>
        <p:txBody>
          <a:bodyPr wrap="square" rtlCol="0">
            <a:spAutoFit/>
          </a:bodyPr>
          <a:lstStyle/>
          <a:p>
            <a:pPr algn="ctr"/>
            <a:r>
              <a:rPr kumimoji="1" lang="ja-JP" altLang="en-US" sz="2800" b="1" dirty="0" smtClean="0">
                <a:latin typeface="+mn-ea"/>
              </a:rPr>
              <a:t>関節裂隙の狭小化</a:t>
            </a:r>
            <a:endParaRPr kumimoji="1" lang="en-US" altLang="ja-JP" sz="2800" b="1" dirty="0" smtClean="0">
              <a:latin typeface="+mn-ea"/>
            </a:endParaRPr>
          </a:p>
        </p:txBody>
      </p:sp>
      <p:sp>
        <p:nvSpPr>
          <p:cNvPr id="7" name="上矢印 6"/>
          <p:cNvSpPr/>
          <p:nvPr/>
        </p:nvSpPr>
        <p:spPr>
          <a:xfrm rot="5400000">
            <a:off x="4334470" y="5441603"/>
            <a:ext cx="1354790" cy="992477"/>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a:off x="7390799" y="1268760"/>
            <a:ext cx="392084" cy="1008112"/>
          </a:xfrm>
          <a:prstGeom prst="downArrow">
            <a:avLst>
              <a:gd name="adj1" fmla="val 50000"/>
              <a:gd name="adj2" fmla="val 137622"/>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3" name="角丸四角形 32"/>
          <p:cNvSpPr/>
          <p:nvPr/>
        </p:nvSpPr>
        <p:spPr>
          <a:xfrm>
            <a:off x="6804659" y="2366031"/>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solidFill>
                  <a:schemeClr val="tx2">
                    <a:lumMod val="50000"/>
                  </a:schemeClr>
                </a:solidFill>
                <a:effectLst>
                  <a:outerShdw blurRad="38100" dist="38100" dir="2700000" algn="tl">
                    <a:srgbClr val="000000">
                      <a:alpha val="43137"/>
                    </a:srgbClr>
                  </a:outerShdw>
                </a:effectLst>
                <a:latin typeface="+mn-ea"/>
              </a:rPr>
              <a:t>COX2</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4" name="角丸四角形 33"/>
          <p:cNvSpPr/>
          <p:nvPr/>
        </p:nvSpPr>
        <p:spPr>
          <a:xfrm>
            <a:off x="6125825" y="649152"/>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IL-1</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5" name="角丸四角形 34"/>
          <p:cNvSpPr/>
          <p:nvPr/>
        </p:nvSpPr>
        <p:spPr>
          <a:xfrm>
            <a:off x="7596336" y="654967"/>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IL-6</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6" name="角丸四角形 35"/>
          <p:cNvSpPr/>
          <p:nvPr/>
        </p:nvSpPr>
        <p:spPr>
          <a:xfrm>
            <a:off x="6827903" y="44624"/>
            <a:ext cx="1398503" cy="535596"/>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a:solidFill>
                  <a:schemeClr val="tx2">
                    <a:lumMod val="50000"/>
                  </a:schemeClr>
                </a:solidFill>
                <a:effectLst>
                  <a:outerShdw blurRad="38100" dist="38100" dir="2700000" algn="tl">
                    <a:srgbClr val="000000">
                      <a:alpha val="43137"/>
                    </a:srgbClr>
                  </a:outerShdw>
                </a:effectLst>
                <a:latin typeface="+mn-ea"/>
              </a:rPr>
              <a:t>TNF</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37" name="下矢印 36"/>
          <p:cNvSpPr/>
          <p:nvPr/>
        </p:nvSpPr>
        <p:spPr>
          <a:xfrm>
            <a:off x="7390799" y="2909864"/>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8" name="下矢印 37"/>
          <p:cNvSpPr/>
          <p:nvPr/>
        </p:nvSpPr>
        <p:spPr>
          <a:xfrm>
            <a:off x="7390799" y="3529472"/>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9" name="角丸四角形 38"/>
          <p:cNvSpPr/>
          <p:nvPr/>
        </p:nvSpPr>
        <p:spPr>
          <a:xfrm>
            <a:off x="6871924"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PGE</a:t>
            </a:r>
            <a:r>
              <a:rPr lang="en-US" altLang="ja-JP" b="1" dirty="0" smtClean="0">
                <a:solidFill>
                  <a:schemeClr val="tx2">
                    <a:lumMod val="50000"/>
                  </a:schemeClr>
                </a:solidFill>
                <a:effectLst>
                  <a:outerShdw blurRad="38100" dist="38100" dir="2700000" algn="tl">
                    <a:srgbClr val="000000">
                      <a:alpha val="43137"/>
                    </a:srgbClr>
                  </a:outerShdw>
                </a:effectLst>
                <a:latin typeface="+mn-ea"/>
              </a:rPr>
              <a:t>2</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40" name="下矢印 39"/>
          <p:cNvSpPr/>
          <p:nvPr/>
        </p:nvSpPr>
        <p:spPr>
          <a:xfrm rot="5400000">
            <a:off x="6320174" y="4073956"/>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1" name="角丸四角形 40"/>
          <p:cNvSpPr/>
          <p:nvPr/>
        </p:nvSpPr>
        <p:spPr>
          <a:xfrm>
            <a:off x="4714037" y="4149080"/>
            <a:ext cx="1538353"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smtClean="0">
                <a:solidFill>
                  <a:schemeClr val="tx2">
                    <a:lumMod val="50000"/>
                  </a:schemeClr>
                </a:solidFill>
                <a:effectLst>
                  <a:outerShdw blurRad="38100" dist="38100" dir="2700000" algn="tl">
                    <a:srgbClr val="000000">
                      <a:alpha val="43137"/>
                    </a:srgbClr>
                  </a:outerShdw>
                </a:effectLst>
                <a:latin typeface="+mn-ea"/>
              </a:rPr>
              <a:t>VEGF</a:t>
            </a:r>
            <a:endParaRPr kumimoji="1" lang="ja-JP" altLang="en-US" b="1" dirty="0">
              <a:solidFill>
                <a:schemeClr val="tx2">
                  <a:lumMod val="50000"/>
                </a:schemeClr>
              </a:solidFill>
              <a:effectLst>
                <a:outerShdw blurRad="38100" dist="38100" dir="2700000" algn="tl">
                  <a:srgbClr val="000000">
                    <a:alpha val="43137"/>
                  </a:srgbClr>
                </a:outerShdw>
              </a:effectLst>
              <a:latin typeface="+mn-ea"/>
            </a:endParaRPr>
          </a:p>
        </p:txBody>
      </p:sp>
      <p:sp>
        <p:nvSpPr>
          <p:cNvPr id="42" name="下矢印 41"/>
          <p:cNvSpPr/>
          <p:nvPr/>
        </p:nvSpPr>
        <p:spPr>
          <a:xfrm rot="10800000">
            <a:off x="5258057" y="3429000"/>
            <a:ext cx="392084" cy="576064"/>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3" name="角丸四角形 42"/>
          <p:cNvSpPr/>
          <p:nvPr/>
        </p:nvSpPr>
        <p:spPr>
          <a:xfrm>
            <a:off x="4608004" y="2810272"/>
            <a:ext cx="1692188" cy="486905"/>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smtClean="0">
                <a:solidFill>
                  <a:schemeClr val="tx2">
                    <a:lumMod val="50000"/>
                  </a:schemeClr>
                </a:solidFill>
                <a:effectLst>
                  <a:outerShdw blurRad="38100" dist="38100" dir="2700000" algn="tl">
                    <a:srgbClr val="000000">
                      <a:alpha val="43137"/>
                    </a:srgbClr>
                  </a:outerShdw>
                </a:effectLst>
                <a:latin typeface="+mn-ea"/>
              </a:rPr>
              <a:t>血管新生</a:t>
            </a:r>
            <a:endParaRPr kumimoji="1" lang="ja-JP" altLang="en-US" sz="2800" b="1" dirty="0">
              <a:solidFill>
                <a:schemeClr val="tx2">
                  <a:lumMod val="50000"/>
                </a:schemeClr>
              </a:solidFill>
              <a:effectLst>
                <a:outerShdw blurRad="38100" dist="38100" dir="2700000" algn="tl">
                  <a:srgbClr val="000000">
                    <a:alpha val="43137"/>
                  </a:srgbClr>
                </a:outerShdw>
              </a:effectLst>
              <a:latin typeface="+mn-ea"/>
            </a:endParaRPr>
          </a:p>
        </p:txBody>
      </p:sp>
      <p:sp>
        <p:nvSpPr>
          <p:cNvPr id="44" name="下矢印 43"/>
          <p:cNvSpPr/>
          <p:nvPr/>
        </p:nvSpPr>
        <p:spPr>
          <a:xfrm rot="9587606">
            <a:off x="4846561" y="1554030"/>
            <a:ext cx="392084" cy="1213160"/>
          </a:xfrm>
          <a:prstGeom prst="downArrow">
            <a:avLst>
              <a:gd name="adj1" fmla="val 50000"/>
              <a:gd name="adj2" fmla="val 90424"/>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45" name="下矢印 44"/>
          <p:cNvSpPr/>
          <p:nvPr/>
        </p:nvSpPr>
        <p:spPr>
          <a:xfrm rot="15030735">
            <a:off x="5441004" y="577981"/>
            <a:ext cx="356440" cy="65043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22934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14681" y="2204864"/>
            <a:ext cx="8712968" cy="1754326"/>
          </a:xfrm>
          <a:prstGeom prst="rect">
            <a:avLst/>
          </a:prstGeom>
          <a:noFill/>
        </p:spPr>
        <p:txBody>
          <a:bodyPr wrap="square" rtlCol="0">
            <a:spAutoFit/>
          </a:bodyPr>
          <a:lstStyle/>
          <a:p>
            <a:pPr algn="ctr"/>
            <a:r>
              <a:rPr lang="ja-JP" altLang="en-US" sz="3600" b="1" dirty="0">
                <a:solidFill>
                  <a:srgbClr val="FFC000"/>
                </a:solidFill>
                <a:effectLst>
                  <a:outerShdw blurRad="38100" dist="38100" dir="2700000" algn="tl">
                    <a:srgbClr val="000000">
                      <a:alpha val="43137"/>
                    </a:srgbClr>
                  </a:outerShdw>
                </a:effectLst>
                <a:latin typeface="+mn-ea"/>
              </a:rPr>
              <a:t>軟</a:t>
            </a:r>
            <a:r>
              <a:rPr lang="ja-JP" altLang="en-US" sz="3600" b="1" dirty="0" smtClean="0">
                <a:solidFill>
                  <a:srgbClr val="FFC000"/>
                </a:solidFill>
                <a:effectLst>
                  <a:outerShdw blurRad="38100" dist="38100" dir="2700000" algn="tl">
                    <a:srgbClr val="000000">
                      <a:alpha val="43137"/>
                    </a:srgbClr>
                  </a:outerShdw>
                </a:effectLst>
                <a:latin typeface="+mn-ea"/>
              </a:rPr>
              <a:t>骨破壊が持続しているの結果として</a:t>
            </a:r>
            <a:endParaRPr lang="en-US" altLang="ja-JP" sz="3600" b="1" dirty="0" smtClean="0">
              <a:solidFill>
                <a:srgbClr val="FFC000"/>
              </a:solidFill>
              <a:effectLst>
                <a:outerShdw blurRad="38100" dist="38100" dir="2700000" algn="tl">
                  <a:srgbClr val="000000">
                    <a:alpha val="43137"/>
                  </a:srgbClr>
                </a:outerShdw>
              </a:effectLst>
              <a:latin typeface="+mn-ea"/>
            </a:endParaRPr>
          </a:p>
          <a:p>
            <a:pPr algn="ctr"/>
            <a:r>
              <a:rPr lang="ja-JP" altLang="en-US" sz="3600" b="1" dirty="0" smtClean="0">
                <a:solidFill>
                  <a:srgbClr val="FF0000"/>
                </a:solidFill>
                <a:effectLst>
                  <a:outerShdw blurRad="38100" dist="38100" dir="2700000" algn="tl">
                    <a:srgbClr val="000000">
                      <a:alpha val="43137"/>
                    </a:srgbClr>
                  </a:outerShdw>
                </a:effectLst>
                <a:latin typeface="+mn-ea"/>
              </a:rPr>
              <a:t>血清 </a:t>
            </a:r>
            <a:r>
              <a:rPr lang="en-US" altLang="ja-JP" sz="3600" b="1" dirty="0" smtClean="0">
                <a:solidFill>
                  <a:srgbClr val="FF0000"/>
                </a:solidFill>
                <a:effectLst>
                  <a:outerShdw blurRad="38100" dist="38100" dir="2700000" algn="tl">
                    <a:srgbClr val="000000">
                      <a:alpha val="43137"/>
                    </a:srgbClr>
                  </a:outerShdw>
                </a:effectLst>
                <a:latin typeface="+mn-ea"/>
              </a:rPr>
              <a:t>MMP-3</a:t>
            </a:r>
            <a:r>
              <a:rPr lang="ja-JP" altLang="en-US" sz="3600" b="1" dirty="0" smtClean="0">
                <a:solidFill>
                  <a:srgbClr val="FF0000"/>
                </a:solidFill>
                <a:effectLst>
                  <a:outerShdw blurRad="38100" dist="38100" dir="2700000" algn="tl">
                    <a:srgbClr val="000000">
                      <a:alpha val="43137"/>
                    </a:srgbClr>
                  </a:outerShdw>
                </a:effectLst>
                <a:latin typeface="+mn-ea"/>
              </a:rPr>
              <a:t>　</a:t>
            </a:r>
            <a:endParaRPr lang="en-US" altLang="ja-JP" sz="3600" b="1" dirty="0" smtClean="0">
              <a:solidFill>
                <a:srgbClr val="FF0000"/>
              </a:solidFill>
              <a:effectLst>
                <a:outerShdw blurRad="38100" dist="38100" dir="2700000" algn="tl">
                  <a:srgbClr val="000000">
                    <a:alpha val="43137"/>
                  </a:srgbClr>
                </a:outerShdw>
              </a:effectLst>
              <a:latin typeface="+mn-ea"/>
            </a:endParaRPr>
          </a:p>
          <a:p>
            <a:pPr algn="ctr"/>
            <a:r>
              <a:rPr lang="ja-JP" altLang="en-US" sz="3600" b="1" dirty="0" smtClean="0">
                <a:solidFill>
                  <a:srgbClr val="FFC000"/>
                </a:solidFill>
                <a:effectLst>
                  <a:outerShdw blurRad="38100" dist="38100" dir="2700000" algn="tl">
                    <a:srgbClr val="000000">
                      <a:alpha val="43137"/>
                    </a:srgbClr>
                  </a:outerShdw>
                </a:effectLst>
                <a:latin typeface="+mn-ea"/>
              </a:rPr>
              <a:t>が上昇する</a:t>
            </a:r>
            <a:r>
              <a:rPr lang="en-US" altLang="ja-JP" sz="3600" b="1" dirty="0" smtClean="0">
                <a:solidFill>
                  <a:srgbClr val="FFC000"/>
                </a:solidFill>
                <a:effectLst>
                  <a:outerShdw blurRad="38100" dist="38100" dir="2700000" algn="tl">
                    <a:srgbClr val="000000">
                      <a:alpha val="43137"/>
                    </a:srgbClr>
                  </a:outerShdw>
                </a:effectLst>
                <a:latin typeface="+mn-ea"/>
              </a:rPr>
              <a:t>.</a:t>
            </a:r>
            <a:endParaRPr kumimoji="1" lang="ja-JP" altLang="en-US" sz="3600" b="1" dirty="0">
              <a:solidFill>
                <a:srgbClr val="FFC000"/>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442056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15616" y="2276872"/>
            <a:ext cx="6912768" cy="1754326"/>
          </a:xfrm>
          <a:prstGeom prst="rect">
            <a:avLst/>
          </a:prstGeom>
          <a:noFill/>
        </p:spPr>
        <p:txBody>
          <a:bodyPr wrap="square" rtlCol="0">
            <a:spAutoFit/>
          </a:bodyPr>
          <a:lstStyle/>
          <a:p>
            <a:pPr algn="ctr"/>
            <a:r>
              <a:rPr kumimoji="1" lang="ja-JP" altLang="en-US" sz="3600" b="1" dirty="0" smtClean="0">
                <a:solidFill>
                  <a:srgbClr val="FFC000"/>
                </a:solidFill>
                <a:effectLst>
                  <a:outerShdw blurRad="38100" dist="38100" dir="2700000" algn="tl">
                    <a:srgbClr val="000000">
                      <a:alpha val="43137"/>
                    </a:srgbClr>
                  </a:outerShdw>
                </a:effectLst>
                <a:latin typeface="+mn-ea"/>
              </a:rPr>
              <a:t>高 </a:t>
            </a:r>
            <a:r>
              <a:rPr kumimoji="1" lang="en-US" altLang="ja-JP" sz="3600" b="1" dirty="0" smtClean="0">
                <a:solidFill>
                  <a:srgbClr val="FFC000"/>
                </a:solidFill>
                <a:effectLst>
                  <a:outerShdw blurRad="38100" dist="38100" dir="2700000" algn="tl">
                    <a:srgbClr val="000000">
                      <a:alpha val="43137"/>
                    </a:srgbClr>
                  </a:outerShdw>
                </a:effectLst>
                <a:latin typeface="+mn-ea"/>
              </a:rPr>
              <a:t>IL-6 </a:t>
            </a:r>
            <a:r>
              <a:rPr kumimoji="1" lang="ja-JP" altLang="en-US" sz="3600" b="1" dirty="0" smtClean="0">
                <a:solidFill>
                  <a:srgbClr val="FFC000"/>
                </a:solidFill>
                <a:effectLst>
                  <a:outerShdw blurRad="38100" dist="38100" dir="2700000" algn="tl">
                    <a:srgbClr val="000000">
                      <a:alpha val="43137"/>
                    </a:srgbClr>
                  </a:outerShdw>
                </a:effectLst>
                <a:latin typeface="+mn-ea"/>
              </a:rPr>
              <a:t>血症の結果としては、</a:t>
            </a:r>
            <a:endParaRPr kumimoji="1" lang="en-US" altLang="ja-JP" sz="3600" b="1" dirty="0" smtClean="0">
              <a:solidFill>
                <a:srgbClr val="FFC000"/>
              </a:solidFill>
              <a:effectLst>
                <a:outerShdw blurRad="38100" dist="38100" dir="2700000" algn="tl">
                  <a:srgbClr val="000000">
                    <a:alpha val="43137"/>
                  </a:srgbClr>
                </a:outerShdw>
              </a:effectLst>
              <a:latin typeface="+mn-ea"/>
            </a:endParaRPr>
          </a:p>
          <a:p>
            <a:pPr algn="ctr"/>
            <a:r>
              <a:rPr lang="ja-JP" altLang="en-US" sz="3600" b="1" dirty="0" smtClean="0">
                <a:solidFill>
                  <a:srgbClr val="FFC000"/>
                </a:solidFill>
                <a:effectLst>
                  <a:outerShdw blurRad="38100" dist="38100" dir="2700000" algn="tl">
                    <a:srgbClr val="000000">
                      <a:alpha val="43137"/>
                    </a:srgbClr>
                  </a:outerShdw>
                </a:effectLst>
                <a:latin typeface="+mn-ea"/>
              </a:rPr>
              <a:t>何が</a:t>
            </a:r>
            <a:endParaRPr lang="en-US" altLang="ja-JP" sz="3600" b="1" dirty="0" smtClean="0">
              <a:solidFill>
                <a:srgbClr val="FFC000"/>
              </a:solidFill>
              <a:effectLst>
                <a:outerShdw blurRad="38100" dist="38100" dir="2700000" algn="tl">
                  <a:srgbClr val="000000">
                    <a:alpha val="43137"/>
                  </a:srgbClr>
                </a:outerShdw>
              </a:effectLst>
              <a:latin typeface="+mn-ea"/>
            </a:endParaRPr>
          </a:p>
          <a:p>
            <a:pPr algn="ctr"/>
            <a:r>
              <a:rPr kumimoji="1" lang="ja-JP" altLang="en-US" sz="3600" b="1" dirty="0">
                <a:solidFill>
                  <a:srgbClr val="FFC000"/>
                </a:solidFill>
                <a:effectLst>
                  <a:outerShdw blurRad="38100" dist="38100" dir="2700000" algn="tl">
                    <a:srgbClr val="000000">
                      <a:alpha val="43137"/>
                    </a:srgbClr>
                  </a:outerShdw>
                </a:effectLst>
                <a:latin typeface="+mn-ea"/>
              </a:rPr>
              <a:t>指</a:t>
            </a:r>
            <a:r>
              <a:rPr kumimoji="1" lang="ja-JP" altLang="en-US" sz="3600" b="1" dirty="0" smtClean="0">
                <a:solidFill>
                  <a:srgbClr val="FFC000"/>
                </a:solidFill>
                <a:effectLst>
                  <a:outerShdw blurRad="38100" dist="38100" dir="2700000" algn="tl">
                    <a:srgbClr val="000000">
                      <a:alpha val="43137"/>
                    </a:srgbClr>
                  </a:outerShdw>
                </a:effectLst>
                <a:latin typeface="+mn-ea"/>
              </a:rPr>
              <a:t>標となるのか？</a:t>
            </a:r>
            <a:endParaRPr kumimoji="1" lang="ja-JP" altLang="en-US" sz="3600" b="1" dirty="0">
              <a:solidFill>
                <a:srgbClr val="FFC000"/>
              </a:solidFill>
              <a:effectLst>
                <a:outerShdw blurRad="38100" dist="38100" dir="2700000" algn="tl">
                  <a:srgbClr val="000000">
                    <a:alpha val="43137"/>
                  </a:srgbClr>
                </a:outerShdw>
              </a:effectLst>
              <a:latin typeface="+mn-ea"/>
            </a:endParaRPr>
          </a:p>
        </p:txBody>
      </p:sp>
      <p:sp>
        <p:nvSpPr>
          <p:cNvPr id="3" name="テキスト ボックス 2"/>
          <p:cNvSpPr txBox="1"/>
          <p:nvPr/>
        </p:nvSpPr>
        <p:spPr>
          <a:xfrm>
            <a:off x="892024" y="1052736"/>
            <a:ext cx="2319392" cy="552784"/>
          </a:xfrm>
          <a:prstGeom prst="rect">
            <a:avLst/>
          </a:prstGeom>
          <a:noFill/>
        </p:spPr>
        <p:txBody>
          <a:bodyPr wrap="square" rtlCol="0">
            <a:spAutoFit/>
          </a:bodyPr>
          <a:lstStyle/>
          <a:p>
            <a:r>
              <a:rPr kumimoji="1" lang="ja-JP" altLang="en-US" sz="3200" b="1" dirty="0" smtClean="0"/>
              <a:t>それでは、</a:t>
            </a:r>
            <a:endParaRPr kumimoji="1" lang="ja-JP" altLang="en-US" sz="3200" b="1" dirty="0"/>
          </a:p>
        </p:txBody>
      </p:sp>
    </p:spTree>
    <p:extLst>
      <p:ext uri="{BB962C8B-B14F-4D97-AF65-F5344CB8AC3E}">
        <p14:creationId xmlns:p14="http://schemas.microsoft.com/office/powerpoint/2010/main" val="26964102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33877" y="1772816"/>
            <a:ext cx="294578"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角丸四角形 8"/>
          <p:cNvSpPr/>
          <p:nvPr/>
        </p:nvSpPr>
        <p:spPr>
          <a:xfrm>
            <a:off x="3590267" y="2870087"/>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latin typeface="+mn-ea"/>
              </a:rPr>
              <a:t>COX2</a:t>
            </a:r>
            <a:endParaRPr kumimoji="1" lang="ja-JP" altLang="en-US" sz="1600" dirty="0">
              <a:latin typeface="+mn-ea"/>
            </a:endParaRPr>
          </a:p>
        </p:txBody>
      </p:sp>
      <p:sp>
        <p:nvSpPr>
          <p:cNvPr id="10" name="角丸四角形 9"/>
          <p:cNvSpPr/>
          <p:nvPr/>
        </p:nvSpPr>
        <p:spPr>
          <a:xfrm>
            <a:off x="3038060" y="1153208"/>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IL-1</a:t>
            </a:r>
            <a:endParaRPr kumimoji="1" lang="ja-JP" altLang="en-US" sz="2000" dirty="0">
              <a:latin typeface="+mn-ea"/>
            </a:endParaRPr>
          </a:p>
        </p:txBody>
      </p:sp>
      <p:sp>
        <p:nvSpPr>
          <p:cNvPr id="11" name="角丸四角形 10"/>
          <p:cNvSpPr/>
          <p:nvPr/>
        </p:nvSpPr>
        <p:spPr>
          <a:xfrm>
            <a:off x="4304799" y="1159023"/>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12" name="角丸四角形 11"/>
          <p:cNvSpPr/>
          <p:nvPr/>
        </p:nvSpPr>
        <p:spPr>
          <a:xfrm>
            <a:off x="3596122" y="548680"/>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TNF</a:t>
            </a:r>
            <a:endParaRPr kumimoji="1" lang="ja-JP" altLang="en-US" sz="2000" dirty="0">
              <a:latin typeface="+mn-ea"/>
            </a:endParaRPr>
          </a:p>
        </p:txBody>
      </p:sp>
      <p:sp>
        <p:nvSpPr>
          <p:cNvPr id="14" name="下矢印 13"/>
          <p:cNvSpPr/>
          <p:nvPr/>
        </p:nvSpPr>
        <p:spPr>
          <a:xfrm>
            <a:off x="4033877" y="3413920"/>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下矢印 14"/>
          <p:cNvSpPr/>
          <p:nvPr/>
        </p:nvSpPr>
        <p:spPr>
          <a:xfrm>
            <a:off x="4033877" y="4033528"/>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角丸四角形 15"/>
          <p:cNvSpPr/>
          <p:nvPr/>
        </p:nvSpPr>
        <p:spPr>
          <a:xfrm>
            <a:off x="3657532" y="4653136"/>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PGE2</a:t>
            </a:r>
            <a:endParaRPr kumimoji="1" lang="ja-JP" altLang="en-US" sz="1600" dirty="0">
              <a:latin typeface="+mn-ea"/>
            </a:endParaRPr>
          </a:p>
        </p:txBody>
      </p:sp>
      <p:sp>
        <p:nvSpPr>
          <p:cNvPr id="19" name="角丸四角形 18"/>
          <p:cNvSpPr/>
          <p:nvPr/>
        </p:nvSpPr>
        <p:spPr>
          <a:xfrm>
            <a:off x="1817935" y="4653563"/>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latin typeface="+mn-ea"/>
              </a:rPr>
              <a:t>VEGF</a:t>
            </a:r>
            <a:endParaRPr kumimoji="1" lang="ja-JP" altLang="en-US" sz="1400" dirty="0">
              <a:latin typeface="+mn-ea"/>
            </a:endParaRPr>
          </a:p>
        </p:txBody>
      </p:sp>
      <p:sp>
        <p:nvSpPr>
          <p:cNvPr id="21" name="角丸四角形 20"/>
          <p:cNvSpPr/>
          <p:nvPr/>
        </p:nvSpPr>
        <p:spPr>
          <a:xfrm>
            <a:off x="1763688" y="3483430"/>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mn-ea"/>
              </a:rPr>
              <a:t>血管新生</a:t>
            </a:r>
            <a:endParaRPr kumimoji="1" lang="ja-JP" altLang="en-US" sz="2000" dirty="0">
              <a:latin typeface="+mn-ea"/>
            </a:endParaRPr>
          </a:p>
        </p:txBody>
      </p:sp>
      <p:sp>
        <p:nvSpPr>
          <p:cNvPr id="22" name="角丸四角形 21"/>
          <p:cNvSpPr/>
          <p:nvPr/>
        </p:nvSpPr>
        <p:spPr>
          <a:xfrm>
            <a:off x="1428237" y="2195488"/>
            <a:ext cx="139850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mn-ea"/>
              </a:rPr>
              <a:t>滑膜細胞</a:t>
            </a:r>
            <a:endParaRPr kumimoji="1" lang="ja-JP" altLang="en-US" sz="2000" dirty="0">
              <a:latin typeface="+mn-ea"/>
            </a:endParaRPr>
          </a:p>
        </p:txBody>
      </p:sp>
      <p:sp>
        <p:nvSpPr>
          <p:cNvPr id="2" name="片側の 2 つの角を丸めた四角形 1"/>
          <p:cNvSpPr/>
          <p:nvPr/>
        </p:nvSpPr>
        <p:spPr>
          <a:xfrm>
            <a:off x="35496" y="3972797"/>
            <a:ext cx="1573838" cy="844429"/>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関節軟骨</a:t>
            </a:r>
            <a:endParaRPr kumimoji="1" lang="ja-JP" altLang="en-US" sz="2000" dirty="0"/>
          </a:p>
        </p:txBody>
      </p:sp>
      <p:sp>
        <p:nvSpPr>
          <p:cNvPr id="18" name="角丸四角形 17"/>
          <p:cNvSpPr/>
          <p:nvPr/>
        </p:nvSpPr>
        <p:spPr>
          <a:xfrm>
            <a:off x="35496" y="5822415"/>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MMPs</a:t>
            </a:r>
            <a:endParaRPr kumimoji="1" lang="ja-JP" altLang="en-US" sz="1400" dirty="0">
              <a:latin typeface="+mn-ea"/>
            </a:endParaRPr>
          </a:p>
        </p:txBody>
      </p:sp>
      <p:sp>
        <p:nvSpPr>
          <p:cNvPr id="26" name="下矢印 25"/>
          <p:cNvSpPr/>
          <p:nvPr/>
        </p:nvSpPr>
        <p:spPr>
          <a:xfrm rot="1530735">
            <a:off x="1010019" y="2674917"/>
            <a:ext cx="324036" cy="1352382"/>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07504" y="836712"/>
            <a:ext cx="1386050" cy="7475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t>パンヌス形成</a:t>
            </a:r>
            <a:endParaRPr kumimoji="1" lang="ja-JP" altLang="en-US" sz="1600" dirty="0"/>
          </a:p>
        </p:txBody>
      </p:sp>
      <p:sp>
        <p:nvSpPr>
          <p:cNvPr id="27" name="下矢印 26"/>
          <p:cNvSpPr/>
          <p:nvPr/>
        </p:nvSpPr>
        <p:spPr>
          <a:xfrm rot="8408896">
            <a:off x="1004012" y="1561774"/>
            <a:ext cx="356440" cy="67985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460998" y="4927430"/>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rot="10769453">
            <a:off x="903288" y="4872852"/>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rot="10800000">
            <a:off x="2195737" y="2852936"/>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rot="10800000">
            <a:off x="2195737" y="401175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左矢印 4"/>
          <p:cNvSpPr/>
          <p:nvPr/>
        </p:nvSpPr>
        <p:spPr>
          <a:xfrm>
            <a:off x="3068972" y="4725144"/>
            <a:ext cx="504861" cy="360040"/>
          </a:xfrm>
          <a:prstGeom prst="leftArrow">
            <a:avLst>
              <a:gd name="adj1" fmla="val 50000"/>
              <a:gd name="adj2" fmla="val 77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p:cNvSpPr/>
          <p:nvPr/>
        </p:nvSpPr>
        <p:spPr>
          <a:xfrm>
            <a:off x="592326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巨核細胞</a:t>
            </a:r>
            <a:endParaRPr kumimoji="1" lang="ja-JP" altLang="en-US" sz="2000" b="1" dirty="0">
              <a:effectLst>
                <a:outerShdw blurRad="38100" dist="38100" dir="2700000" algn="tl">
                  <a:srgbClr val="000000">
                    <a:alpha val="43137"/>
                  </a:srgbClr>
                </a:outerShdw>
              </a:effectLst>
              <a:latin typeface="+mn-ea"/>
            </a:endParaRPr>
          </a:p>
        </p:txBody>
      </p:sp>
      <p:sp>
        <p:nvSpPr>
          <p:cNvPr id="7" name="右矢印 6"/>
          <p:cNvSpPr/>
          <p:nvPr/>
        </p:nvSpPr>
        <p:spPr>
          <a:xfrm>
            <a:off x="5436096"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251520" y="2924944"/>
            <a:ext cx="1357976" cy="646331"/>
          </a:xfrm>
          <a:prstGeom prst="rect">
            <a:avLst/>
          </a:prstGeom>
          <a:noFill/>
        </p:spPr>
        <p:txBody>
          <a:bodyPr wrap="square" rtlCol="0">
            <a:spAutoFit/>
          </a:bodyPr>
          <a:lstStyle/>
          <a:p>
            <a:pPr algn="ctr"/>
            <a:r>
              <a:rPr kumimoji="1" lang="en-US" altLang="ja-JP" b="1" dirty="0" smtClean="0"/>
              <a:t>TNF</a:t>
            </a:r>
          </a:p>
          <a:p>
            <a:pPr algn="ctr"/>
            <a:r>
              <a:rPr lang="en-US" altLang="ja-JP" b="1" dirty="0" smtClean="0"/>
              <a:t>IL-1</a:t>
            </a:r>
            <a:r>
              <a:rPr lang="ja-JP" altLang="en-US" b="1" dirty="0" smtClean="0"/>
              <a:t>　</a:t>
            </a:r>
            <a:r>
              <a:rPr lang="en-US" altLang="ja-JP" b="1" dirty="0" smtClean="0">
                <a:solidFill>
                  <a:srgbClr val="FF0000"/>
                </a:solidFill>
                <a:effectLst>
                  <a:outerShdw blurRad="38100" dist="38100" dir="2700000" algn="tl">
                    <a:srgbClr val="000000">
                      <a:alpha val="43137"/>
                    </a:srgbClr>
                  </a:outerShdw>
                </a:effectLst>
              </a:rPr>
              <a:t>IL-6</a:t>
            </a:r>
            <a:endParaRPr kumimoji="1" lang="ja-JP" altLang="en-US" b="1" dirty="0">
              <a:solidFill>
                <a:srgbClr val="FF0000"/>
              </a:solidFill>
              <a:effectLst>
                <a:outerShdw blurRad="38100" dist="38100" dir="2700000" algn="tl">
                  <a:srgbClr val="000000">
                    <a:alpha val="43137"/>
                  </a:srgbClr>
                </a:outerShdw>
              </a:effectLst>
            </a:endParaRPr>
          </a:p>
        </p:txBody>
      </p:sp>
      <p:sp>
        <p:nvSpPr>
          <p:cNvPr id="57" name="下矢印 56"/>
          <p:cNvSpPr/>
          <p:nvPr/>
        </p:nvSpPr>
        <p:spPr>
          <a:xfrm rot="13500000">
            <a:off x="2310067" y="1391027"/>
            <a:ext cx="392084" cy="843415"/>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5076056" y="2671068"/>
            <a:ext cx="3600400" cy="1384995"/>
          </a:xfrm>
          <a:prstGeom prst="rect">
            <a:avLst/>
          </a:prstGeom>
          <a:noFill/>
        </p:spPr>
        <p:txBody>
          <a:bodyPr wrap="square" rtlCol="0">
            <a:spAutoFit/>
          </a:bodyPr>
          <a:lstStyle/>
          <a:p>
            <a:pPr algn="ctr"/>
            <a:r>
              <a:rPr kumimoji="1" lang="ja-JP" altLang="en-US" sz="2800" b="1" dirty="0" smtClean="0">
                <a:solidFill>
                  <a:srgbClr val="FFC000"/>
                </a:solidFill>
                <a:effectLst>
                  <a:outerShdw blurRad="38100" dist="38100" dir="2700000" algn="tl">
                    <a:srgbClr val="000000">
                      <a:alpha val="43137"/>
                    </a:srgbClr>
                  </a:outerShdw>
                </a:effectLst>
                <a:latin typeface="+mn-ea"/>
              </a:rPr>
              <a:t>巨核細胞は</a:t>
            </a:r>
            <a:endParaRPr kumimoji="1" lang="en-US" altLang="ja-JP" sz="2800" b="1" dirty="0" smtClean="0">
              <a:solidFill>
                <a:srgbClr val="FFC000"/>
              </a:solidFill>
              <a:effectLst>
                <a:outerShdw blurRad="38100" dist="38100" dir="2700000" algn="tl">
                  <a:srgbClr val="000000">
                    <a:alpha val="43137"/>
                  </a:srgbClr>
                </a:outerShdw>
              </a:effectLst>
              <a:latin typeface="+mn-ea"/>
            </a:endParaRPr>
          </a:p>
          <a:p>
            <a:pPr algn="ctr"/>
            <a:r>
              <a:rPr kumimoji="1" lang="en-US" altLang="ja-JP" sz="2800" b="1" dirty="0" smtClean="0">
                <a:solidFill>
                  <a:srgbClr val="FFC000"/>
                </a:solidFill>
                <a:effectLst>
                  <a:outerShdw blurRad="38100" dist="38100" dir="2700000" algn="tl">
                    <a:srgbClr val="000000">
                      <a:alpha val="43137"/>
                    </a:srgbClr>
                  </a:outerShdw>
                </a:effectLst>
                <a:latin typeface="+mn-ea"/>
              </a:rPr>
              <a:t>IL-6 </a:t>
            </a:r>
            <a:r>
              <a:rPr kumimoji="1" lang="ja-JP" altLang="en-US" sz="2800" b="1" dirty="0" smtClean="0">
                <a:solidFill>
                  <a:srgbClr val="FFC000"/>
                </a:solidFill>
                <a:effectLst>
                  <a:outerShdw blurRad="38100" dist="38100" dir="2700000" algn="tl">
                    <a:srgbClr val="000000">
                      <a:alpha val="43137"/>
                    </a:srgbClr>
                  </a:outerShdw>
                </a:effectLst>
                <a:latin typeface="+mn-ea"/>
              </a:rPr>
              <a:t>受容体</a:t>
            </a:r>
            <a:endParaRPr kumimoji="1" lang="en-US" altLang="ja-JP" sz="2800" b="1" dirty="0" smtClean="0">
              <a:solidFill>
                <a:srgbClr val="FFC000"/>
              </a:solidFill>
              <a:effectLst>
                <a:outerShdw blurRad="38100" dist="38100" dir="2700000" algn="tl">
                  <a:srgbClr val="000000">
                    <a:alpha val="43137"/>
                  </a:srgbClr>
                </a:outerShdw>
              </a:effectLst>
              <a:latin typeface="+mn-ea"/>
            </a:endParaRPr>
          </a:p>
          <a:p>
            <a:pPr algn="ctr"/>
            <a:r>
              <a:rPr kumimoji="1" lang="ja-JP" altLang="en-US" sz="2800" b="1" dirty="0" smtClean="0">
                <a:solidFill>
                  <a:srgbClr val="FFC000"/>
                </a:solidFill>
                <a:effectLst>
                  <a:outerShdw blurRad="38100" dist="38100" dir="2700000" algn="tl">
                    <a:srgbClr val="000000">
                      <a:alpha val="43137"/>
                    </a:srgbClr>
                  </a:outerShdw>
                </a:effectLst>
                <a:latin typeface="+mn-ea"/>
              </a:rPr>
              <a:t>を有する</a:t>
            </a:r>
            <a:r>
              <a:rPr kumimoji="1" lang="en-US" altLang="ja-JP" sz="2800" b="1" dirty="0" smtClean="0">
                <a:solidFill>
                  <a:srgbClr val="FFC000"/>
                </a:solidFill>
                <a:effectLst>
                  <a:outerShdw blurRad="38100" dist="38100" dir="2700000" algn="tl">
                    <a:srgbClr val="000000">
                      <a:alpha val="43137"/>
                    </a:srgbClr>
                  </a:outerShdw>
                </a:effectLst>
                <a:latin typeface="+mn-ea"/>
              </a:rPr>
              <a:t>.</a:t>
            </a:r>
            <a:endParaRPr kumimoji="1" lang="ja-JP" altLang="en-US" sz="2800" b="1" dirty="0">
              <a:solidFill>
                <a:srgbClr val="FFC000"/>
              </a:solidFill>
              <a:effectLst>
                <a:outerShdw blurRad="38100" dist="38100" dir="2700000" algn="tl">
                  <a:srgbClr val="000000">
                    <a:alpha val="43137"/>
                  </a:srgbClr>
                </a:outerShdw>
              </a:effectLst>
              <a:latin typeface="+mn-ea"/>
            </a:endParaRPr>
          </a:p>
        </p:txBody>
      </p:sp>
      <p:sp>
        <p:nvSpPr>
          <p:cNvPr id="43" name="タイトル 1"/>
          <p:cNvSpPr>
            <a:spLocks noGrp="1"/>
          </p:cNvSpPr>
          <p:nvPr>
            <p:ph type="title"/>
          </p:nvPr>
        </p:nvSpPr>
        <p:spPr>
          <a:xfrm>
            <a:off x="107504" y="81147"/>
            <a:ext cx="5735524" cy="780685"/>
          </a:xfrm>
        </p:spPr>
        <p:txBody>
          <a:bodyPr>
            <a:normAutofit/>
          </a:bodyPr>
          <a:lstStyle/>
          <a:p>
            <a:pPr algn="l"/>
            <a:r>
              <a:rPr lang="en-US" altLang="ja-JP" dirty="0"/>
              <a:t>IL-6</a:t>
            </a:r>
            <a:endParaRPr kumimoji="1" lang="ja-JP" altLang="en-US" dirty="0"/>
          </a:p>
        </p:txBody>
      </p:sp>
    </p:spTree>
    <p:extLst>
      <p:ext uri="{BB962C8B-B14F-4D97-AF65-F5344CB8AC3E}">
        <p14:creationId xmlns:p14="http://schemas.microsoft.com/office/powerpoint/2010/main" val="39544488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33877" y="1772816"/>
            <a:ext cx="294578"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角丸四角形 8"/>
          <p:cNvSpPr/>
          <p:nvPr/>
        </p:nvSpPr>
        <p:spPr>
          <a:xfrm>
            <a:off x="3590267" y="2870087"/>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latin typeface="+mn-ea"/>
              </a:rPr>
              <a:t>COX2</a:t>
            </a:r>
            <a:endParaRPr kumimoji="1" lang="ja-JP" altLang="en-US" sz="1600" dirty="0">
              <a:latin typeface="+mn-ea"/>
            </a:endParaRPr>
          </a:p>
        </p:txBody>
      </p:sp>
      <p:sp>
        <p:nvSpPr>
          <p:cNvPr id="10" name="角丸四角形 9"/>
          <p:cNvSpPr/>
          <p:nvPr/>
        </p:nvSpPr>
        <p:spPr>
          <a:xfrm>
            <a:off x="3038060" y="1153208"/>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IL-1</a:t>
            </a:r>
            <a:endParaRPr kumimoji="1" lang="ja-JP" altLang="en-US" sz="2000" dirty="0">
              <a:latin typeface="+mn-ea"/>
            </a:endParaRPr>
          </a:p>
        </p:txBody>
      </p:sp>
      <p:sp>
        <p:nvSpPr>
          <p:cNvPr id="11" name="角丸四角形 10"/>
          <p:cNvSpPr/>
          <p:nvPr/>
        </p:nvSpPr>
        <p:spPr>
          <a:xfrm>
            <a:off x="4304799" y="1159023"/>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12" name="角丸四角形 11"/>
          <p:cNvSpPr/>
          <p:nvPr/>
        </p:nvSpPr>
        <p:spPr>
          <a:xfrm>
            <a:off x="3596122" y="548680"/>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TNF</a:t>
            </a:r>
            <a:endParaRPr kumimoji="1" lang="ja-JP" altLang="en-US" sz="2000" dirty="0">
              <a:latin typeface="+mn-ea"/>
            </a:endParaRPr>
          </a:p>
        </p:txBody>
      </p:sp>
      <p:sp>
        <p:nvSpPr>
          <p:cNvPr id="14" name="下矢印 13"/>
          <p:cNvSpPr/>
          <p:nvPr/>
        </p:nvSpPr>
        <p:spPr>
          <a:xfrm>
            <a:off x="4033877" y="3413920"/>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下矢印 14"/>
          <p:cNvSpPr/>
          <p:nvPr/>
        </p:nvSpPr>
        <p:spPr>
          <a:xfrm>
            <a:off x="4033877" y="4033528"/>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角丸四角形 15"/>
          <p:cNvSpPr/>
          <p:nvPr/>
        </p:nvSpPr>
        <p:spPr>
          <a:xfrm>
            <a:off x="3657532" y="4653136"/>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PGE2</a:t>
            </a:r>
            <a:endParaRPr kumimoji="1" lang="ja-JP" altLang="en-US" sz="1600" dirty="0">
              <a:latin typeface="+mn-ea"/>
            </a:endParaRPr>
          </a:p>
        </p:txBody>
      </p:sp>
      <p:sp>
        <p:nvSpPr>
          <p:cNvPr id="19" name="角丸四角形 18"/>
          <p:cNvSpPr/>
          <p:nvPr/>
        </p:nvSpPr>
        <p:spPr>
          <a:xfrm>
            <a:off x="1817935" y="4653563"/>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latin typeface="+mn-ea"/>
              </a:rPr>
              <a:t>VEGF</a:t>
            </a:r>
            <a:endParaRPr kumimoji="1" lang="ja-JP" altLang="en-US" sz="1400" dirty="0">
              <a:latin typeface="+mn-ea"/>
            </a:endParaRPr>
          </a:p>
        </p:txBody>
      </p:sp>
      <p:sp>
        <p:nvSpPr>
          <p:cNvPr id="21" name="角丸四角形 20"/>
          <p:cNvSpPr/>
          <p:nvPr/>
        </p:nvSpPr>
        <p:spPr>
          <a:xfrm>
            <a:off x="1763688" y="3483430"/>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mn-ea"/>
              </a:rPr>
              <a:t>血管新生</a:t>
            </a:r>
            <a:endParaRPr kumimoji="1" lang="ja-JP" altLang="en-US" sz="2000" dirty="0">
              <a:latin typeface="+mn-ea"/>
            </a:endParaRPr>
          </a:p>
        </p:txBody>
      </p:sp>
      <p:sp>
        <p:nvSpPr>
          <p:cNvPr id="22" name="角丸四角形 21"/>
          <p:cNvSpPr/>
          <p:nvPr/>
        </p:nvSpPr>
        <p:spPr>
          <a:xfrm>
            <a:off x="1428237" y="2195488"/>
            <a:ext cx="139850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mn-ea"/>
              </a:rPr>
              <a:t>滑膜細胞</a:t>
            </a:r>
            <a:endParaRPr kumimoji="1" lang="ja-JP" altLang="en-US" sz="2000" dirty="0">
              <a:latin typeface="+mn-ea"/>
            </a:endParaRPr>
          </a:p>
        </p:txBody>
      </p:sp>
      <p:sp>
        <p:nvSpPr>
          <p:cNvPr id="2" name="片側の 2 つの角を丸めた四角形 1"/>
          <p:cNvSpPr/>
          <p:nvPr/>
        </p:nvSpPr>
        <p:spPr>
          <a:xfrm>
            <a:off x="35496" y="3972797"/>
            <a:ext cx="1573838" cy="844429"/>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関節軟骨</a:t>
            </a:r>
            <a:endParaRPr kumimoji="1" lang="ja-JP" altLang="en-US" sz="2000" dirty="0"/>
          </a:p>
        </p:txBody>
      </p:sp>
      <p:sp>
        <p:nvSpPr>
          <p:cNvPr id="18" name="角丸四角形 17"/>
          <p:cNvSpPr/>
          <p:nvPr/>
        </p:nvSpPr>
        <p:spPr>
          <a:xfrm>
            <a:off x="35496" y="5822415"/>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MMPs</a:t>
            </a:r>
            <a:endParaRPr kumimoji="1" lang="ja-JP" altLang="en-US" sz="1400" dirty="0">
              <a:latin typeface="+mn-ea"/>
            </a:endParaRPr>
          </a:p>
        </p:txBody>
      </p:sp>
      <p:sp>
        <p:nvSpPr>
          <p:cNvPr id="26" name="下矢印 25"/>
          <p:cNvSpPr/>
          <p:nvPr/>
        </p:nvSpPr>
        <p:spPr>
          <a:xfrm rot="1530735">
            <a:off x="1010019" y="2674917"/>
            <a:ext cx="324036" cy="1352382"/>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07504" y="836712"/>
            <a:ext cx="1386050" cy="7475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t>パンヌス形成</a:t>
            </a:r>
            <a:endParaRPr kumimoji="1" lang="ja-JP" altLang="en-US" sz="1600" dirty="0"/>
          </a:p>
        </p:txBody>
      </p:sp>
      <p:sp>
        <p:nvSpPr>
          <p:cNvPr id="27" name="下矢印 26"/>
          <p:cNvSpPr/>
          <p:nvPr/>
        </p:nvSpPr>
        <p:spPr>
          <a:xfrm rot="8408896">
            <a:off x="1004012" y="1561774"/>
            <a:ext cx="356440" cy="67985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460998" y="4927430"/>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rot="10769453">
            <a:off x="903288" y="4872852"/>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rot="10800000">
            <a:off x="2195737" y="2852936"/>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rot="10800000">
            <a:off x="2195737" y="401175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左矢印 4"/>
          <p:cNvSpPr/>
          <p:nvPr/>
        </p:nvSpPr>
        <p:spPr>
          <a:xfrm>
            <a:off x="3068972" y="4725144"/>
            <a:ext cx="504861" cy="360040"/>
          </a:xfrm>
          <a:prstGeom prst="leftArrow">
            <a:avLst>
              <a:gd name="adj1" fmla="val 50000"/>
              <a:gd name="adj2" fmla="val 77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p:cNvSpPr/>
          <p:nvPr/>
        </p:nvSpPr>
        <p:spPr>
          <a:xfrm>
            <a:off x="592326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巨核細胞</a:t>
            </a:r>
            <a:endParaRPr kumimoji="1" lang="ja-JP" altLang="en-US" sz="2000" b="1" dirty="0">
              <a:effectLst>
                <a:outerShdw blurRad="38100" dist="38100" dir="2700000" algn="tl">
                  <a:srgbClr val="000000">
                    <a:alpha val="43137"/>
                  </a:srgbClr>
                </a:outerShdw>
              </a:effectLst>
              <a:latin typeface="+mn-ea"/>
            </a:endParaRPr>
          </a:p>
        </p:txBody>
      </p:sp>
      <p:sp>
        <p:nvSpPr>
          <p:cNvPr id="34" name="角丸四角形 33"/>
          <p:cNvSpPr/>
          <p:nvPr/>
        </p:nvSpPr>
        <p:spPr>
          <a:xfrm>
            <a:off x="783713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rgbClr val="FF0000"/>
                </a:solidFill>
                <a:effectLst>
                  <a:outerShdw blurRad="38100" dist="38100" dir="2700000" algn="tl">
                    <a:srgbClr val="000000">
                      <a:alpha val="43137"/>
                    </a:srgbClr>
                  </a:outerShdw>
                </a:effectLst>
                <a:latin typeface="+mn-ea"/>
              </a:rPr>
              <a:t>血小板</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7" name="右矢印 6"/>
          <p:cNvSpPr/>
          <p:nvPr/>
        </p:nvSpPr>
        <p:spPr>
          <a:xfrm>
            <a:off x="5436096"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7277958"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251520" y="2924944"/>
            <a:ext cx="1357976" cy="646331"/>
          </a:xfrm>
          <a:prstGeom prst="rect">
            <a:avLst/>
          </a:prstGeom>
          <a:noFill/>
        </p:spPr>
        <p:txBody>
          <a:bodyPr wrap="square" rtlCol="0">
            <a:spAutoFit/>
          </a:bodyPr>
          <a:lstStyle/>
          <a:p>
            <a:pPr algn="ctr"/>
            <a:r>
              <a:rPr kumimoji="1" lang="en-US" altLang="ja-JP" b="1" dirty="0" smtClean="0"/>
              <a:t>TNF</a:t>
            </a:r>
          </a:p>
          <a:p>
            <a:pPr algn="ctr"/>
            <a:r>
              <a:rPr lang="en-US" altLang="ja-JP" b="1" dirty="0" smtClean="0"/>
              <a:t>IL-1</a:t>
            </a:r>
            <a:r>
              <a:rPr lang="ja-JP" altLang="en-US" b="1" dirty="0" smtClean="0"/>
              <a:t>　</a:t>
            </a:r>
            <a:r>
              <a:rPr lang="en-US" altLang="ja-JP" b="1" dirty="0" smtClean="0">
                <a:solidFill>
                  <a:srgbClr val="FF0000"/>
                </a:solidFill>
                <a:effectLst>
                  <a:outerShdw blurRad="38100" dist="38100" dir="2700000" algn="tl">
                    <a:srgbClr val="000000">
                      <a:alpha val="43137"/>
                    </a:srgbClr>
                  </a:outerShdw>
                </a:effectLst>
              </a:rPr>
              <a:t>IL-6</a:t>
            </a:r>
            <a:endParaRPr kumimoji="1" lang="ja-JP" altLang="en-US" b="1" dirty="0">
              <a:solidFill>
                <a:srgbClr val="FF0000"/>
              </a:solidFill>
              <a:effectLst>
                <a:outerShdw blurRad="38100" dist="38100" dir="2700000" algn="tl">
                  <a:srgbClr val="000000">
                    <a:alpha val="43137"/>
                  </a:srgbClr>
                </a:outerShdw>
              </a:effectLst>
            </a:endParaRPr>
          </a:p>
        </p:txBody>
      </p:sp>
      <p:sp>
        <p:nvSpPr>
          <p:cNvPr id="57" name="下矢印 56"/>
          <p:cNvSpPr/>
          <p:nvPr/>
        </p:nvSpPr>
        <p:spPr>
          <a:xfrm rot="13500000">
            <a:off x="2310067" y="1391027"/>
            <a:ext cx="392084" cy="843415"/>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タイトル 1"/>
          <p:cNvSpPr>
            <a:spLocks noGrp="1"/>
          </p:cNvSpPr>
          <p:nvPr>
            <p:ph type="title"/>
          </p:nvPr>
        </p:nvSpPr>
        <p:spPr>
          <a:xfrm>
            <a:off x="107504" y="81147"/>
            <a:ext cx="5735524" cy="780685"/>
          </a:xfrm>
        </p:spPr>
        <p:txBody>
          <a:bodyPr>
            <a:normAutofit/>
          </a:bodyPr>
          <a:lstStyle/>
          <a:p>
            <a:pPr algn="l"/>
            <a:r>
              <a:rPr lang="en-US" altLang="ja-JP" dirty="0"/>
              <a:t>IL-6</a:t>
            </a:r>
            <a:endParaRPr kumimoji="1" lang="ja-JP" altLang="en-US" dirty="0"/>
          </a:p>
        </p:txBody>
      </p:sp>
    </p:spTree>
    <p:extLst>
      <p:ext uri="{BB962C8B-B14F-4D97-AF65-F5344CB8AC3E}">
        <p14:creationId xmlns:p14="http://schemas.microsoft.com/office/powerpoint/2010/main" val="14455558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33877" y="1772816"/>
            <a:ext cx="294578"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角丸四角形 8"/>
          <p:cNvSpPr/>
          <p:nvPr/>
        </p:nvSpPr>
        <p:spPr>
          <a:xfrm>
            <a:off x="3590267" y="2870087"/>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latin typeface="+mn-ea"/>
              </a:rPr>
              <a:t>COX2</a:t>
            </a:r>
            <a:endParaRPr kumimoji="1" lang="ja-JP" altLang="en-US" sz="1600" dirty="0">
              <a:latin typeface="+mn-ea"/>
            </a:endParaRPr>
          </a:p>
        </p:txBody>
      </p:sp>
      <p:sp>
        <p:nvSpPr>
          <p:cNvPr id="10" name="角丸四角形 9"/>
          <p:cNvSpPr/>
          <p:nvPr/>
        </p:nvSpPr>
        <p:spPr>
          <a:xfrm>
            <a:off x="3038060" y="1153208"/>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IL-1</a:t>
            </a:r>
            <a:endParaRPr kumimoji="1" lang="ja-JP" altLang="en-US" sz="2000" dirty="0">
              <a:latin typeface="+mn-ea"/>
            </a:endParaRPr>
          </a:p>
        </p:txBody>
      </p:sp>
      <p:sp>
        <p:nvSpPr>
          <p:cNvPr id="11" name="角丸四角形 10"/>
          <p:cNvSpPr/>
          <p:nvPr/>
        </p:nvSpPr>
        <p:spPr>
          <a:xfrm>
            <a:off x="4304799" y="1159023"/>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12" name="角丸四角形 11"/>
          <p:cNvSpPr/>
          <p:nvPr/>
        </p:nvSpPr>
        <p:spPr>
          <a:xfrm>
            <a:off x="3596122" y="548680"/>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TNF</a:t>
            </a:r>
            <a:endParaRPr kumimoji="1" lang="ja-JP" altLang="en-US" sz="2000" dirty="0">
              <a:latin typeface="+mn-ea"/>
            </a:endParaRPr>
          </a:p>
        </p:txBody>
      </p:sp>
      <p:sp>
        <p:nvSpPr>
          <p:cNvPr id="14" name="下矢印 13"/>
          <p:cNvSpPr/>
          <p:nvPr/>
        </p:nvSpPr>
        <p:spPr>
          <a:xfrm>
            <a:off x="4033877" y="3413920"/>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下矢印 14"/>
          <p:cNvSpPr/>
          <p:nvPr/>
        </p:nvSpPr>
        <p:spPr>
          <a:xfrm>
            <a:off x="4033877" y="4033528"/>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角丸四角形 15"/>
          <p:cNvSpPr/>
          <p:nvPr/>
        </p:nvSpPr>
        <p:spPr>
          <a:xfrm>
            <a:off x="3657532" y="4653136"/>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PGE2</a:t>
            </a:r>
            <a:endParaRPr kumimoji="1" lang="ja-JP" altLang="en-US" sz="1600" dirty="0">
              <a:latin typeface="+mn-ea"/>
            </a:endParaRPr>
          </a:p>
        </p:txBody>
      </p:sp>
      <p:sp>
        <p:nvSpPr>
          <p:cNvPr id="19" name="角丸四角形 18"/>
          <p:cNvSpPr/>
          <p:nvPr/>
        </p:nvSpPr>
        <p:spPr>
          <a:xfrm>
            <a:off x="1817935" y="4653563"/>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latin typeface="+mn-ea"/>
              </a:rPr>
              <a:t>VEGF</a:t>
            </a:r>
            <a:endParaRPr kumimoji="1" lang="ja-JP" altLang="en-US" sz="1400" dirty="0">
              <a:latin typeface="+mn-ea"/>
            </a:endParaRPr>
          </a:p>
        </p:txBody>
      </p:sp>
      <p:sp>
        <p:nvSpPr>
          <p:cNvPr id="21" name="角丸四角形 20"/>
          <p:cNvSpPr/>
          <p:nvPr/>
        </p:nvSpPr>
        <p:spPr>
          <a:xfrm>
            <a:off x="1763688" y="3483430"/>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mn-ea"/>
              </a:rPr>
              <a:t>血管新生</a:t>
            </a:r>
            <a:endParaRPr kumimoji="1" lang="ja-JP" altLang="en-US" sz="2000" dirty="0">
              <a:latin typeface="+mn-ea"/>
            </a:endParaRPr>
          </a:p>
        </p:txBody>
      </p:sp>
      <p:sp>
        <p:nvSpPr>
          <p:cNvPr id="22" name="角丸四角形 21"/>
          <p:cNvSpPr/>
          <p:nvPr/>
        </p:nvSpPr>
        <p:spPr>
          <a:xfrm>
            <a:off x="1428237" y="2195488"/>
            <a:ext cx="139850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mn-ea"/>
              </a:rPr>
              <a:t>滑膜細胞</a:t>
            </a:r>
            <a:endParaRPr kumimoji="1" lang="ja-JP" altLang="en-US" sz="2000" dirty="0">
              <a:latin typeface="+mn-ea"/>
            </a:endParaRPr>
          </a:p>
        </p:txBody>
      </p:sp>
      <p:sp>
        <p:nvSpPr>
          <p:cNvPr id="2" name="片側の 2 つの角を丸めた四角形 1"/>
          <p:cNvSpPr/>
          <p:nvPr/>
        </p:nvSpPr>
        <p:spPr>
          <a:xfrm>
            <a:off x="35496" y="3972797"/>
            <a:ext cx="1573838" cy="844429"/>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関節軟骨</a:t>
            </a:r>
            <a:endParaRPr kumimoji="1" lang="ja-JP" altLang="en-US" sz="2000" dirty="0"/>
          </a:p>
        </p:txBody>
      </p:sp>
      <p:sp>
        <p:nvSpPr>
          <p:cNvPr id="18" name="角丸四角形 17"/>
          <p:cNvSpPr/>
          <p:nvPr/>
        </p:nvSpPr>
        <p:spPr>
          <a:xfrm>
            <a:off x="35496" y="5822415"/>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MMPs</a:t>
            </a:r>
            <a:endParaRPr kumimoji="1" lang="ja-JP" altLang="en-US" sz="1400" dirty="0">
              <a:latin typeface="+mn-ea"/>
            </a:endParaRPr>
          </a:p>
        </p:txBody>
      </p:sp>
      <p:sp>
        <p:nvSpPr>
          <p:cNvPr id="26" name="下矢印 25"/>
          <p:cNvSpPr/>
          <p:nvPr/>
        </p:nvSpPr>
        <p:spPr>
          <a:xfrm rot="1530735">
            <a:off x="1010019" y="2674917"/>
            <a:ext cx="324036" cy="1352382"/>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07504" y="836712"/>
            <a:ext cx="1386050" cy="7475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t>パンヌス形成</a:t>
            </a:r>
            <a:endParaRPr kumimoji="1" lang="ja-JP" altLang="en-US" sz="1600" dirty="0"/>
          </a:p>
        </p:txBody>
      </p:sp>
      <p:sp>
        <p:nvSpPr>
          <p:cNvPr id="27" name="下矢印 26"/>
          <p:cNvSpPr/>
          <p:nvPr/>
        </p:nvSpPr>
        <p:spPr>
          <a:xfrm rot="8408896">
            <a:off x="1004012" y="1561774"/>
            <a:ext cx="356440" cy="67985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460998" y="4927430"/>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rot="10769453">
            <a:off x="903288" y="4872852"/>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rot="10800000">
            <a:off x="2195737" y="2852936"/>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rot="10800000">
            <a:off x="2195737" y="401175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左矢印 4"/>
          <p:cNvSpPr/>
          <p:nvPr/>
        </p:nvSpPr>
        <p:spPr>
          <a:xfrm>
            <a:off x="3068972" y="4725144"/>
            <a:ext cx="504861" cy="360040"/>
          </a:xfrm>
          <a:prstGeom prst="leftArrow">
            <a:avLst>
              <a:gd name="adj1" fmla="val 50000"/>
              <a:gd name="adj2" fmla="val 77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p:cNvSpPr/>
          <p:nvPr/>
        </p:nvSpPr>
        <p:spPr>
          <a:xfrm>
            <a:off x="592326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巨核細胞</a:t>
            </a:r>
            <a:endParaRPr kumimoji="1" lang="ja-JP" altLang="en-US" sz="2000" b="1" dirty="0">
              <a:effectLst>
                <a:outerShdw blurRad="38100" dist="38100" dir="2700000" algn="tl">
                  <a:srgbClr val="000000">
                    <a:alpha val="43137"/>
                  </a:srgbClr>
                </a:outerShdw>
              </a:effectLst>
              <a:latin typeface="+mn-ea"/>
            </a:endParaRPr>
          </a:p>
        </p:txBody>
      </p:sp>
      <p:sp>
        <p:nvSpPr>
          <p:cNvPr id="34" name="角丸四角形 33"/>
          <p:cNvSpPr/>
          <p:nvPr/>
        </p:nvSpPr>
        <p:spPr>
          <a:xfrm>
            <a:off x="783713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rgbClr val="FF0000"/>
                </a:solidFill>
                <a:effectLst>
                  <a:outerShdw blurRad="38100" dist="38100" dir="2700000" algn="tl">
                    <a:srgbClr val="000000">
                      <a:alpha val="43137"/>
                    </a:srgbClr>
                  </a:outerShdw>
                </a:effectLst>
                <a:latin typeface="+mn-ea"/>
              </a:rPr>
              <a:t>血小板</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35" name="角丸四角形 34"/>
          <p:cNvSpPr/>
          <p:nvPr/>
        </p:nvSpPr>
        <p:spPr>
          <a:xfrm>
            <a:off x="5508104" y="2510047"/>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肝臓</a:t>
            </a:r>
            <a:endParaRPr kumimoji="1" lang="ja-JP" altLang="en-US" sz="2000" b="1" dirty="0">
              <a:effectLst>
                <a:outerShdw blurRad="38100" dist="38100" dir="2700000" algn="tl">
                  <a:srgbClr val="000000">
                    <a:alpha val="43137"/>
                  </a:srgbClr>
                </a:outerShdw>
              </a:effectLst>
              <a:latin typeface="+mn-ea"/>
            </a:endParaRPr>
          </a:p>
        </p:txBody>
      </p:sp>
      <p:sp>
        <p:nvSpPr>
          <p:cNvPr id="7" name="右矢印 6"/>
          <p:cNvSpPr/>
          <p:nvPr/>
        </p:nvSpPr>
        <p:spPr>
          <a:xfrm>
            <a:off x="5436096"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7277958"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rot="3496776">
            <a:off x="5195311" y="1905896"/>
            <a:ext cx="819159" cy="442641"/>
          </a:xfrm>
          <a:prstGeom prst="rightArrow">
            <a:avLst>
              <a:gd name="adj1" fmla="val 50000"/>
              <a:gd name="adj2" fmla="val 89348"/>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251520" y="2924944"/>
            <a:ext cx="1357976" cy="646331"/>
          </a:xfrm>
          <a:prstGeom prst="rect">
            <a:avLst/>
          </a:prstGeom>
          <a:noFill/>
        </p:spPr>
        <p:txBody>
          <a:bodyPr wrap="square" rtlCol="0">
            <a:spAutoFit/>
          </a:bodyPr>
          <a:lstStyle/>
          <a:p>
            <a:pPr algn="ctr"/>
            <a:r>
              <a:rPr kumimoji="1" lang="en-US" altLang="ja-JP" b="1" dirty="0" smtClean="0"/>
              <a:t>TNF</a:t>
            </a:r>
          </a:p>
          <a:p>
            <a:pPr algn="ctr"/>
            <a:r>
              <a:rPr lang="en-US" altLang="ja-JP" b="1" dirty="0" smtClean="0"/>
              <a:t>IL-1</a:t>
            </a:r>
            <a:r>
              <a:rPr lang="ja-JP" altLang="en-US" b="1" dirty="0" smtClean="0"/>
              <a:t>　</a:t>
            </a:r>
            <a:r>
              <a:rPr lang="en-US" altLang="ja-JP" b="1" dirty="0" smtClean="0">
                <a:solidFill>
                  <a:srgbClr val="FF0000"/>
                </a:solidFill>
                <a:effectLst>
                  <a:outerShdw blurRad="38100" dist="38100" dir="2700000" algn="tl">
                    <a:srgbClr val="000000">
                      <a:alpha val="43137"/>
                    </a:srgbClr>
                  </a:outerShdw>
                </a:effectLst>
              </a:rPr>
              <a:t>IL-6</a:t>
            </a:r>
            <a:endParaRPr kumimoji="1" lang="ja-JP" altLang="en-US" b="1" dirty="0">
              <a:solidFill>
                <a:srgbClr val="FF0000"/>
              </a:solidFill>
              <a:effectLst>
                <a:outerShdw blurRad="38100" dist="38100" dir="2700000" algn="tl">
                  <a:srgbClr val="000000">
                    <a:alpha val="43137"/>
                  </a:srgbClr>
                </a:outerShdw>
              </a:effectLst>
            </a:endParaRPr>
          </a:p>
        </p:txBody>
      </p:sp>
      <p:sp>
        <p:nvSpPr>
          <p:cNvPr id="57" name="下矢印 56"/>
          <p:cNvSpPr/>
          <p:nvPr/>
        </p:nvSpPr>
        <p:spPr>
          <a:xfrm rot="13500000">
            <a:off x="2310067" y="1391027"/>
            <a:ext cx="392084" cy="843415"/>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タイトル 1"/>
          <p:cNvSpPr>
            <a:spLocks noGrp="1"/>
          </p:cNvSpPr>
          <p:nvPr>
            <p:ph type="title"/>
          </p:nvPr>
        </p:nvSpPr>
        <p:spPr>
          <a:xfrm>
            <a:off x="107504" y="81147"/>
            <a:ext cx="5735524" cy="780685"/>
          </a:xfrm>
        </p:spPr>
        <p:txBody>
          <a:bodyPr>
            <a:normAutofit/>
          </a:bodyPr>
          <a:lstStyle/>
          <a:p>
            <a:pPr algn="l"/>
            <a:r>
              <a:rPr lang="en-US" altLang="ja-JP" dirty="0"/>
              <a:t>IL-6</a:t>
            </a:r>
            <a:endParaRPr kumimoji="1" lang="ja-JP" altLang="en-US" dirty="0"/>
          </a:p>
        </p:txBody>
      </p:sp>
    </p:spTree>
    <p:extLst>
      <p:ext uri="{BB962C8B-B14F-4D97-AF65-F5344CB8AC3E}">
        <p14:creationId xmlns:p14="http://schemas.microsoft.com/office/powerpoint/2010/main" val="1332728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a:xfrm>
            <a:off x="518864"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b="1" kern="1200">
                <a:solidFill>
                  <a:srgbClr val="FFC000"/>
                </a:solidFill>
                <a:latin typeface="+mj-lt"/>
                <a:ea typeface="+mj-ea"/>
                <a:cs typeface="+mj-cs"/>
              </a:defRPr>
            </a:lvl1pPr>
          </a:lstStyle>
          <a:p>
            <a:r>
              <a:rPr lang="ja-JP" altLang="en-US" dirty="0" smtClean="0"/>
              <a:t>関節リウマチの臨床像</a:t>
            </a:r>
            <a:endParaRPr lang="ja-JP" altLang="en-US" dirty="0"/>
          </a:p>
        </p:txBody>
      </p:sp>
      <p:sp>
        <p:nvSpPr>
          <p:cNvPr id="8" name="テキスト ボックス 7"/>
          <p:cNvSpPr txBox="1"/>
          <p:nvPr/>
        </p:nvSpPr>
        <p:spPr>
          <a:xfrm>
            <a:off x="2833464" y="1556792"/>
            <a:ext cx="3600400" cy="584775"/>
          </a:xfrm>
          <a:prstGeom prst="rect">
            <a:avLst/>
          </a:prstGeom>
          <a:noFill/>
        </p:spPr>
        <p:txBody>
          <a:bodyPr wrap="square" rtlCol="0">
            <a:spAutoFit/>
          </a:bodyPr>
          <a:lstStyle/>
          <a:p>
            <a:pPr algn="ctr"/>
            <a:r>
              <a:rPr kumimoji="1" lang="en-US" altLang="ja-JP" sz="3200" b="1" dirty="0" smtClean="0">
                <a:effectLst>
                  <a:outerShdw blurRad="38100" dist="38100" dir="2700000" algn="tl">
                    <a:srgbClr val="000000">
                      <a:alpha val="43137"/>
                    </a:srgbClr>
                  </a:outerShdw>
                </a:effectLst>
                <a:latin typeface="+mn-ea"/>
              </a:rPr>
              <a:t>2</a:t>
            </a:r>
            <a:r>
              <a:rPr kumimoji="1" lang="ja-JP" altLang="en-US" sz="3200" b="1" dirty="0" smtClean="0">
                <a:effectLst>
                  <a:outerShdw blurRad="38100" dist="38100" dir="2700000" algn="tl">
                    <a:srgbClr val="000000">
                      <a:alpha val="43137"/>
                    </a:srgbClr>
                  </a:outerShdw>
                </a:effectLst>
                <a:latin typeface="+mn-ea"/>
              </a:rPr>
              <a:t>年後</a:t>
            </a:r>
            <a:endParaRPr kumimoji="1" lang="ja-JP" altLang="en-US" sz="3200" b="1" dirty="0">
              <a:effectLst>
                <a:outerShdw blurRad="38100" dist="38100" dir="2700000" algn="tl">
                  <a:srgbClr val="000000">
                    <a:alpha val="43137"/>
                  </a:srgbClr>
                </a:outerShdw>
              </a:effectLst>
              <a:latin typeface="+mn-ea"/>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061" t="9855" r="20691"/>
          <a:stretch/>
        </p:blipFill>
        <p:spPr bwMode="auto">
          <a:xfrm rot="10800000">
            <a:off x="4716017" y="2107782"/>
            <a:ext cx="3152540" cy="4682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908" t="21417" r="6279"/>
          <a:stretch/>
        </p:blipFill>
        <p:spPr bwMode="auto">
          <a:xfrm rot="10800000">
            <a:off x="1371999" y="2100367"/>
            <a:ext cx="3416025" cy="468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2292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33877" y="1772816"/>
            <a:ext cx="294578"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角丸四角形 8"/>
          <p:cNvSpPr/>
          <p:nvPr/>
        </p:nvSpPr>
        <p:spPr>
          <a:xfrm>
            <a:off x="3590267" y="2870087"/>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latin typeface="+mn-ea"/>
              </a:rPr>
              <a:t>COX2</a:t>
            </a:r>
            <a:endParaRPr kumimoji="1" lang="ja-JP" altLang="en-US" sz="1600" dirty="0">
              <a:latin typeface="+mn-ea"/>
            </a:endParaRPr>
          </a:p>
        </p:txBody>
      </p:sp>
      <p:sp>
        <p:nvSpPr>
          <p:cNvPr id="10" name="角丸四角形 9"/>
          <p:cNvSpPr/>
          <p:nvPr/>
        </p:nvSpPr>
        <p:spPr>
          <a:xfrm>
            <a:off x="3038060" y="1153208"/>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IL-1</a:t>
            </a:r>
            <a:endParaRPr kumimoji="1" lang="ja-JP" altLang="en-US" sz="2000" dirty="0">
              <a:latin typeface="+mn-ea"/>
            </a:endParaRPr>
          </a:p>
        </p:txBody>
      </p:sp>
      <p:sp>
        <p:nvSpPr>
          <p:cNvPr id="11" name="角丸四角形 10"/>
          <p:cNvSpPr/>
          <p:nvPr/>
        </p:nvSpPr>
        <p:spPr>
          <a:xfrm>
            <a:off x="4304799" y="1159023"/>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12" name="角丸四角形 11"/>
          <p:cNvSpPr/>
          <p:nvPr/>
        </p:nvSpPr>
        <p:spPr>
          <a:xfrm>
            <a:off x="3596122" y="548680"/>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TNF</a:t>
            </a:r>
            <a:endParaRPr kumimoji="1" lang="ja-JP" altLang="en-US" sz="2000" dirty="0">
              <a:latin typeface="+mn-ea"/>
            </a:endParaRPr>
          </a:p>
        </p:txBody>
      </p:sp>
      <p:sp>
        <p:nvSpPr>
          <p:cNvPr id="14" name="下矢印 13"/>
          <p:cNvSpPr/>
          <p:nvPr/>
        </p:nvSpPr>
        <p:spPr>
          <a:xfrm>
            <a:off x="4033877" y="3413920"/>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下矢印 14"/>
          <p:cNvSpPr/>
          <p:nvPr/>
        </p:nvSpPr>
        <p:spPr>
          <a:xfrm>
            <a:off x="4033877" y="4033528"/>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角丸四角形 15"/>
          <p:cNvSpPr/>
          <p:nvPr/>
        </p:nvSpPr>
        <p:spPr>
          <a:xfrm>
            <a:off x="3657532" y="4653136"/>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PGE2</a:t>
            </a:r>
            <a:endParaRPr kumimoji="1" lang="ja-JP" altLang="en-US" sz="1600" dirty="0">
              <a:latin typeface="+mn-ea"/>
            </a:endParaRPr>
          </a:p>
        </p:txBody>
      </p:sp>
      <p:sp>
        <p:nvSpPr>
          <p:cNvPr id="19" name="角丸四角形 18"/>
          <p:cNvSpPr/>
          <p:nvPr/>
        </p:nvSpPr>
        <p:spPr>
          <a:xfrm>
            <a:off x="1817935" y="4653563"/>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latin typeface="+mn-ea"/>
              </a:rPr>
              <a:t>VEGF</a:t>
            </a:r>
            <a:endParaRPr kumimoji="1" lang="ja-JP" altLang="en-US" sz="1400" dirty="0">
              <a:latin typeface="+mn-ea"/>
            </a:endParaRPr>
          </a:p>
        </p:txBody>
      </p:sp>
      <p:sp>
        <p:nvSpPr>
          <p:cNvPr id="21" name="角丸四角形 20"/>
          <p:cNvSpPr/>
          <p:nvPr/>
        </p:nvSpPr>
        <p:spPr>
          <a:xfrm>
            <a:off x="1763688" y="3483430"/>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mn-ea"/>
              </a:rPr>
              <a:t>血管新生</a:t>
            </a:r>
            <a:endParaRPr kumimoji="1" lang="ja-JP" altLang="en-US" sz="2000" dirty="0">
              <a:latin typeface="+mn-ea"/>
            </a:endParaRPr>
          </a:p>
        </p:txBody>
      </p:sp>
      <p:sp>
        <p:nvSpPr>
          <p:cNvPr id="22" name="角丸四角形 21"/>
          <p:cNvSpPr/>
          <p:nvPr/>
        </p:nvSpPr>
        <p:spPr>
          <a:xfrm>
            <a:off x="1428237" y="2195488"/>
            <a:ext cx="139850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mn-ea"/>
              </a:rPr>
              <a:t>滑膜細胞</a:t>
            </a:r>
            <a:endParaRPr kumimoji="1" lang="ja-JP" altLang="en-US" sz="2000" dirty="0">
              <a:latin typeface="+mn-ea"/>
            </a:endParaRPr>
          </a:p>
        </p:txBody>
      </p:sp>
      <p:sp>
        <p:nvSpPr>
          <p:cNvPr id="2" name="片側の 2 つの角を丸めた四角形 1"/>
          <p:cNvSpPr/>
          <p:nvPr/>
        </p:nvSpPr>
        <p:spPr>
          <a:xfrm>
            <a:off x="35496" y="3972797"/>
            <a:ext cx="1573838" cy="844429"/>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関節軟骨</a:t>
            </a:r>
            <a:endParaRPr kumimoji="1" lang="ja-JP" altLang="en-US" sz="2000" dirty="0"/>
          </a:p>
        </p:txBody>
      </p:sp>
      <p:sp>
        <p:nvSpPr>
          <p:cNvPr id="18" name="角丸四角形 17"/>
          <p:cNvSpPr/>
          <p:nvPr/>
        </p:nvSpPr>
        <p:spPr>
          <a:xfrm>
            <a:off x="35496" y="5822415"/>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MMPs</a:t>
            </a:r>
            <a:endParaRPr kumimoji="1" lang="ja-JP" altLang="en-US" sz="1400" dirty="0">
              <a:latin typeface="+mn-ea"/>
            </a:endParaRPr>
          </a:p>
        </p:txBody>
      </p:sp>
      <p:sp>
        <p:nvSpPr>
          <p:cNvPr id="26" name="下矢印 25"/>
          <p:cNvSpPr/>
          <p:nvPr/>
        </p:nvSpPr>
        <p:spPr>
          <a:xfrm rot="1530735">
            <a:off x="1010019" y="2674917"/>
            <a:ext cx="324036" cy="1352382"/>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07504" y="836712"/>
            <a:ext cx="1386050" cy="7475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t>パンヌス形成</a:t>
            </a:r>
            <a:endParaRPr kumimoji="1" lang="ja-JP" altLang="en-US" sz="1600" dirty="0"/>
          </a:p>
        </p:txBody>
      </p:sp>
      <p:sp>
        <p:nvSpPr>
          <p:cNvPr id="27" name="下矢印 26"/>
          <p:cNvSpPr/>
          <p:nvPr/>
        </p:nvSpPr>
        <p:spPr>
          <a:xfrm rot="8408896">
            <a:off x="1004012" y="1561774"/>
            <a:ext cx="356440" cy="67985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460998" y="4927430"/>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rot="10769453">
            <a:off x="903288" y="4872852"/>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rot="10800000">
            <a:off x="2195737" y="2852936"/>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rot="10800000">
            <a:off x="2195737" y="401175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左矢印 4"/>
          <p:cNvSpPr/>
          <p:nvPr/>
        </p:nvSpPr>
        <p:spPr>
          <a:xfrm>
            <a:off x="3068972" y="4725144"/>
            <a:ext cx="504861" cy="360040"/>
          </a:xfrm>
          <a:prstGeom prst="leftArrow">
            <a:avLst>
              <a:gd name="adj1" fmla="val 50000"/>
              <a:gd name="adj2" fmla="val 77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p:cNvSpPr/>
          <p:nvPr/>
        </p:nvSpPr>
        <p:spPr>
          <a:xfrm>
            <a:off x="592326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巨核細胞</a:t>
            </a:r>
            <a:endParaRPr kumimoji="1" lang="ja-JP" altLang="en-US" sz="2000" b="1" dirty="0">
              <a:effectLst>
                <a:outerShdw blurRad="38100" dist="38100" dir="2700000" algn="tl">
                  <a:srgbClr val="000000">
                    <a:alpha val="43137"/>
                  </a:srgbClr>
                </a:outerShdw>
              </a:effectLst>
              <a:latin typeface="+mn-ea"/>
            </a:endParaRPr>
          </a:p>
        </p:txBody>
      </p:sp>
      <p:sp>
        <p:nvSpPr>
          <p:cNvPr id="34" name="角丸四角形 33"/>
          <p:cNvSpPr/>
          <p:nvPr/>
        </p:nvSpPr>
        <p:spPr>
          <a:xfrm>
            <a:off x="783713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rgbClr val="FF0000"/>
                </a:solidFill>
                <a:effectLst>
                  <a:outerShdw blurRad="38100" dist="38100" dir="2700000" algn="tl">
                    <a:srgbClr val="000000">
                      <a:alpha val="43137"/>
                    </a:srgbClr>
                  </a:outerShdw>
                </a:effectLst>
                <a:latin typeface="+mn-ea"/>
              </a:rPr>
              <a:t>血小板</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35" name="角丸四角形 34"/>
          <p:cNvSpPr/>
          <p:nvPr/>
        </p:nvSpPr>
        <p:spPr>
          <a:xfrm>
            <a:off x="5508104" y="2510047"/>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肝臓</a:t>
            </a:r>
            <a:endParaRPr kumimoji="1" lang="ja-JP" altLang="en-US" sz="2000" b="1" dirty="0">
              <a:effectLst>
                <a:outerShdw blurRad="38100" dist="38100" dir="2700000" algn="tl">
                  <a:srgbClr val="000000">
                    <a:alpha val="43137"/>
                  </a:srgbClr>
                </a:outerShdw>
              </a:effectLst>
              <a:latin typeface="+mn-ea"/>
            </a:endParaRPr>
          </a:p>
        </p:txBody>
      </p:sp>
      <p:sp>
        <p:nvSpPr>
          <p:cNvPr id="36" name="角丸四角形 35"/>
          <p:cNvSpPr/>
          <p:nvPr/>
        </p:nvSpPr>
        <p:spPr>
          <a:xfrm>
            <a:off x="7693122" y="2171959"/>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rgbClr val="FF0000"/>
                </a:solidFill>
                <a:effectLst>
                  <a:outerShdw blurRad="38100" dist="38100" dir="2700000" algn="tl">
                    <a:srgbClr val="000000">
                      <a:alpha val="43137"/>
                    </a:srgbClr>
                  </a:outerShdw>
                </a:effectLst>
                <a:latin typeface="+mn-ea"/>
              </a:rPr>
              <a:t>CRP</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7" name="右矢印 6"/>
          <p:cNvSpPr/>
          <p:nvPr/>
        </p:nvSpPr>
        <p:spPr>
          <a:xfrm>
            <a:off x="5436096"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7277958"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rot="3496776">
            <a:off x="5195311" y="1905896"/>
            <a:ext cx="819159" cy="442641"/>
          </a:xfrm>
          <a:prstGeom prst="rightArrow">
            <a:avLst>
              <a:gd name="adj1" fmla="val 50000"/>
              <a:gd name="adj2" fmla="val 89348"/>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p:cNvCxnSpPr>
            <a:stCxn id="35" idx="3"/>
            <a:endCxn id="36" idx="1"/>
          </p:cNvCxnSpPr>
          <p:nvPr/>
        </p:nvCxnSpPr>
        <p:spPr>
          <a:xfrm flipV="1">
            <a:off x="6779470" y="2415412"/>
            <a:ext cx="913652" cy="338088"/>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251520" y="2924944"/>
            <a:ext cx="1357976" cy="646331"/>
          </a:xfrm>
          <a:prstGeom prst="rect">
            <a:avLst/>
          </a:prstGeom>
          <a:noFill/>
        </p:spPr>
        <p:txBody>
          <a:bodyPr wrap="square" rtlCol="0">
            <a:spAutoFit/>
          </a:bodyPr>
          <a:lstStyle/>
          <a:p>
            <a:pPr algn="ctr"/>
            <a:r>
              <a:rPr kumimoji="1" lang="en-US" altLang="ja-JP" b="1" dirty="0" smtClean="0"/>
              <a:t>TNF</a:t>
            </a:r>
          </a:p>
          <a:p>
            <a:pPr algn="ctr"/>
            <a:r>
              <a:rPr lang="en-US" altLang="ja-JP" b="1" dirty="0" smtClean="0"/>
              <a:t>IL-1</a:t>
            </a:r>
            <a:r>
              <a:rPr lang="ja-JP" altLang="en-US" b="1" dirty="0" smtClean="0"/>
              <a:t>　</a:t>
            </a:r>
            <a:r>
              <a:rPr lang="en-US" altLang="ja-JP" b="1" dirty="0" smtClean="0">
                <a:solidFill>
                  <a:srgbClr val="FF0000"/>
                </a:solidFill>
                <a:effectLst>
                  <a:outerShdw blurRad="38100" dist="38100" dir="2700000" algn="tl">
                    <a:srgbClr val="000000">
                      <a:alpha val="43137"/>
                    </a:srgbClr>
                  </a:outerShdw>
                </a:effectLst>
              </a:rPr>
              <a:t>IL-6</a:t>
            </a:r>
            <a:endParaRPr kumimoji="1" lang="ja-JP" altLang="en-US" b="1" dirty="0">
              <a:solidFill>
                <a:srgbClr val="FF0000"/>
              </a:solidFill>
              <a:effectLst>
                <a:outerShdw blurRad="38100" dist="38100" dir="2700000" algn="tl">
                  <a:srgbClr val="000000">
                    <a:alpha val="43137"/>
                  </a:srgbClr>
                </a:outerShdw>
              </a:effectLst>
            </a:endParaRPr>
          </a:p>
        </p:txBody>
      </p:sp>
      <p:sp>
        <p:nvSpPr>
          <p:cNvPr id="57" name="下矢印 56"/>
          <p:cNvSpPr/>
          <p:nvPr/>
        </p:nvSpPr>
        <p:spPr>
          <a:xfrm rot="13500000">
            <a:off x="2310067" y="1391027"/>
            <a:ext cx="392084" cy="843415"/>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タイトル 1"/>
          <p:cNvSpPr>
            <a:spLocks noGrp="1"/>
          </p:cNvSpPr>
          <p:nvPr>
            <p:ph type="title"/>
          </p:nvPr>
        </p:nvSpPr>
        <p:spPr>
          <a:xfrm>
            <a:off x="107504" y="81147"/>
            <a:ext cx="5735524" cy="780685"/>
          </a:xfrm>
        </p:spPr>
        <p:txBody>
          <a:bodyPr>
            <a:normAutofit/>
          </a:bodyPr>
          <a:lstStyle/>
          <a:p>
            <a:pPr algn="l"/>
            <a:r>
              <a:rPr lang="en-US" altLang="ja-JP" dirty="0"/>
              <a:t>IL-6</a:t>
            </a:r>
            <a:endParaRPr kumimoji="1" lang="ja-JP" altLang="en-US" dirty="0"/>
          </a:p>
        </p:txBody>
      </p:sp>
    </p:spTree>
    <p:extLst>
      <p:ext uri="{BB962C8B-B14F-4D97-AF65-F5344CB8AC3E}">
        <p14:creationId xmlns:p14="http://schemas.microsoft.com/office/powerpoint/2010/main" val="2528533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33877" y="1772816"/>
            <a:ext cx="294578"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角丸四角形 8"/>
          <p:cNvSpPr/>
          <p:nvPr/>
        </p:nvSpPr>
        <p:spPr>
          <a:xfrm>
            <a:off x="3590267" y="2870087"/>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latin typeface="+mn-ea"/>
              </a:rPr>
              <a:t>COX2</a:t>
            </a:r>
            <a:endParaRPr kumimoji="1" lang="ja-JP" altLang="en-US" sz="1600" dirty="0">
              <a:latin typeface="+mn-ea"/>
            </a:endParaRPr>
          </a:p>
        </p:txBody>
      </p:sp>
      <p:sp>
        <p:nvSpPr>
          <p:cNvPr id="10" name="角丸四角形 9"/>
          <p:cNvSpPr/>
          <p:nvPr/>
        </p:nvSpPr>
        <p:spPr>
          <a:xfrm>
            <a:off x="3038060" y="1153208"/>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IL-1</a:t>
            </a:r>
            <a:endParaRPr kumimoji="1" lang="ja-JP" altLang="en-US" sz="2000" dirty="0">
              <a:latin typeface="+mn-ea"/>
            </a:endParaRPr>
          </a:p>
        </p:txBody>
      </p:sp>
      <p:sp>
        <p:nvSpPr>
          <p:cNvPr id="11" name="角丸四角形 10"/>
          <p:cNvSpPr/>
          <p:nvPr/>
        </p:nvSpPr>
        <p:spPr>
          <a:xfrm>
            <a:off x="4304799" y="1159023"/>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12" name="角丸四角形 11"/>
          <p:cNvSpPr/>
          <p:nvPr/>
        </p:nvSpPr>
        <p:spPr>
          <a:xfrm>
            <a:off x="3596122" y="548680"/>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TNF</a:t>
            </a:r>
            <a:endParaRPr kumimoji="1" lang="ja-JP" altLang="en-US" sz="2000" dirty="0">
              <a:latin typeface="+mn-ea"/>
            </a:endParaRPr>
          </a:p>
        </p:txBody>
      </p:sp>
      <p:sp>
        <p:nvSpPr>
          <p:cNvPr id="14" name="下矢印 13"/>
          <p:cNvSpPr/>
          <p:nvPr/>
        </p:nvSpPr>
        <p:spPr>
          <a:xfrm>
            <a:off x="4033877" y="3413920"/>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下矢印 14"/>
          <p:cNvSpPr/>
          <p:nvPr/>
        </p:nvSpPr>
        <p:spPr>
          <a:xfrm>
            <a:off x="4033877" y="4033528"/>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角丸四角形 15"/>
          <p:cNvSpPr/>
          <p:nvPr/>
        </p:nvSpPr>
        <p:spPr>
          <a:xfrm>
            <a:off x="3657532" y="4653136"/>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PGE2</a:t>
            </a:r>
            <a:endParaRPr kumimoji="1" lang="ja-JP" altLang="en-US" sz="1600" dirty="0">
              <a:latin typeface="+mn-ea"/>
            </a:endParaRPr>
          </a:p>
        </p:txBody>
      </p:sp>
      <p:sp>
        <p:nvSpPr>
          <p:cNvPr id="19" name="角丸四角形 18"/>
          <p:cNvSpPr/>
          <p:nvPr/>
        </p:nvSpPr>
        <p:spPr>
          <a:xfrm>
            <a:off x="1817935" y="4653563"/>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latin typeface="+mn-ea"/>
              </a:rPr>
              <a:t>VEGF</a:t>
            </a:r>
            <a:endParaRPr kumimoji="1" lang="ja-JP" altLang="en-US" sz="1400" dirty="0">
              <a:latin typeface="+mn-ea"/>
            </a:endParaRPr>
          </a:p>
        </p:txBody>
      </p:sp>
      <p:sp>
        <p:nvSpPr>
          <p:cNvPr id="21" name="角丸四角形 20"/>
          <p:cNvSpPr/>
          <p:nvPr/>
        </p:nvSpPr>
        <p:spPr>
          <a:xfrm>
            <a:off x="1763688" y="3483430"/>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mn-ea"/>
              </a:rPr>
              <a:t>血管新生</a:t>
            </a:r>
            <a:endParaRPr kumimoji="1" lang="ja-JP" altLang="en-US" sz="2000" dirty="0">
              <a:latin typeface="+mn-ea"/>
            </a:endParaRPr>
          </a:p>
        </p:txBody>
      </p:sp>
      <p:sp>
        <p:nvSpPr>
          <p:cNvPr id="22" name="角丸四角形 21"/>
          <p:cNvSpPr/>
          <p:nvPr/>
        </p:nvSpPr>
        <p:spPr>
          <a:xfrm>
            <a:off x="1428237" y="2195488"/>
            <a:ext cx="139850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mn-ea"/>
              </a:rPr>
              <a:t>滑膜細胞</a:t>
            </a:r>
            <a:endParaRPr kumimoji="1" lang="ja-JP" altLang="en-US" sz="2000" dirty="0">
              <a:latin typeface="+mn-ea"/>
            </a:endParaRPr>
          </a:p>
        </p:txBody>
      </p:sp>
      <p:sp>
        <p:nvSpPr>
          <p:cNvPr id="2" name="片側の 2 つの角を丸めた四角形 1"/>
          <p:cNvSpPr/>
          <p:nvPr/>
        </p:nvSpPr>
        <p:spPr>
          <a:xfrm>
            <a:off x="35496" y="3972797"/>
            <a:ext cx="1573838" cy="844429"/>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関節軟骨</a:t>
            </a:r>
            <a:endParaRPr kumimoji="1" lang="ja-JP" altLang="en-US" sz="2000" dirty="0"/>
          </a:p>
        </p:txBody>
      </p:sp>
      <p:sp>
        <p:nvSpPr>
          <p:cNvPr id="18" name="角丸四角形 17"/>
          <p:cNvSpPr/>
          <p:nvPr/>
        </p:nvSpPr>
        <p:spPr>
          <a:xfrm>
            <a:off x="35496" y="5822415"/>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MMPs</a:t>
            </a:r>
            <a:endParaRPr kumimoji="1" lang="ja-JP" altLang="en-US" sz="1400" dirty="0">
              <a:latin typeface="+mn-ea"/>
            </a:endParaRPr>
          </a:p>
        </p:txBody>
      </p:sp>
      <p:sp>
        <p:nvSpPr>
          <p:cNvPr id="26" name="下矢印 25"/>
          <p:cNvSpPr/>
          <p:nvPr/>
        </p:nvSpPr>
        <p:spPr>
          <a:xfrm rot="1530735">
            <a:off x="1010019" y="2674917"/>
            <a:ext cx="324036" cy="1352382"/>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07504" y="836712"/>
            <a:ext cx="1386050" cy="7475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t>パンヌス形成</a:t>
            </a:r>
            <a:endParaRPr kumimoji="1" lang="ja-JP" altLang="en-US" sz="1600" dirty="0"/>
          </a:p>
        </p:txBody>
      </p:sp>
      <p:sp>
        <p:nvSpPr>
          <p:cNvPr id="27" name="下矢印 26"/>
          <p:cNvSpPr/>
          <p:nvPr/>
        </p:nvSpPr>
        <p:spPr>
          <a:xfrm rot="8408896">
            <a:off x="1004012" y="1561774"/>
            <a:ext cx="356440" cy="67985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460998" y="4927430"/>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rot="10769453">
            <a:off x="903288" y="4872852"/>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rot="10800000">
            <a:off x="2195737" y="2852936"/>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rot="10800000">
            <a:off x="2195737" y="401175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左矢印 4"/>
          <p:cNvSpPr/>
          <p:nvPr/>
        </p:nvSpPr>
        <p:spPr>
          <a:xfrm>
            <a:off x="3068972" y="4725144"/>
            <a:ext cx="504861" cy="360040"/>
          </a:xfrm>
          <a:prstGeom prst="leftArrow">
            <a:avLst>
              <a:gd name="adj1" fmla="val 50000"/>
              <a:gd name="adj2" fmla="val 77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p:cNvSpPr/>
          <p:nvPr/>
        </p:nvSpPr>
        <p:spPr>
          <a:xfrm>
            <a:off x="592326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巨核細胞</a:t>
            </a:r>
            <a:endParaRPr kumimoji="1" lang="ja-JP" altLang="en-US" sz="2000" b="1" dirty="0">
              <a:effectLst>
                <a:outerShdw blurRad="38100" dist="38100" dir="2700000" algn="tl">
                  <a:srgbClr val="000000">
                    <a:alpha val="43137"/>
                  </a:srgbClr>
                </a:outerShdw>
              </a:effectLst>
              <a:latin typeface="+mn-ea"/>
            </a:endParaRPr>
          </a:p>
        </p:txBody>
      </p:sp>
      <p:sp>
        <p:nvSpPr>
          <p:cNvPr id="34" name="角丸四角形 33"/>
          <p:cNvSpPr/>
          <p:nvPr/>
        </p:nvSpPr>
        <p:spPr>
          <a:xfrm>
            <a:off x="783713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血小板</a:t>
            </a:r>
            <a:endParaRPr kumimoji="1" lang="ja-JP" altLang="en-US" sz="2000" b="1" dirty="0">
              <a:effectLst>
                <a:outerShdw blurRad="38100" dist="38100" dir="2700000" algn="tl">
                  <a:srgbClr val="000000">
                    <a:alpha val="43137"/>
                  </a:srgbClr>
                </a:outerShdw>
              </a:effectLst>
              <a:latin typeface="+mn-ea"/>
            </a:endParaRPr>
          </a:p>
        </p:txBody>
      </p:sp>
      <p:sp>
        <p:nvSpPr>
          <p:cNvPr id="35" name="角丸四角形 34"/>
          <p:cNvSpPr/>
          <p:nvPr/>
        </p:nvSpPr>
        <p:spPr>
          <a:xfrm>
            <a:off x="5508104" y="2510047"/>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肝臓</a:t>
            </a:r>
            <a:endParaRPr kumimoji="1" lang="ja-JP" altLang="en-US" sz="2000" b="1" dirty="0">
              <a:effectLst>
                <a:outerShdw blurRad="38100" dist="38100" dir="2700000" algn="tl">
                  <a:srgbClr val="000000">
                    <a:alpha val="43137"/>
                  </a:srgbClr>
                </a:outerShdw>
              </a:effectLst>
              <a:latin typeface="+mn-ea"/>
            </a:endParaRPr>
          </a:p>
        </p:txBody>
      </p:sp>
      <p:sp>
        <p:nvSpPr>
          <p:cNvPr id="36" name="角丸四角形 35"/>
          <p:cNvSpPr/>
          <p:nvPr/>
        </p:nvSpPr>
        <p:spPr>
          <a:xfrm>
            <a:off x="7693122" y="2171959"/>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rgbClr val="FF0000"/>
                </a:solidFill>
                <a:effectLst>
                  <a:outerShdw blurRad="38100" dist="38100" dir="2700000" algn="tl">
                    <a:srgbClr val="000000">
                      <a:alpha val="43137"/>
                    </a:srgbClr>
                  </a:outerShdw>
                </a:effectLst>
                <a:latin typeface="+mn-ea"/>
              </a:rPr>
              <a:t>CRP</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37" name="角丸四角形 36"/>
          <p:cNvSpPr/>
          <p:nvPr/>
        </p:nvSpPr>
        <p:spPr>
          <a:xfrm>
            <a:off x="7524328" y="3374143"/>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Fib</a:t>
            </a:r>
            <a:endParaRPr kumimoji="1" lang="ja-JP" altLang="en-US" sz="2000" b="1" dirty="0">
              <a:effectLst>
                <a:outerShdw blurRad="38100" dist="38100" dir="2700000" algn="tl">
                  <a:srgbClr val="000000">
                    <a:alpha val="43137"/>
                  </a:srgbClr>
                </a:outerShdw>
              </a:effectLst>
              <a:latin typeface="+mn-ea"/>
            </a:endParaRPr>
          </a:p>
        </p:txBody>
      </p:sp>
      <p:sp>
        <p:nvSpPr>
          <p:cNvPr id="38" name="角丸四角形 37"/>
          <p:cNvSpPr/>
          <p:nvPr/>
        </p:nvSpPr>
        <p:spPr>
          <a:xfrm>
            <a:off x="7596336" y="2780928"/>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SAA</a:t>
            </a:r>
            <a:endParaRPr kumimoji="1" lang="ja-JP" altLang="en-US" sz="2000" b="1" dirty="0">
              <a:effectLst>
                <a:outerShdw blurRad="38100" dist="38100" dir="2700000" algn="tl">
                  <a:srgbClr val="000000">
                    <a:alpha val="43137"/>
                  </a:srgbClr>
                </a:outerShdw>
              </a:effectLst>
              <a:latin typeface="+mn-ea"/>
            </a:endParaRPr>
          </a:p>
        </p:txBody>
      </p:sp>
      <p:sp>
        <p:nvSpPr>
          <p:cNvPr id="7" name="右矢印 6"/>
          <p:cNvSpPr/>
          <p:nvPr/>
        </p:nvSpPr>
        <p:spPr>
          <a:xfrm>
            <a:off x="5436096"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7277958"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rot="3496776">
            <a:off x="5195311" y="1905896"/>
            <a:ext cx="819159" cy="442641"/>
          </a:xfrm>
          <a:prstGeom prst="rightArrow">
            <a:avLst>
              <a:gd name="adj1" fmla="val 50000"/>
              <a:gd name="adj2" fmla="val 89348"/>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p:cNvCxnSpPr>
            <a:stCxn id="35" idx="3"/>
            <a:endCxn id="36" idx="1"/>
          </p:cNvCxnSpPr>
          <p:nvPr/>
        </p:nvCxnSpPr>
        <p:spPr>
          <a:xfrm flipV="1">
            <a:off x="6779470" y="2415412"/>
            <a:ext cx="913652" cy="338088"/>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35" idx="3"/>
            <a:endCxn id="38" idx="1"/>
          </p:cNvCxnSpPr>
          <p:nvPr/>
        </p:nvCxnSpPr>
        <p:spPr>
          <a:xfrm>
            <a:off x="6779470" y="2753500"/>
            <a:ext cx="816866" cy="270881"/>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35" idx="3"/>
            <a:endCxn id="37" idx="1"/>
          </p:cNvCxnSpPr>
          <p:nvPr/>
        </p:nvCxnSpPr>
        <p:spPr>
          <a:xfrm>
            <a:off x="6779470" y="2753500"/>
            <a:ext cx="744858" cy="864096"/>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251520" y="2924944"/>
            <a:ext cx="1357976" cy="646331"/>
          </a:xfrm>
          <a:prstGeom prst="rect">
            <a:avLst/>
          </a:prstGeom>
          <a:noFill/>
        </p:spPr>
        <p:txBody>
          <a:bodyPr wrap="square" rtlCol="0">
            <a:spAutoFit/>
          </a:bodyPr>
          <a:lstStyle/>
          <a:p>
            <a:pPr algn="ctr"/>
            <a:r>
              <a:rPr kumimoji="1" lang="en-US" altLang="ja-JP" b="1" dirty="0" smtClean="0"/>
              <a:t>TNF</a:t>
            </a:r>
          </a:p>
          <a:p>
            <a:pPr algn="ctr"/>
            <a:r>
              <a:rPr lang="en-US" altLang="ja-JP" b="1" dirty="0" smtClean="0"/>
              <a:t>IL-1</a:t>
            </a:r>
            <a:r>
              <a:rPr lang="ja-JP" altLang="en-US" b="1" dirty="0" smtClean="0"/>
              <a:t>　</a:t>
            </a:r>
            <a:r>
              <a:rPr lang="en-US" altLang="ja-JP" b="1" dirty="0" smtClean="0">
                <a:solidFill>
                  <a:srgbClr val="FF0000"/>
                </a:solidFill>
                <a:effectLst>
                  <a:outerShdw blurRad="38100" dist="38100" dir="2700000" algn="tl">
                    <a:srgbClr val="000000">
                      <a:alpha val="43137"/>
                    </a:srgbClr>
                  </a:outerShdw>
                </a:effectLst>
              </a:rPr>
              <a:t>IL-6</a:t>
            </a:r>
            <a:endParaRPr kumimoji="1" lang="ja-JP" altLang="en-US" b="1" dirty="0">
              <a:solidFill>
                <a:srgbClr val="FF0000"/>
              </a:solidFill>
              <a:effectLst>
                <a:outerShdw blurRad="38100" dist="38100" dir="2700000" algn="tl">
                  <a:srgbClr val="000000">
                    <a:alpha val="43137"/>
                  </a:srgbClr>
                </a:outerShdw>
              </a:effectLst>
            </a:endParaRPr>
          </a:p>
        </p:txBody>
      </p:sp>
      <p:sp>
        <p:nvSpPr>
          <p:cNvPr id="57" name="下矢印 56"/>
          <p:cNvSpPr/>
          <p:nvPr/>
        </p:nvSpPr>
        <p:spPr>
          <a:xfrm rot="13500000">
            <a:off x="2310067" y="1391027"/>
            <a:ext cx="392084" cy="843415"/>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タイトル 1"/>
          <p:cNvSpPr>
            <a:spLocks noGrp="1"/>
          </p:cNvSpPr>
          <p:nvPr>
            <p:ph type="title"/>
          </p:nvPr>
        </p:nvSpPr>
        <p:spPr>
          <a:xfrm>
            <a:off x="107504" y="81147"/>
            <a:ext cx="5735524" cy="780685"/>
          </a:xfrm>
        </p:spPr>
        <p:txBody>
          <a:bodyPr>
            <a:normAutofit/>
          </a:bodyPr>
          <a:lstStyle/>
          <a:p>
            <a:pPr algn="l"/>
            <a:r>
              <a:rPr lang="en-US" altLang="ja-JP" dirty="0"/>
              <a:t>IL-6</a:t>
            </a:r>
            <a:endParaRPr kumimoji="1" lang="ja-JP" altLang="en-US" dirty="0"/>
          </a:p>
        </p:txBody>
      </p:sp>
    </p:spTree>
    <p:extLst>
      <p:ext uri="{BB962C8B-B14F-4D97-AF65-F5344CB8AC3E}">
        <p14:creationId xmlns:p14="http://schemas.microsoft.com/office/powerpoint/2010/main" val="337601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33877" y="1772816"/>
            <a:ext cx="294578"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角丸四角形 8"/>
          <p:cNvSpPr/>
          <p:nvPr/>
        </p:nvSpPr>
        <p:spPr>
          <a:xfrm>
            <a:off x="3590267" y="2870087"/>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latin typeface="+mn-ea"/>
              </a:rPr>
              <a:t>COX2</a:t>
            </a:r>
            <a:endParaRPr kumimoji="1" lang="ja-JP" altLang="en-US" sz="1600" dirty="0">
              <a:latin typeface="+mn-ea"/>
            </a:endParaRPr>
          </a:p>
        </p:txBody>
      </p:sp>
      <p:sp>
        <p:nvSpPr>
          <p:cNvPr id="10" name="角丸四角形 9"/>
          <p:cNvSpPr/>
          <p:nvPr/>
        </p:nvSpPr>
        <p:spPr>
          <a:xfrm>
            <a:off x="3038060" y="1153208"/>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IL-1</a:t>
            </a:r>
            <a:endParaRPr kumimoji="1" lang="ja-JP" altLang="en-US" sz="2000" dirty="0">
              <a:latin typeface="+mn-ea"/>
            </a:endParaRPr>
          </a:p>
        </p:txBody>
      </p:sp>
      <p:sp>
        <p:nvSpPr>
          <p:cNvPr id="11" name="角丸四角形 10"/>
          <p:cNvSpPr/>
          <p:nvPr/>
        </p:nvSpPr>
        <p:spPr>
          <a:xfrm>
            <a:off x="4304799" y="1159023"/>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12" name="角丸四角形 11"/>
          <p:cNvSpPr/>
          <p:nvPr/>
        </p:nvSpPr>
        <p:spPr>
          <a:xfrm>
            <a:off x="3596122" y="548680"/>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TNF</a:t>
            </a:r>
            <a:endParaRPr kumimoji="1" lang="ja-JP" altLang="en-US" sz="2000" dirty="0">
              <a:latin typeface="+mn-ea"/>
            </a:endParaRPr>
          </a:p>
        </p:txBody>
      </p:sp>
      <p:sp>
        <p:nvSpPr>
          <p:cNvPr id="14" name="下矢印 13"/>
          <p:cNvSpPr/>
          <p:nvPr/>
        </p:nvSpPr>
        <p:spPr>
          <a:xfrm>
            <a:off x="4033877" y="3413920"/>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下矢印 14"/>
          <p:cNvSpPr/>
          <p:nvPr/>
        </p:nvSpPr>
        <p:spPr>
          <a:xfrm>
            <a:off x="4033877" y="4033528"/>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角丸四角形 15"/>
          <p:cNvSpPr/>
          <p:nvPr/>
        </p:nvSpPr>
        <p:spPr>
          <a:xfrm>
            <a:off x="3657532" y="4653136"/>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PGE2</a:t>
            </a:r>
            <a:endParaRPr kumimoji="1" lang="ja-JP" altLang="en-US" sz="1600" dirty="0">
              <a:latin typeface="+mn-ea"/>
            </a:endParaRPr>
          </a:p>
        </p:txBody>
      </p:sp>
      <p:sp>
        <p:nvSpPr>
          <p:cNvPr id="19" name="角丸四角形 18"/>
          <p:cNvSpPr/>
          <p:nvPr/>
        </p:nvSpPr>
        <p:spPr>
          <a:xfrm>
            <a:off x="1817935" y="4653563"/>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latin typeface="+mn-ea"/>
              </a:rPr>
              <a:t>VEGF</a:t>
            </a:r>
            <a:endParaRPr kumimoji="1" lang="ja-JP" altLang="en-US" sz="1400" dirty="0">
              <a:latin typeface="+mn-ea"/>
            </a:endParaRPr>
          </a:p>
        </p:txBody>
      </p:sp>
      <p:sp>
        <p:nvSpPr>
          <p:cNvPr id="21" name="角丸四角形 20"/>
          <p:cNvSpPr/>
          <p:nvPr/>
        </p:nvSpPr>
        <p:spPr>
          <a:xfrm>
            <a:off x="1763688" y="3483430"/>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mn-ea"/>
              </a:rPr>
              <a:t>血管新生</a:t>
            </a:r>
            <a:endParaRPr kumimoji="1" lang="ja-JP" altLang="en-US" sz="2000" dirty="0">
              <a:latin typeface="+mn-ea"/>
            </a:endParaRPr>
          </a:p>
        </p:txBody>
      </p:sp>
      <p:sp>
        <p:nvSpPr>
          <p:cNvPr id="22" name="角丸四角形 21"/>
          <p:cNvSpPr/>
          <p:nvPr/>
        </p:nvSpPr>
        <p:spPr>
          <a:xfrm>
            <a:off x="1428237" y="2195488"/>
            <a:ext cx="139850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mn-ea"/>
              </a:rPr>
              <a:t>滑膜細胞</a:t>
            </a:r>
            <a:endParaRPr kumimoji="1" lang="ja-JP" altLang="en-US" sz="2000" dirty="0">
              <a:latin typeface="+mn-ea"/>
            </a:endParaRPr>
          </a:p>
        </p:txBody>
      </p:sp>
      <p:sp>
        <p:nvSpPr>
          <p:cNvPr id="2" name="片側の 2 つの角を丸めた四角形 1"/>
          <p:cNvSpPr/>
          <p:nvPr/>
        </p:nvSpPr>
        <p:spPr>
          <a:xfrm>
            <a:off x="35496" y="3972797"/>
            <a:ext cx="1573838" cy="844429"/>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関節軟骨</a:t>
            </a:r>
            <a:endParaRPr kumimoji="1" lang="ja-JP" altLang="en-US" sz="2000" dirty="0"/>
          </a:p>
        </p:txBody>
      </p:sp>
      <p:sp>
        <p:nvSpPr>
          <p:cNvPr id="18" name="角丸四角形 17"/>
          <p:cNvSpPr/>
          <p:nvPr/>
        </p:nvSpPr>
        <p:spPr>
          <a:xfrm>
            <a:off x="35496" y="5822415"/>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MMPs</a:t>
            </a:r>
            <a:endParaRPr kumimoji="1" lang="ja-JP" altLang="en-US" sz="1400" dirty="0">
              <a:latin typeface="+mn-ea"/>
            </a:endParaRPr>
          </a:p>
        </p:txBody>
      </p:sp>
      <p:sp>
        <p:nvSpPr>
          <p:cNvPr id="26" name="下矢印 25"/>
          <p:cNvSpPr/>
          <p:nvPr/>
        </p:nvSpPr>
        <p:spPr>
          <a:xfrm rot="1530735">
            <a:off x="1010019" y="2674917"/>
            <a:ext cx="324036" cy="1352382"/>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07504" y="836712"/>
            <a:ext cx="1386050" cy="7475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t>パンヌス形成</a:t>
            </a:r>
            <a:endParaRPr kumimoji="1" lang="ja-JP" altLang="en-US" sz="1600" dirty="0"/>
          </a:p>
        </p:txBody>
      </p:sp>
      <p:sp>
        <p:nvSpPr>
          <p:cNvPr id="27" name="下矢印 26"/>
          <p:cNvSpPr/>
          <p:nvPr/>
        </p:nvSpPr>
        <p:spPr>
          <a:xfrm rot="8408896">
            <a:off x="1004012" y="1561774"/>
            <a:ext cx="356440" cy="67985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460998" y="4927430"/>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rot="10769453">
            <a:off x="903288" y="4872852"/>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rot="10800000">
            <a:off x="2195737" y="2852936"/>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rot="10800000">
            <a:off x="2195737" y="401175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左矢印 4"/>
          <p:cNvSpPr/>
          <p:nvPr/>
        </p:nvSpPr>
        <p:spPr>
          <a:xfrm>
            <a:off x="3068972" y="4725144"/>
            <a:ext cx="504861" cy="360040"/>
          </a:xfrm>
          <a:prstGeom prst="leftArrow">
            <a:avLst>
              <a:gd name="adj1" fmla="val 50000"/>
              <a:gd name="adj2" fmla="val 77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p:cNvSpPr/>
          <p:nvPr/>
        </p:nvSpPr>
        <p:spPr>
          <a:xfrm>
            <a:off x="592326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巨核細胞</a:t>
            </a:r>
            <a:endParaRPr kumimoji="1" lang="ja-JP" altLang="en-US" sz="2000" b="1" dirty="0">
              <a:effectLst>
                <a:outerShdw blurRad="38100" dist="38100" dir="2700000" algn="tl">
                  <a:srgbClr val="000000">
                    <a:alpha val="43137"/>
                  </a:srgbClr>
                </a:outerShdw>
              </a:effectLst>
              <a:latin typeface="+mn-ea"/>
            </a:endParaRPr>
          </a:p>
        </p:txBody>
      </p:sp>
      <p:sp>
        <p:nvSpPr>
          <p:cNvPr id="34" name="角丸四角形 33"/>
          <p:cNvSpPr/>
          <p:nvPr/>
        </p:nvSpPr>
        <p:spPr>
          <a:xfrm>
            <a:off x="783713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血小板</a:t>
            </a:r>
            <a:endParaRPr kumimoji="1" lang="ja-JP" altLang="en-US" sz="2000" b="1" dirty="0">
              <a:effectLst>
                <a:outerShdw blurRad="38100" dist="38100" dir="2700000" algn="tl">
                  <a:srgbClr val="000000">
                    <a:alpha val="43137"/>
                  </a:srgbClr>
                </a:outerShdw>
              </a:effectLst>
              <a:latin typeface="+mn-ea"/>
            </a:endParaRPr>
          </a:p>
        </p:txBody>
      </p:sp>
      <p:sp>
        <p:nvSpPr>
          <p:cNvPr id="35" name="角丸四角形 34"/>
          <p:cNvSpPr/>
          <p:nvPr/>
        </p:nvSpPr>
        <p:spPr>
          <a:xfrm>
            <a:off x="5508104" y="2510047"/>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肝臓</a:t>
            </a:r>
            <a:endParaRPr kumimoji="1" lang="ja-JP" altLang="en-US" sz="2000" b="1" dirty="0">
              <a:effectLst>
                <a:outerShdw blurRad="38100" dist="38100" dir="2700000" algn="tl">
                  <a:srgbClr val="000000">
                    <a:alpha val="43137"/>
                  </a:srgbClr>
                </a:outerShdw>
              </a:effectLst>
              <a:latin typeface="+mn-ea"/>
            </a:endParaRPr>
          </a:p>
        </p:txBody>
      </p:sp>
      <p:sp>
        <p:nvSpPr>
          <p:cNvPr id="36" name="角丸四角形 35"/>
          <p:cNvSpPr/>
          <p:nvPr/>
        </p:nvSpPr>
        <p:spPr>
          <a:xfrm>
            <a:off x="7693122" y="2171959"/>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rgbClr val="FF0000"/>
                </a:solidFill>
                <a:effectLst>
                  <a:outerShdw blurRad="38100" dist="38100" dir="2700000" algn="tl">
                    <a:srgbClr val="000000">
                      <a:alpha val="43137"/>
                    </a:srgbClr>
                  </a:outerShdw>
                </a:effectLst>
                <a:latin typeface="+mn-ea"/>
              </a:rPr>
              <a:t>CRP</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37" name="角丸四角形 36"/>
          <p:cNvSpPr/>
          <p:nvPr/>
        </p:nvSpPr>
        <p:spPr>
          <a:xfrm>
            <a:off x="7524328" y="3374143"/>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Fib</a:t>
            </a:r>
            <a:endParaRPr kumimoji="1" lang="ja-JP" altLang="en-US" sz="2000" b="1" dirty="0">
              <a:effectLst>
                <a:outerShdw blurRad="38100" dist="38100" dir="2700000" algn="tl">
                  <a:srgbClr val="000000">
                    <a:alpha val="43137"/>
                  </a:srgbClr>
                </a:outerShdw>
              </a:effectLst>
              <a:latin typeface="+mn-ea"/>
            </a:endParaRPr>
          </a:p>
        </p:txBody>
      </p:sp>
      <p:sp>
        <p:nvSpPr>
          <p:cNvPr id="38" name="角丸四角形 37"/>
          <p:cNvSpPr/>
          <p:nvPr/>
        </p:nvSpPr>
        <p:spPr>
          <a:xfrm>
            <a:off x="7596336" y="2780928"/>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SAA</a:t>
            </a:r>
            <a:endParaRPr kumimoji="1" lang="ja-JP" altLang="en-US" sz="2000" b="1" dirty="0">
              <a:effectLst>
                <a:outerShdw blurRad="38100" dist="38100" dir="2700000" algn="tl">
                  <a:srgbClr val="000000">
                    <a:alpha val="43137"/>
                  </a:srgbClr>
                </a:outerShdw>
              </a:effectLst>
              <a:latin typeface="+mn-ea"/>
            </a:endParaRPr>
          </a:p>
        </p:txBody>
      </p:sp>
      <p:sp>
        <p:nvSpPr>
          <p:cNvPr id="39" name="角丸四角形 38"/>
          <p:cNvSpPr/>
          <p:nvPr/>
        </p:nvSpPr>
        <p:spPr>
          <a:xfrm>
            <a:off x="7333082" y="3950207"/>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err="1" smtClean="0">
                <a:solidFill>
                  <a:srgbClr val="FF0000"/>
                </a:solidFill>
                <a:effectLst>
                  <a:outerShdw blurRad="38100" dist="38100" dir="2700000" algn="tl">
                    <a:srgbClr val="000000">
                      <a:alpha val="43137"/>
                    </a:srgbClr>
                  </a:outerShdw>
                </a:effectLst>
                <a:latin typeface="+mn-ea"/>
              </a:rPr>
              <a:t>Hepsidin</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7" name="右矢印 6"/>
          <p:cNvSpPr/>
          <p:nvPr/>
        </p:nvSpPr>
        <p:spPr>
          <a:xfrm>
            <a:off x="5436096"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7277958"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rot="3496776">
            <a:off x="5195311" y="1905896"/>
            <a:ext cx="819159" cy="442641"/>
          </a:xfrm>
          <a:prstGeom prst="rightArrow">
            <a:avLst>
              <a:gd name="adj1" fmla="val 50000"/>
              <a:gd name="adj2" fmla="val 89348"/>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p:cNvCxnSpPr>
            <a:stCxn id="35" idx="3"/>
            <a:endCxn id="36" idx="1"/>
          </p:cNvCxnSpPr>
          <p:nvPr/>
        </p:nvCxnSpPr>
        <p:spPr>
          <a:xfrm flipV="1">
            <a:off x="6779470" y="2415412"/>
            <a:ext cx="913652" cy="338088"/>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35" idx="3"/>
            <a:endCxn id="38" idx="1"/>
          </p:cNvCxnSpPr>
          <p:nvPr/>
        </p:nvCxnSpPr>
        <p:spPr>
          <a:xfrm>
            <a:off x="6779470" y="2753500"/>
            <a:ext cx="816866" cy="270881"/>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35" idx="3"/>
            <a:endCxn id="37" idx="1"/>
          </p:cNvCxnSpPr>
          <p:nvPr/>
        </p:nvCxnSpPr>
        <p:spPr>
          <a:xfrm>
            <a:off x="6779470" y="2753500"/>
            <a:ext cx="744858" cy="864096"/>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35" idx="3"/>
          </p:cNvCxnSpPr>
          <p:nvPr/>
        </p:nvCxnSpPr>
        <p:spPr>
          <a:xfrm>
            <a:off x="6779470" y="2753500"/>
            <a:ext cx="570496" cy="1196707"/>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39" idx="2"/>
          </p:cNvCxnSpPr>
          <p:nvPr/>
        </p:nvCxnSpPr>
        <p:spPr>
          <a:xfrm>
            <a:off x="7968765" y="4437112"/>
            <a:ext cx="360040" cy="622111"/>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251520" y="2924944"/>
            <a:ext cx="1357976" cy="646331"/>
          </a:xfrm>
          <a:prstGeom prst="rect">
            <a:avLst/>
          </a:prstGeom>
          <a:noFill/>
        </p:spPr>
        <p:txBody>
          <a:bodyPr wrap="square" rtlCol="0">
            <a:spAutoFit/>
          </a:bodyPr>
          <a:lstStyle/>
          <a:p>
            <a:pPr algn="ctr"/>
            <a:r>
              <a:rPr kumimoji="1" lang="en-US" altLang="ja-JP" b="1" dirty="0" smtClean="0"/>
              <a:t>TNF</a:t>
            </a:r>
          </a:p>
          <a:p>
            <a:pPr algn="ctr"/>
            <a:r>
              <a:rPr lang="en-US" altLang="ja-JP" b="1" dirty="0" smtClean="0"/>
              <a:t>IL-1</a:t>
            </a:r>
            <a:r>
              <a:rPr lang="ja-JP" altLang="en-US" b="1" dirty="0" smtClean="0"/>
              <a:t>　</a:t>
            </a:r>
            <a:r>
              <a:rPr lang="en-US" altLang="ja-JP" b="1" dirty="0" smtClean="0">
                <a:solidFill>
                  <a:srgbClr val="FF0000"/>
                </a:solidFill>
                <a:effectLst>
                  <a:outerShdw blurRad="38100" dist="38100" dir="2700000" algn="tl">
                    <a:srgbClr val="000000">
                      <a:alpha val="43137"/>
                    </a:srgbClr>
                  </a:outerShdw>
                </a:effectLst>
              </a:rPr>
              <a:t>IL-6</a:t>
            </a:r>
            <a:endParaRPr kumimoji="1" lang="ja-JP" altLang="en-US" b="1" dirty="0">
              <a:solidFill>
                <a:srgbClr val="FF0000"/>
              </a:solidFill>
              <a:effectLst>
                <a:outerShdw blurRad="38100" dist="38100" dir="2700000" algn="tl">
                  <a:srgbClr val="000000">
                    <a:alpha val="43137"/>
                  </a:srgbClr>
                </a:outerShdw>
              </a:effectLst>
            </a:endParaRPr>
          </a:p>
        </p:txBody>
      </p:sp>
      <p:sp>
        <p:nvSpPr>
          <p:cNvPr id="57" name="下矢印 56"/>
          <p:cNvSpPr/>
          <p:nvPr/>
        </p:nvSpPr>
        <p:spPr>
          <a:xfrm rot="13500000">
            <a:off x="2310067" y="1391027"/>
            <a:ext cx="392084" cy="843415"/>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5944978" y="4653136"/>
            <a:ext cx="2947502" cy="369332"/>
          </a:xfrm>
          <a:prstGeom prst="rect">
            <a:avLst/>
          </a:prstGeom>
          <a:noFill/>
        </p:spPr>
        <p:txBody>
          <a:bodyPr wrap="square" rtlCol="0">
            <a:spAutoFit/>
          </a:bodyPr>
          <a:lstStyle/>
          <a:p>
            <a:pPr algn="ctr"/>
            <a:r>
              <a:rPr kumimoji="1" lang="ja-JP" altLang="en-US" dirty="0" smtClean="0">
                <a:solidFill>
                  <a:srgbClr val="FFC000"/>
                </a:solidFill>
              </a:rPr>
              <a:t>鉄代謝を阻害</a:t>
            </a:r>
            <a:endParaRPr kumimoji="1" lang="ja-JP" altLang="en-US" dirty="0">
              <a:solidFill>
                <a:srgbClr val="FFC000"/>
              </a:solidFill>
            </a:endParaRPr>
          </a:p>
        </p:txBody>
      </p:sp>
      <p:sp>
        <p:nvSpPr>
          <p:cNvPr id="44" name="タイトル 1"/>
          <p:cNvSpPr>
            <a:spLocks noGrp="1"/>
          </p:cNvSpPr>
          <p:nvPr>
            <p:ph type="title"/>
          </p:nvPr>
        </p:nvSpPr>
        <p:spPr>
          <a:xfrm>
            <a:off x="107504" y="81147"/>
            <a:ext cx="5735524" cy="780685"/>
          </a:xfrm>
        </p:spPr>
        <p:txBody>
          <a:bodyPr>
            <a:normAutofit/>
          </a:bodyPr>
          <a:lstStyle/>
          <a:p>
            <a:pPr algn="l"/>
            <a:r>
              <a:rPr lang="en-US" altLang="ja-JP" dirty="0"/>
              <a:t>IL-6</a:t>
            </a:r>
            <a:endParaRPr kumimoji="1" lang="ja-JP" altLang="en-US" dirty="0"/>
          </a:p>
        </p:txBody>
      </p:sp>
    </p:spTree>
    <p:extLst>
      <p:ext uri="{BB962C8B-B14F-4D97-AF65-F5344CB8AC3E}">
        <p14:creationId xmlns:p14="http://schemas.microsoft.com/office/powerpoint/2010/main" val="33749383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矢印 7"/>
          <p:cNvSpPr/>
          <p:nvPr/>
        </p:nvSpPr>
        <p:spPr>
          <a:xfrm>
            <a:off x="4033877" y="1772816"/>
            <a:ext cx="294578" cy="1008112"/>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9" name="角丸四角形 8"/>
          <p:cNvSpPr/>
          <p:nvPr/>
        </p:nvSpPr>
        <p:spPr>
          <a:xfrm>
            <a:off x="3590267" y="2870087"/>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latin typeface="+mn-ea"/>
              </a:rPr>
              <a:t>COX2</a:t>
            </a:r>
            <a:endParaRPr kumimoji="1" lang="ja-JP" altLang="en-US" sz="1600" dirty="0">
              <a:latin typeface="+mn-ea"/>
            </a:endParaRPr>
          </a:p>
        </p:txBody>
      </p:sp>
      <p:sp>
        <p:nvSpPr>
          <p:cNvPr id="10" name="角丸四角形 9"/>
          <p:cNvSpPr/>
          <p:nvPr/>
        </p:nvSpPr>
        <p:spPr>
          <a:xfrm>
            <a:off x="3038060" y="1153208"/>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IL-1</a:t>
            </a:r>
            <a:endParaRPr kumimoji="1" lang="ja-JP" altLang="en-US" sz="2000" dirty="0">
              <a:latin typeface="+mn-ea"/>
            </a:endParaRPr>
          </a:p>
        </p:txBody>
      </p:sp>
      <p:sp>
        <p:nvSpPr>
          <p:cNvPr id="11" name="角丸四角形 10"/>
          <p:cNvSpPr/>
          <p:nvPr/>
        </p:nvSpPr>
        <p:spPr>
          <a:xfrm>
            <a:off x="4304799" y="1159023"/>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12" name="角丸四角形 11"/>
          <p:cNvSpPr/>
          <p:nvPr/>
        </p:nvSpPr>
        <p:spPr>
          <a:xfrm>
            <a:off x="3596122" y="548680"/>
            <a:ext cx="1050715" cy="5355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TNF</a:t>
            </a:r>
            <a:endParaRPr kumimoji="1" lang="ja-JP" altLang="en-US" sz="2000" dirty="0">
              <a:latin typeface="+mn-ea"/>
            </a:endParaRPr>
          </a:p>
        </p:txBody>
      </p:sp>
      <p:sp>
        <p:nvSpPr>
          <p:cNvPr id="14" name="下矢印 13"/>
          <p:cNvSpPr/>
          <p:nvPr/>
        </p:nvSpPr>
        <p:spPr>
          <a:xfrm>
            <a:off x="4033877" y="3413920"/>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下矢印 14"/>
          <p:cNvSpPr/>
          <p:nvPr/>
        </p:nvSpPr>
        <p:spPr>
          <a:xfrm>
            <a:off x="4033877" y="4033528"/>
            <a:ext cx="294578"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6" name="角丸四角形 15"/>
          <p:cNvSpPr/>
          <p:nvPr/>
        </p:nvSpPr>
        <p:spPr>
          <a:xfrm>
            <a:off x="3657532" y="4653136"/>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latin typeface="+mn-ea"/>
              </a:rPr>
              <a:t>PGE2</a:t>
            </a:r>
            <a:endParaRPr kumimoji="1" lang="ja-JP" altLang="en-US" sz="1600" dirty="0">
              <a:latin typeface="+mn-ea"/>
            </a:endParaRPr>
          </a:p>
        </p:txBody>
      </p:sp>
      <p:sp>
        <p:nvSpPr>
          <p:cNvPr id="19" name="角丸四角形 18"/>
          <p:cNvSpPr/>
          <p:nvPr/>
        </p:nvSpPr>
        <p:spPr>
          <a:xfrm>
            <a:off x="1817935" y="4653563"/>
            <a:ext cx="1155787"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latin typeface="+mn-ea"/>
              </a:rPr>
              <a:t>VEGF</a:t>
            </a:r>
            <a:endParaRPr kumimoji="1" lang="ja-JP" altLang="en-US" sz="1400" dirty="0">
              <a:latin typeface="+mn-ea"/>
            </a:endParaRPr>
          </a:p>
        </p:txBody>
      </p:sp>
      <p:sp>
        <p:nvSpPr>
          <p:cNvPr id="21" name="角丸四角形 20"/>
          <p:cNvSpPr/>
          <p:nvPr/>
        </p:nvSpPr>
        <p:spPr>
          <a:xfrm>
            <a:off x="1763688" y="3483430"/>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latin typeface="+mn-ea"/>
              </a:rPr>
              <a:t>血管新生</a:t>
            </a:r>
            <a:endParaRPr kumimoji="1" lang="ja-JP" altLang="en-US" sz="2000" dirty="0">
              <a:latin typeface="+mn-ea"/>
            </a:endParaRPr>
          </a:p>
        </p:txBody>
      </p:sp>
      <p:sp>
        <p:nvSpPr>
          <p:cNvPr id="22" name="角丸四角形 21"/>
          <p:cNvSpPr/>
          <p:nvPr/>
        </p:nvSpPr>
        <p:spPr>
          <a:xfrm>
            <a:off x="1428237" y="2195488"/>
            <a:ext cx="139850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latin typeface="+mn-ea"/>
              </a:rPr>
              <a:t>滑膜細胞</a:t>
            </a:r>
            <a:endParaRPr kumimoji="1" lang="ja-JP" altLang="en-US" sz="2000" dirty="0">
              <a:latin typeface="+mn-ea"/>
            </a:endParaRPr>
          </a:p>
        </p:txBody>
      </p:sp>
      <p:sp>
        <p:nvSpPr>
          <p:cNvPr id="2" name="片側の 2 つの角を丸めた四角形 1"/>
          <p:cNvSpPr/>
          <p:nvPr/>
        </p:nvSpPr>
        <p:spPr>
          <a:xfrm>
            <a:off x="35496" y="3972797"/>
            <a:ext cx="1573838" cy="844429"/>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t>関節軟骨</a:t>
            </a:r>
            <a:endParaRPr kumimoji="1" lang="ja-JP" altLang="en-US" sz="2000" dirty="0"/>
          </a:p>
        </p:txBody>
      </p:sp>
      <p:sp>
        <p:nvSpPr>
          <p:cNvPr id="18" name="角丸四角形 17"/>
          <p:cNvSpPr/>
          <p:nvPr/>
        </p:nvSpPr>
        <p:spPr>
          <a:xfrm>
            <a:off x="35496" y="5822415"/>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latin typeface="+mn-ea"/>
              </a:rPr>
              <a:t>MMPs</a:t>
            </a:r>
            <a:endParaRPr kumimoji="1" lang="ja-JP" altLang="en-US" sz="1400" dirty="0">
              <a:latin typeface="+mn-ea"/>
            </a:endParaRPr>
          </a:p>
        </p:txBody>
      </p:sp>
      <p:sp>
        <p:nvSpPr>
          <p:cNvPr id="26" name="下矢印 25"/>
          <p:cNvSpPr/>
          <p:nvPr/>
        </p:nvSpPr>
        <p:spPr>
          <a:xfrm rot="1530735">
            <a:off x="1010019" y="2674917"/>
            <a:ext cx="324036" cy="1352382"/>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107504" y="836712"/>
            <a:ext cx="1386050" cy="7475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t>パンヌス形成</a:t>
            </a:r>
            <a:endParaRPr kumimoji="1" lang="ja-JP" altLang="en-US" sz="1600" dirty="0"/>
          </a:p>
        </p:txBody>
      </p:sp>
      <p:sp>
        <p:nvSpPr>
          <p:cNvPr id="27" name="下矢印 26"/>
          <p:cNvSpPr/>
          <p:nvPr/>
        </p:nvSpPr>
        <p:spPr>
          <a:xfrm rot="8408896">
            <a:off x="1004012" y="1561774"/>
            <a:ext cx="356440" cy="679857"/>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下矢印 27"/>
          <p:cNvSpPr/>
          <p:nvPr/>
        </p:nvSpPr>
        <p:spPr>
          <a:xfrm>
            <a:off x="460998" y="4927430"/>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rot="10769453">
            <a:off x="903288" y="4872852"/>
            <a:ext cx="294578" cy="833150"/>
          </a:xfrm>
          <a:prstGeom prst="downArrow">
            <a:avLst>
              <a:gd name="adj1" fmla="val 50000"/>
              <a:gd name="adj2" fmla="val 137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下矢印 30"/>
          <p:cNvSpPr/>
          <p:nvPr/>
        </p:nvSpPr>
        <p:spPr>
          <a:xfrm rot="10800000">
            <a:off x="2195737" y="2852936"/>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p:cNvSpPr/>
          <p:nvPr/>
        </p:nvSpPr>
        <p:spPr>
          <a:xfrm rot="10800000">
            <a:off x="2195737" y="4011755"/>
            <a:ext cx="392084" cy="576064"/>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左矢印 4"/>
          <p:cNvSpPr/>
          <p:nvPr/>
        </p:nvSpPr>
        <p:spPr>
          <a:xfrm>
            <a:off x="3068972" y="4725144"/>
            <a:ext cx="504861" cy="360040"/>
          </a:xfrm>
          <a:prstGeom prst="leftArrow">
            <a:avLst>
              <a:gd name="adj1" fmla="val 50000"/>
              <a:gd name="adj2" fmla="val 77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p:cNvSpPr/>
          <p:nvPr/>
        </p:nvSpPr>
        <p:spPr>
          <a:xfrm>
            <a:off x="592326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巨核細胞</a:t>
            </a:r>
            <a:endParaRPr kumimoji="1" lang="ja-JP" altLang="en-US" sz="2000" b="1" dirty="0">
              <a:effectLst>
                <a:outerShdw blurRad="38100" dist="38100" dir="2700000" algn="tl">
                  <a:srgbClr val="000000">
                    <a:alpha val="43137"/>
                  </a:srgbClr>
                </a:outerShdw>
              </a:effectLst>
              <a:latin typeface="+mn-ea"/>
            </a:endParaRPr>
          </a:p>
        </p:txBody>
      </p:sp>
      <p:sp>
        <p:nvSpPr>
          <p:cNvPr id="34" name="角丸四角形 33"/>
          <p:cNvSpPr/>
          <p:nvPr/>
        </p:nvSpPr>
        <p:spPr>
          <a:xfrm>
            <a:off x="7837138" y="1196752"/>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血小板</a:t>
            </a:r>
            <a:endParaRPr kumimoji="1" lang="ja-JP" altLang="en-US" sz="2000" b="1" dirty="0">
              <a:effectLst>
                <a:outerShdw blurRad="38100" dist="38100" dir="2700000" algn="tl">
                  <a:srgbClr val="000000">
                    <a:alpha val="43137"/>
                  </a:srgbClr>
                </a:outerShdw>
              </a:effectLst>
              <a:latin typeface="+mn-ea"/>
            </a:endParaRPr>
          </a:p>
        </p:txBody>
      </p:sp>
      <p:sp>
        <p:nvSpPr>
          <p:cNvPr id="35" name="角丸四角形 34"/>
          <p:cNvSpPr/>
          <p:nvPr/>
        </p:nvSpPr>
        <p:spPr>
          <a:xfrm>
            <a:off x="5508104" y="2510047"/>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effectLst>
                  <a:outerShdw blurRad="38100" dist="38100" dir="2700000" algn="tl">
                    <a:srgbClr val="000000">
                      <a:alpha val="43137"/>
                    </a:srgbClr>
                  </a:outerShdw>
                </a:effectLst>
                <a:latin typeface="+mn-ea"/>
              </a:rPr>
              <a:t>肝臓</a:t>
            </a:r>
            <a:endParaRPr kumimoji="1" lang="ja-JP" altLang="en-US" sz="2000" b="1" dirty="0">
              <a:effectLst>
                <a:outerShdw blurRad="38100" dist="38100" dir="2700000" algn="tl">
                  <a:srgbClr val="000000">
                    <a:alpha val="43137"/>
                  </a:srgbClr>
                </a:outerShdw>
              </a:effectLst>
              <a:latin typeface="+mn-ea"/>
            </a:endParaRPr>
          </a:p>
        </p:txBody>
      </p:sp>
      <p:sp>
        <p:nvSpPr>
          <p:cNvPr id="36" name="角丸四角形 35"/>
          <p:cNvSpPr/>
          <p:nvPr/>
        </p:nvSpPr>
        <p:spPr>
          <a:xfrm>
            <a:off x="7693122" y="2171959"/>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rgbClr val="FF0000"/>
                </a:solidFill>
                <a:effectLst>
                  <a:outerShdw blurRad="38100" dist="38100" dir="2700000" algn="tl">
                    <a:srgbClr val="000000">
                      <a:alpha val="43137"/>
                    </a:srgbClr>
                  </a:outerShdw>
                </a:effectLst>
                <a:latin typeface="+mn-ea"/>
              </a:rPr>
              <a:t>CRP</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37" name="角丸四角形 36"/>
          <p:cNvSpPr/>
          <p:nvPr/>
        </p:nvSpPr>
        <p:spPr>
          <a:xfrm>
            <a:off x="7524328" y="3374143"/>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Fib</a:t>
            </a:r>
            <a:endParaRPr kumimoji="1" lang="ja-JP" altLang="en-US" sz="2000" b="1" dirty="0">
              <a:effectLst>
                <a:outerShdw blurRad="38100" dist="38100" dir="2700000" algn="tl">
                  <a:srgbClr val="000000">
                    <a:alpha val="43137"/>
                  </a:srgbClr>
                </a:outerShdw>
              </a:effectLst>
              <a:latin typeface="+mn-ea"/>
            </a:endParaRPr>
          </a:p>
        </p:txBody>
      </p:sp>
      <p:sp>
        <p:nvSpPr>
          <p:cNvPr id="38" name="角丸四角形 37"/>
          <p:cNvSpPr/>
          <p:nvPr/>
        </p:nvSpPr>
        <p:spPr>
          <a:xfrm>
            <a:off x="7596336" y="2780928"/>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SAA</a:t>
            </a:r>
            <a:endParaRPr kumimoji="1" lang="ja-JP" altLang="en-US" sz="2000" b="1" dirty="0">
              <a:effectLst>
                <a:outerShdw blurRad="38100" dist="38100" dir="2700000" algn="tl">
                  <a:srgbClr val="000000">
                    <a:alpha val="43137"/>
                  </a:srgbClr>
                </a:outerShdw>
              </a:effectLst>
              <a:latin typeface="+mn-ea"/>
            </a:endParaRPr>
          </a:p>
        </p:txBody>
      </p:sp>
      <p:sp>
        <p:nvSpPr>
          <p:cNvPr id="39" name="角丸四角形 38"/>
          <p:cNvSpPr/>
          <p:nvPr/>
        </p:nvSpPr>
        <p:spPr>
          <a:xfrm>
            <a:off x="7333082" y="3950207"/>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err="1" smtClean="0">
                <a:solidFill>
                  <a:schemeClr val="tx1"/>
                </a:solidFill>
                <a:effectLst>
                  <a:outerShdw blurRad="38100" dist="38100" dir="2700000" algn="tl">
                    <a:srgbClr val="000000">
                      <a:alpha val="43137"/>
                    </a:srgbClr>
                  </a:outerShdw>
                </a:effectLst>
                <a:latin typeface="+mn-ea"/>
              </a:rPr>
              <a:t>Hepsidin</a:t>
            </a:r>
            <a:endParaRPr kumimoji="1" lang="ja-JP" altLang="en-US" sz="2000" b="1" dirty="0">
              <a:solidFill>
                <a:schemeClr val="tx1"/>
              </a:solidFill>
              <a:effectLst>
                <a:outerShdw blurRad="38100" dist="38100" dir="2700000" algn="tl">
                  <a:srgbClr val="000000">
                    <a:alpha val="43137"/>
                  </a:srgbClr>
                </a:outerShdw>
              </a:effectLst>
              <a:latin typeface="+mn-ea"/>
            </a:endParaRPr>
          </a:p>
        </p:txBody>
      </p:sp>
      <p:sp>
        <p:nvSpPr>
          <p:cNvPr id="40" name="角丸四角形 39"/>
          <p:cNvSpPr/>
          <p:nvPr/>
        </p:nvSpPr>
        <p:spPr>
          <a:xfrm>
            <a:off x="7693122" y="5059223"/>
            <a:ext cx="1271366"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rgbClr val="FF0000"/>
                </a:solidFill>
                <a:effectLst>
                  <a:outerShdw blurRad="38100" dist="38100" dir="2700000" algn="tl">
                    <a:srgbClr val="000000">
                      <a:alpha val="43137"/>
                    </a:srgbClr>
                  </a:outerShdw>
                </a:effectLst>
                <a:latin typeface="+mn-ea"/>
              </a:rPr>
              <a:t>貧血</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7" name="右矢印 6"/>
          <p:cNvSpPr/>
          <p:nvPr/>
        </p:nvSpPr>
        <p:spPr>
          <a:xfrm>
            <a:off x="5436096"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a:off x="7277958" y="1196752"/>
            <a:ext cx="462394" cy="486905"/>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rot="3496776">
            <a:off x="5195311" y="1905896"/>
            <a:ext cx="819159" cy="442641"/>
          </a:xfrm>
          <a:prstGeom prst="rightArrow">
            <a:avLst>
              <a:gd name="adj1" fmla="val 50000"/>
              <a:gd name="adj2" fmla="val 89348"/>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p:cNvCxnSpPr>
            <a:stCxn id="35" idx="3"/>
            <a:endCxn id="36" idx="1"/>
          </p:cNvCxnSpPr>
          <p:nvPr/>
        </p:nvCxnSpPr>
        <p:spPr>
          <a:xfrm flipV="1">
            <a:off x="6779470" y="2415412"/>
            <a:ext cx="913652" cy="338088"/>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35" idx="3"/>
            <a:endCxn id="38" idx="1"/>
          </p:cNvCxnSpPr>
          <p:nvPr/>
        </p:nvCxnSpPr>
        <p:spPr>
          <a:xfrm>
            <a:off x="6779470" y="2753500"/>
            <a:ext cx="816866" cy="270881"/>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35" idx="3"/>
            <a:endCxn id="37" idx="1"/>
          </p:cNvCxnSpPr>
          <p:nvPr/>
        </p:nvCxnSpPr>
        <p:spPr>
          <a:xfrm>
            <a:off x="6779470" y="2753500"/>
            <a:ext cx="744858" cy="864096"/>
          </a:xfrm>
          <a:prstGeom prst="straightConnector1">
            <a:avLst/>
          </a:prstGeom>
          <a:ln w="3810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35" idx="3"/>
          </p:cNvCxnSpPr>
          <p:nvPr/>
        </p:nvCxnSpPr>
        <p:spPr>
          <a:xfrm>
            <a:off x="6779470" y="2753500"/>
            <a:ext cx="570496" cy="1196707"/>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39" idx="2"/>
            <a:endCxn id="40" idx="0"/>
          </p:cNvCxnSpPr>
          <p:nvPr/>
        </p:nvCxnSpPr>
        <p:spPr>
          <a:xfrm>
            <a:off x="7968765" y="4437112"/>
            <a:ext cx="360040" cy="622111"/>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251520" y="2924944"/>
            <a:ext cx="1357976" cy="646331"/>
          </a:xfrm>
          <a:prstGeom prst="rect">
            <a:avLst/>
          </a:prstGeom>
          <a:noFill/>
        </p:spPr>
        <p:txBody>
          <a:bodyPr wrap="square" rtlCol="0">
            <a:spAutoFit/>
          </a:bodyPr>
          <a:lstStyle/>
          <a:p>
            <a:pPr algn="ctr"/>
            <a:r>
              <a:rPr kumimoji="1" lang="en-US" altLang="ja-JP" b="1" dirty="0" smtClean="0"/>
              <a:t>TNF</a:t>
            </a:r>
          </a:p>
          <a:p>
            <a:pPr algn="ctr"/>
            <a:r>
              <a:rPr lang="en-US" altLang="ja-JP" b="1" dirty="0" smtClean="0"/>
              <a:t>IL-1</a:t>
            </a:r>
            <a:r>
              <a:rPr lang="ja-JP" altLang="en-US" b="1" dirty="0" smtClean="0"/>
              <a:t>　</a:t>
            </a:r>
            <a:r>
              <a:rPr lang="en-US" altLang="ja-JP" b="1" dirty="0" smtClean="0">
                <a:solidFill>
                  <a:srgbClr val="FF0000"/>
                </a:solidFill>
                <a:effectLst>
                  <a:outerShdw blurRad="38100" dist="38100" dir="2700000" algn="tl">
                    <a:srgbClr val="000000">
                      <a:alpha val="43137"/>
                    </a:srgbClr>
                  </a:outerShdw>
                </a:effectLst>
              </a:rPr>
              <a:t>IL-6</a:t>
            </a:r>
            <a:endParaRPr kumimoji="1" lang="ja-JP" altLang="en-US" b="1" dirty="0">
              <a:solidFill>
                <a:srgbClr val="FF0000"/>
              </a:solidFill>
              <a:effectLst>
                <a:outerShdw blurRad="38100" dist="38100" dir="2700000" algn="tl">
                  <a:srgbClr val="000000">
                    <a:alpha val="43137"/>
                  </a:srgbClr>
                </a:outerShdw>
              </a:effectLst>
            </a:endParaRPr>
          </a:p>
        </p:txBody>
      </p:sp>
      <p:sp>
        <p:nvSpPr>
          <p:cNvPr id="57" name="下矢印 56"/>
          <p:cNvSpPr/>
          <p:nvPr/>
        </p:nvSpPr>
        <p:spPr>
          <a:xfrm rot="13500000">
            <a:off x="2310067" y="1391027"/>
            <a:ext cx="392084" cy="843415"/>
          </a:xfrm>
          <a:prstGeom prst="downArrow">
            <a:avLst>
              <a:gd name="adj1" fmla="val 50000"/>
              <a:gd name="adj2" fmla="val 90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p:cNvSpPr/>
          <p:nvPr/>
        </p:nvSpPr>
        <p:spPr>
          <a:xfrm>
            <a:off x="7606859" y="5606391"/>
            <a:ext cx="1538353" cy="4869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solidFill>
                  <a:srgbClr val="FF0000"/>
                </a:solidFill>
                <a:effectLst>
                  <a:outerShdw blurRad="38100" dist="38100" dir="2700000" algn="tl">
                    <a:srgbClr val="000000">
                      <a:alpha val="43137"/>
                    </a:srgbClr>
                  </a:outerShdw>
                </a:effectLst>
                <a:latin typeface="+mn-ea"/>
              </a:rPr>
              <a:t>高フェリチン</a:t>
            </a:r>
            <a:endParaRPr kumimoji="1" lang="ja-JP" altLang="en-US" sz="2000" b="1" dirty="0">
              <a:solidFill>
                <a:srgbClr val="FF0000"/>
              </a:solidFill>
              <a:effectLst>
                <a:outerShdw blurRad="38100" dist="38100" dir="2700000" algn="tl">
                  <a:srgbClr val="000000">
                    <a:alpha val="43137"/>
                  </a:srgbClr>
                </a:outerShdw>
              </a:effectLst>
              <a:latin typeface="+mn-ea"/>
            </a:endParaRPr>
          </a:p>
        </p:txBody>
      </p:sp>
      <p:sp>
        <p:nvSpPr>
          <p:cNvPr id="44" name="テキスト ボックス 43"/>
          <p:cNvSpPr txBox="1"/>
          <p:nvPr/>
        </p:nvSpPr>
        <p:spPr>
          <a:xfrm>
            <a:off x="5944978" y="4653136"/>
            <a:ext cx="2947502" cy="369332"/>
          </a:xfrm>
          <a:prstGeom prst="rect">
            <a:avLst/>
          </a:prstGeom>
          <a:noFill/>
        </p:spPr>
        <p:txBody>
          <a:bodyPr wrap="square" rtlCol="0">
            <a:spAutoFit/>
          </a:bodyPr>
          <a:lstStyle/>
          <a:p>
            <a:pPr algn="ctr"/>
            <a:r>
              <a:rPr kumimoji="1" lang="ja-JP" altLang="en-US" dirty="0" smtClean="0">
                <a:solidFill>
                  <a:srgbClr val="FFC000"/>
                </a:solidFill>
              </a:rPr>
              <a:t>鉄代謝を阻害</a:t>
            </a:r>
            <a:endParaRPr kumimoji="1" lang="ja-JP" altLang="en-US" dirty="0">
              <a:solidFill>
                <a:srgbClr val="FFC000"/>
              </a:solidFill>
            </a:endParaRPr>
          </a:p>
        </p:txBody>
      </p:sp>
      <p:sp>
        <p:nvSpPr>
          <p:cNvPr id="46" name="タイトル 1"/>
          <p:cNvSpPr>
            <a:spLocks noGrp="1"/>
          </p:cNvSpPr>
          <p:nvPr>
            <p:ph type="title"/>
          </p:nvPr>
        </p:nvSpPr>
        <p:spPr>
          <a:xfrm>
            <a:off x="107504" y="81147"/>
            <a:ext cx="5735524" cy="780685"/>
          </a:xfrm>
        </p:spPr>
        <p:txBody>
          <a:bodyPr>
            <a:normAutofit/>
          </a:bodyPr>
          <a:lstStyle/>
          <a:p>
            <a:pPr algn="l"/>
            <a:r>
              <a:rPr lang="en-US" altLang="ja-JP" dirty="0"/>
              <a:t>IL-6</a:t>
            </a:r>
            <a:endParaRPr kumimoji="1" lang="ja-JP" altLang="en-US" dirty="0"/>
          </a:p>
        </p:txBody>
      </p:sp>
    </p:spTree>
    <p:extLst>
      <p:ext uri="{BB962C8B-B14F-4D97-AF65-F5344CB8AC3E}">
        <p14:creationId xmlns:p14="http://schemas.microsoft.com/office/powerpoint/2010/main" val="36853129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971600" y="1536174"/>
            <a:ext cx="7200800" cy="3785652"/>
          </a:xfrm>
          <a:prstGeom prst="rect">
            <a:avLst/>
          </a:prstGeom>
          <a:noFill/>
        </p:spPr>
        <p:txBody>
          <a:bodyPr wrap="square" rtlCol="0">
            <a:spAutoFit/>
          </a:bodyPr>
          <a:lstStyle/>
          <a:p>
            <a:pPr algn="ctr"/>
            <a:r>
              <a:rPr lang="ja-JP" altLang="en-US" sz="4000" b="1" dirty="0" smtClean="0">
                <a:solidFill>
                  <a:srgbClr val="FFC000"/>
                </a:solidFill>
                <a:effectLst>
                  <a:outerShdw blurRad="38100" dist="38100" dir="2700000" algn="tl">
                    <a:srgbClr val="000000">
                      <a:alpha val="43137"/>
                    </a:srgbClr>
                  </a:outerShdw>
                </a:effectLst>
                <a:latin typeface="+mn-ea"/>
              </a:rPr>
              <a:t>高</a:t>
            </a:r>
            <a:r>
              <a:rPr lang="en-US" altLang="ja-JP" sz="4000" b="1" dirty="0" smtClean="0">
                <a:solidFill>
                  <a:srgbClr val="FFC000"/>
                </a:solidFill>
                <a:effectLst>
                  <a:outerShdw blurRad="38100" dist="38100" dir="2700000" algn="tl">
                    <a:srgbClr val="000000">
                      <a:alpha val="43137"/>
                    </a:srgbClr>
                  </a:outerShdw>
                </a:effectLst>
                <a:latin typeface="+mn-ea"/>
              </a:rPr>
              <a:t>IL-6</a:t>
            </a:r>
            <a:r>
              <a:rPr lang="ja-JP" altLang="en-US" sz="4000" b="1" dirty="0" smtClean="0">
                <a:solidFill>
                  <a:srgbClr val="FFC000"/>
                </a:solidFill>
                <a:effectLst>
                  <a:outerShdw blurRad="38100" dist="38100" dir="2700000" algn="tl">
                    <a:srgbClr val="000000">
                      <a:alpha val="43137"/>
                    </a:srgbClr>
                  </a:outerShdw>
                </a:effectLst>
                <a:latin typeface="+mn-ea"/>
              </a:rPr>
              <a:t>の結果として</a:t>
            </a:r>
            <a:endParaRPr lang="en-US" altLang="ja-JP" sz="4000" b="1" dirty="0" smtClean="0">
              <a:solidFill>
                <a:srgbClr val="FFC000"/>
              </a:solidFill>
              <a:effectLst>
                <a:outerShdw blurRad="38100" dist="38100" dir="2700000" algn="tl">
                  <a:srgbClr val="000000">
                    <a:alpha val="43137"/>
                  </a:srgbClr>
                </a:outerShdw>
              </a:effectLst>
              <a:latin typeface="+mn-ea"/>
            </a:endParaRPr>
          </a:p>
          <a:p>
            <a:pPr algn="ctr"/>
            <a:r>
              <a:rPr lang="ja-JP" altLang="en-US" sz="4000" b="1" dirty="0">
                <a:solidFill>
                  <a:srgbClr val="FF0000"/>
                </a:solidFill>
                <a:effectLst>
                  <a:outerShdw blurRad="38100" dist="38100" dir="2700000" algn="tl">
                    <a:srgbClr val="000000">
                      <a:alpha val="43137"/>
                    </a:srgbClr>
                  </a:outerShdw>
                </a:effectLst>
                <a:latin typeface="+mn-ea"/>
              </a:rPr>
              <a:t>血小</a:t>
            </a:r>
            <a:r>
              <a:rPr lang="ja-JP" altLang="en-US" sz="4000" b="1" dirty="0" smtClean="0">
                <a:solidFill>
                  <a:srgbClr val="FF0000"/>
                </a:solidFill>
                <a:effectLst>
                  <a:outerShdw blurRad="38100" dist="38100" dir="2700000" algn="tl">
                    <a:srgbClr val="000000">
                      <a:alpha val="43137"/>
                    </a:srgbClr>
                  </a:outerShdw>
                </a:effectLst>
                <a:latin typeface="+mn-ea"/>
              </a:rPr>
              <a:t>板増多症</a:t>
            </a:r>
            <a:endParaRPr lang="en-US" altLang="ja-JP" sz="4000" b="1" dirty="0" smtClean="0">
              <a:solidFill>
                <a:srgbClr val="FF0000"/>
              </a:solidFill>
              <a:effectLst>
                <a:outerShdw blurRad="38100" dist="38100" dir="2700000" algn="tl">
                  <a:srgbClr val="000000">
                    <a:alpha val="43137"/>
                  </a:srgbClr>
                </a:outerShdw>
              </a:effectLst>
              <a:latin typeface="+mn-ea"/>
            </a:endParaRPr>
          </a:p>
          <a:p>
            <a:pPr algn="ctr"/>
            <a:r>
              <a:rPr lang="ja-JP" altLang="en-US" sz="4000" b="1" dirty="0" smtClean="0">
                <a:solidFill>
                  <a:srgbClr val="FF0000"/>
                </a:solidFill>
                <a:effectLst>
                  <a:outerShdw blurRad="38100" dist="38100" dir="2700000" algn="tl">
                    <a:srgbClr val="000000">
                      <a:alpha val="43137"/>
                    </a:srgbClr>
                  </a:outerShdw>
                </a:effectLst>
                <a:latin typeface="+mn-ea"/>
              </a:rPr>
              <a:t>高</a:t>
            </a:r>
            <a:r>
              <a:rPr lang="en-US" altLang="ja-JP" sz="4000" b="1" dirty="0" smtClean="0">
                <a:solidFill>
                  <a:srgbClr val="FF0000"/>
                </a:solidFill>
                <a:effectLst>
                  <a:outerShdw blurRad="38100" dist="38100" dir="2700000" algn="tl">
                    <a:srgbClr val="000000">
                      <a:alpha val="43137"/>
                    </a:srgbClr>
                  </a:outerShdw>
                </a:effectLst>
                <a:latin typeface="+mn-ea"/>
              </a:rPr>
              <a:t>CRP</a:t>
            </a:r>
            <a:r>
              <a:rPr lang="ja-JP" altLang="en-US" sz="4000" b="1" dirty="0" smtClean="0">
                <a:solidFill>
                  <a:srgbClr val="FF0000"/>
                </a:solidFill>
                <a:effectLst>
                  <a:outerShdw blurRad="38100" dist="38100" dir="2700000" algn="tl">
                    <a:srgbClr val="000000">
                      <a:alpha val="43137"/>
                    </a:srgbClr>
                  </a:outerShdw>
                </a:effectLst>
                <a:latin typeface="+mn-ea"/>
              </a:rPr>
              <a:t>血症</a:t>
            </a:r>
            <a:endParaRPr lang="en-US" altLang="ja-JP" sz="4000" b="1" dirty="0" smtClean="0">
              <a:solidFill>
                <a:srgbClr val="FF0000"/>
              </a:solidFill>
              <a:effectLst>
                <a:outerShdw blurRad="38100" dist="38100" dir="2700000" algn="tl">
                  <a:srgbClr val="000000">
                    <a:alpha val="43137"/>
                  </a:srgbClr>
                </a:outerShdw>
              </a:effectLst>
              <a:latin typeface="+mn-ea"/>
            </a:endParaRPr>
          </a:p>
          <a:p>
            <a:pPr algn="ctr"/>
            <a:r>
              <a:rPr lang="ja-JP" altLang="en-US" sz="4000" b="1" dirty="0">
                <a:solidFill>
                  <a:srgbClr val="FF0000"/>
                </a:solidFill>
                <a:effectLst>
                  <a:outerShdw blurRad="38100" dist="38100" dir="2700000" algn="tl">
                    <a:srgbClr val="000000">
                      <a:alpha val="43137"/>
                    </a:srgbClr>
                  </a:outerShdw>
                </a:effectLst>
                <a:latin typeface="+mn-ea"/>
              </a:rPr>
              <a:t>貧</a:t>
            </a:r>
            <a:r>
              <a:rPr lang="ja-JP" altLang="en-US" sz="4000" b="1" dirty="0" smtClean="0">
                <a:solidFill>
                  <a:srgbClr val="FF0000"/>
                </a:solidFill>
                <a:effectLst>
                  <a:outerShdw blurRad="38100" dist="38100" dir="2700000" algn="tl">
                    <a:srgbClr val="000000">
                      <a:alpha val="43137"/>
                    </a:srgbClr>
                  </a:outerShdw>
                </a:effectLst>
                <a:latin typeface="+mn-ea"/>
              </a:rPr>
              <a:t>血</a:t>
            </a:r>
            <a:endParaRPr lang="en-US" altLang="ja-JP" sz="4000" b="1" dirty="0" smtClean="0">
              <a:solidFill>
                <a:srgbClr val="FF0000"/>
              </a:solidFill>
              <a:effectLst>
                <a:outerShdw blurRad="38100" dist="38100" dir="2700000" algn="tl">
                  <a:srgbClr val="000000">
                    <a:alpha val="43137"/>
                  </a:srgbClr>
                </a:outerShdw>
              </a:effectLst>
              <a:latin typeface="+mn-ea"/>
            </a:endParaRPr>
          </a:p>
          <a:p>
            <a:pPr algn="ctr"/>
            <a:r>
              <a:rPr lang="ja-JP" altLang="en-US" sz="4000" b="1" dirty="0" smtClean="0">
                <a:solidFill>
                  <a:srgbClr val="FF0000"/>
                </a:solidFill>
                <a:effectLst>
                  <a:outerShdw blurRad="38100" dist="38100" dir="2700000" algn="tl">
                    <a:srgbClr val="000000">
                      <a:alpha val="43137"/>
                    </a:srgbClr>
                  </a:outerShdw>
                </a:effectLst>
                <a:latin typeface="+mn-ea"/>
              </a:rPr>
              <a:t>高フェリチン血症</a:t>
            </a:r>
            <a:endParaRPr lang="en-US" altLang="ja-JP" sz="4000" b="1" dirty="0" smtClean="0">
              <a:solidFill>
                <a:srgbClr val="FF0000"/>
              </a:solidFill>
              <a:effectLst>
                <a:outerShdw blurRad="38100" dist="38100" dir="2700000" algn="tl">
                  <a:srgbClr val="000000">
                    <a:alpha val="43137"/>
                  </a:srgbClr>
                </a:outerShdw>
              </a:effectLst>
              <a:latin typeface="+mn-ea"/>
            </a:endParaRPr>
          </a:p>
          <a:p>
            <a:pPr algn="ctr"/>
            <a:r>
              <a:rPr lang="ja-JP" altLang="en-US" sz="4000" b="1" dirty="0" smtClean="0">
                <a:solidFill>
                  <a:srgbClr val="FFC000"/>
                </a:solidFill>
                <a:effectLst>
                  <a:outerShdw blurRad="38100" dist="38100" dir="2700000" algn="tl">
                    <a:srgbClr val="000000">
                      <a:alpha val="43137"/>
                    </a:srgbClr>
                  </a:outerShdw>
                </a:effectLst>
                <a:latin typeface="+mn-ea"/>
              </a:rPr>
              <a:t>となる．</a:t>
            </a:r>
            <a:endParaRPr kumimoji="1" lang="en-US" altLang="ja-JP" sz="4000" b="1" dirty="0" smtClean="0">
              <a:solidFill>
                <a:srgbClr val="FFC000"/>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9941223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角丸四角形 49"/>
          <p:cNvSpPr/>
          <p:nvPr/>
        </p:nvSpPr>
        <p:spPr>
          <a:xfrm>
            <a:off x="308873" y="2405715"/>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51" name="角丸四角形 50"/>
          <p:cNvSpPr/>
          <p:nvPr/>
        </p:nvSpPr>
        <p:spPr>
          <a:xfrm>
            <a:off x="35496" y="1399303"/>
            <a:ext cx="1538353"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MMPs</a:t>
            </a:r>
            <a:endParaRPr kumimoji="1" lang="ja-JP" altLang="en-US" sz="1400" b="1" dirty="0">
              <a:effectLst>
                <a:outerShdw blurRad="38100" dist="38100" dir="2700000" algn="tl">
                  <a:srgbClr val="000000">
                    <a:alpha val="43137"/>
                  </a:srgbClr>
                </a:outerShdw>
              </a:effectLst>
              <a:latin typeface="+mn-ea"/>
            </a:endParaRPr>
          </a:p>
        </p:txBody>
      </p:sp>
      <p:sp>
        <p:nvSpPr>
          <p:cNvPr id="53" name="角丸四角形 52"/>
          <p:cNvSpPr/>
          <p:nvPr/>
        </p:nvSpPr>
        <p:spPr>
          <a:xfrm>
            <a:off x="258955" y="1917601"/>
            <a:ext cx="1155787"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effectLst>
                  <a:outerShdw blurRad="38100" dist="38100" dir="2700000" algn="tl">
                    <a:srgbClr val="000000">
                      <a:alpha val="43137"/>
                    </a:srgbClr>
                  </a:outerShdw>
                </a:effectLst>
                <a:latin typeface="+mn-ea"/>
              </a:rPr>
              <a:t>PGE2</a:t>
            </a:r>
            <a:endParaRPr kumimoji="1" lang="ja-JP" altLang="en-US" sz="2400" b="1" dirty="0">
              <a:effectLst>
                <a:outerShdw blurRad="38100" dist="38100" dir="2700000" algn="tl">
                  <a:srgbClr val="000000">
                    <a:alpha val="43137"/>
                  </a:srgbClr>
                </a:outerShdw>
              </a:effectLst>
              <a:latin typeface="+mn-ea"/>
            </a:endParaRPr>
          </a:p>
        </p:txBody>
      </p:sp>
      <p:sp>
        <p:nvSpPr>
          <p:cNvPr id="58" name="タイトル 1"/>
          <p:cNvSpPr>
            <a:spLocks noGrp="1"/>
          </p:cNvSpPr>
          <p:nvPr>
            <p:ph type="title"/>
          </p:nvPr>
        </p:nvSpPr>
        <p:spPr>
          <a:xfrm>
            <a:off x="780692" y="19508"/>
            <a:ext cx="5735524" cy="1143000"/>
          </a:xfrm>
        </p:spPr>
        <p:txBody>
          <a:bodyPr/>
          <a:lstStyle/>
          <a:p>
            <a:pPr algn="l"/>
            <a:r>
              <a:rPr lang="en-US" altLang="ja-JP" dirty="0" smtClean="0"/>
              <a:t>RA</a:t>
            </a:r>
            <a:r>
              <a:rPr lang="ja-JP" altLang="en-US" dirty="0" smtClean="0"/>
              <a:t>の骨破壊</a:t>
            </a:r>
            <a:endParaRPr kumimoji="1" lang="ja-JP" altLang="en-US" dirty="0"/>
          </a:p>
        </p:txBody>
      </p:sp>
    </p:spTree>
    <p:extLst>
      <p:ext uri="{BB962C8B-B14F-4D97-AF65-F5344CB8AC3E}">
        <p14:creationId xmlns:p14="http://schemas.microsoft.com/office/powerpoint/2010/main" val="1663392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2483768" y="1615327"/>
            <a:ext cx="1659843" cy="114787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rPr>
              <a:t>滑膜</a:t>
            </a:r>
            <a:endParaRPr kumimoji="1" lang="en-US" altLang="ja-JP" sz="2000" b="1" dirty="0" smtClean="0">
              <a:effectLst>
                <a:outerShdw blurRad="38100" dist="38100" dir="2700000" algn="tl">
                  <a:srgbClr val="000000">
                    <a:alpha val="43137"/>
                  </a:srgbClr>
                </a:outerShdw>
              </a:effectLst>
            </a:endParaRPr>
          </a:p>
          <a:p>
            <a:pPr algn="ctr"/>
            <a:r>
              <a:rPr kumimoji="1" lang="ja-JP" altLang="en-US" sz="2000" b="1" dirty="0" smtClean="0">
                <a:effectLst>
                  <a:outerShdw blurRad="38100" dist="38100" dir="2700000" algn="tl">
                    <a:srgbClr val="000000">
                      <a:alpha val="43137"/>
                    </a:srgbClr>
                  </a:outerShdw>
                </a:effectLst>
              </a:rPr>
              <a:t>線維芽細胞</a:t>
            </a:r>
            <a:endParaRPr kumimoji="1" lang="ja-JP" altLang="en-US" sz="2000" b="1" dirty="0">
              <a:effectLst>
                <a:outerShdw blurRad="38100" dist="38100" dir="2700000" algn="tl">
                  <a:srgbClr val="000000">
                    <a:alpha val="43137"/>
                  </a:srgbClr>
                </a:outerShdw>
              </a:effectLst>
            </a:endParaRPr>
          </a:p>
        </p:txBody>
      </p:sp>
      <p:sp>
        <p:nvSpPr>
          <p:cNvPr id="13" name="テキスト ボックス 12"/>
          <p:cNvSpPr txBox="1"/>
          <p:nvPr/>
        </p:nvSpPr>
        <p:spPr>
          <a:xfrm>
            <a:off x="3585538" y="2564904"/>
            <a:ext cx="1563210" cy="469077"/>
          </a:xfrm>
          <a:prstGeom prst="rect">
            <a:avLst/>
          </a:prstGeom>
          <a:solidFill>
            <a:srgbClr val="002060"/>
          </a:solidFill>
        </p:spPr>
        <p:txBody>
          <a:bodyPr wrap="square" rtlCol="0">
            <a:spAutoFit/>
          </a:bodyPr>
          <a:lstStyle/>
          <a:p>
            <a:pPr algn="ctr"/>
            <a:r>
              <a:rPr kumimoji="1" lang="en-US" altLang="ja-JP" sz="2400" b="1" dirty="0" smtClean="0">
                <a:solidFill>
                  <a:srgbClr val="FF0000"/>
                </a:solidFill>
                <a:effectLst>
                  <a:outerShdw blurRad="38100" dist="38100" dir="2700000" algn="tl">
                    <a:srgbClr val="000000">
                      <a:alpha val="43137"/>
                    </a:srgbClr>
                  </a:outerShdw>
                </a:effectLst>
              </a:rPr>
              <a:t>RANKL</a:t>
            </a:r>
            <a:endParaRPr kumimoji="1" lang="ja-JP" altLang="en-US" sz="2400" b="1" dirty="0">
              <a:solidFill>
                <a:srgbClr val="FF0000"/>
              </a:solidFill>
              <a:effectLst>
                <a:outerShdw blurRad="38100" dist="38100" dir="2700000" algn="tl">
                  <a:srgbClr val="000000">
                    <a:alpha val="43137"/>
                  </a:srgbClr>
                </a:outerShdw>
              </a:effectLst>
            </a:endParaRPr>
          </a:p>
        </p:txBody>
      </p:sp>
      <p:sp>
        <p:nvSpPr>
          <p:cNvPr id="24" name="円/楕円 23"/>
          <p:cNvSpPr/>
          <p:nvPr/>
        </p:nvSpPr>
        <p:spPr>
          <a:xfrm>
            <a:off x="4086369" y="1998487"/>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角丸四角形 49"/>
          <p:cNvSpPr/>
          <p:nvPr/>
        </p:nvSpPr>
        <p:spPr>
          <a:xfrm>
            <a:off x="308873" y="2405715"/>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51" name="角丸四角形 50"/>
          <p:cNvSpPr/>
          <p:nvPr/>
        </p:nvSpPr>
        <p:spPr>
          <a:xfrm>
            <a:off x="35496" y="1399303"/>
            <a:ext cx="1538353"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MMPs</a:t>
            </a:r>
            <a:endParaRPr kumimoji="1" lang="ja-JP" altLang="en-US" sz="1400" b="1" dirty="0">
              <a:effectLst>
                <a:outerShdw blurRad="38100" dist="38100" dir="2700000" algn="tl">
                  <a:srgbClr val="000000">
                    <a:alpha val="43137"/>
                  </a:srgbClr>
                </a:outerShdw>
              </a:effectLst>
              <a:latin typeface="+mn-ea"/>
            </a:endParaRPr>
          </a:p>
        </p:txBody>
      </p:sp>
      <p:sp>
        <p:nvSpPr>
          <p:cNvPr id="53" name="角丸四角形 52"/>
          <p:cNvSpPr/>
          <p:nvPr/>
        </p:nvSpPr>
        <p:spPr>
          <a:xfrm>
            <a:off x="258955" y="1917601"/>
            <a:ext cx="1155787"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effectLst>
                  <a:outerShdw blurRad="38100" dist="38100" dir="2700000" algn="tl">
                    <a:srgbClr val="000000">
                      <a:alpha val="43137"/>
                    </a:srgbClr>
                  </a:outerShdw>
                </a:effectLst>
                <a:latin typeface="+mn-ea"/>
              </a:rPr>
              <a:t>PGE2</a:t>
            </a:r>
            <a:endParaRPr kumimoji="1" lang="ja-JP" altLang="en-US" sz="2400" b="1" dirty="0">
              <a:effectLst>
                <a:outerShdw blurRad="38100" dist="38100" dir="2700000" algn="tl">
                  <a:srgbClr val="000000">
                    <a:alpha val="43137"/>
                  </a:srgbClr>
                </a:outerShdw>
              </a:effectLst>
              <a:latin typeface="+mn-ea"/>
            </a:endParaRPr>
          </a:p>
        </p:txBody>
      </p:sp>
      <p:sp>
        <p:nvSpPr>
          <p:cNvPr id="57" name="右矢印 56"/>
          <p:cNvSpPr/>
          <p:nvPr/>
        </p:nvSpPr>
        <p:spPr>
          <a:xfrm>
            <a:off x="1717865" y="1715744"/>
            <a:ext cx="704684" cy="94338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1"/>
          <p:cNvSpPr>
            <a:spLocks noGrp="1"/>
          </p:cNvSpPr>
          <p:nvPr>
            <p:ph type="title"/>
          </p:nvPr>
        </p:nvSpPr>
        <p:spPr>
          <a:xfrm>
            <a:off x="780692" y="19508"/>
            <a:ext cx="5735524" cy="1143000"/>
          </a:xfrm>
        </p:spPr>
        <p:txBody>
          <a:bodyPr/>
          <a:lstStyle/>
          <a:p>
            <a:pPr algn="l"/>
            <a:r>
              <a:rPr lang="en-US" altLang="ja-JP" dirty="0" smtClean="0"/>
              <a:t>RA</a:t>
            </a:r>
            <a:r>
              <a:rPr lang="ja-JP" altLang="en-US" dirty="0" smtClean="0"/>
              <a:t>の骨破壊</a:t>
            </a:r>
            <a:endParaRPr kumimoji="1" lang="ja-JP" altLang="en-US" dirty="0"/>
          </a:p>
        </p:txBody>
      </p:sp>
      <p:sp>
        <p:nvSpPr>
          <p:cNvPr id="6" name="テキスト ボックス 5"/>
          <p:cNvSpPr txBox="1"/>
          <p:nvPr/>
        </p:nvSpPr>
        <p:spPr>
          <a:xfrm>
            <a:off x="1602309" y="4388574"/>
            <a:ext cx="2484059" cy="1938992"/>
          </a:xfrm>
          <a:prstGeom prst="rect">
            <a:avLst/>
          </a:prstGeom>
          <a:noFill/>
        </p:spPr>
        <p:txBody>
          <a:bodyPr wrap="square" rtlCol="0">
            <a:spAutoFit/>
          </a:bodyPr>
          <a:lstStyle/>
          <a:p>
            <a:r>
              <a:rPr lang="en-US" altLang="ja-JP" sz="2400" b="1" dirty="0" smtClean="0">
                <a:solidFill>
                  <a:srgbClr val="FF0000"/>
                </a:solidFill>
                <a:effectLst>
                  <a:outerShdw blurRad="38100" dist="38100" dir="2700000" algn="tl">
                    <a:srgbClr val="000000">
                      <a:alpha val="43137"/>
                    </a:srgbClr>
                  </a:outerShdw>
                </a:effectLst>
                <a:latin typeface="+mn-ea"/>
              </a:rPr>
              <a:t>R</a:t>
            </a:r>
            <a:r>
              <a:rPr lang="en-US" altLang="ja-JP" sz="2400" b="1" dirty="0" smtClean="0">
                <a:effectLst>
                  <a:outerShdw blurRad="38100" dist="38100" dir="2700000" algn="tl">
                    <a:srgbClr val="000000">
                      <a:alpha val="43137"/>
                    </a:srgbClr>
                  </a:outerShdw>
                </a:effectLst>
                <a:latin typeface="+mn-ea"/>
              </a:rPr>
              <a:t>eceptor </a:t>
            </a:r>
          </a:p>
          <a:p>
            <a:r>
              <a:rPr lang="en-US" altLang="ja-JP" sz="2400" b="1" dirty="0" smtClean="0">
                <a:solidFill>
                  <a:srgbClr val="FF0000"/>
                </a:solidFill>
                <a:effectLst>
                  <a:outerShdw blurRad="38100" dist="38100" dir="2700000" algn="tl">
                    <a:srgbClr val="000000">
                      <a:alpha val="43137"/>
                    </a:srgbClr>
                  </a:outerShdw>
                </a:effectLst>
                <a:latin typeface="+mn-ea"/>
              </a:rPr>
              <a:t>A</a:t>
            </a:r>
            <a:r>
              <a:rPr lang="en-US" altLang="ja-JP" sz="2400" b="1" dirty="0" smtClean="0">
                <a:effectLst>
                  <a:outerShdw blurRad="38100" dist="38100" dir="2700000" algn="tl">
                    <a:srgbClr val="000000">
                      <a:alpha val="43137"/>
                    </a:srgbClr>
                  </a:outerShdw>
                </a:effectLst>
                <a:latin typeface="+mn-ea"/>
              </a:rPr>
              <a:t>ctivator </a:t>
            </a:r>
            <a:r>
              <a:rPr lang="en-US" altLang="ja-JP" sz="2400" b="1" dirty="0">
                <a:effectLst>
                  <a:outerShdw blurRad="38100" dist="38100" dir="2700000" algn="tl">
                    <a:srgbClr val="000000">
                      <a:alpha val="43137"/>
                    </a:srgbClr>
                  </a:outerShdw>
                </a:effectLst>
                <a:latin typeface="+mn-ea"/>
              </a:rPr>
              <a:t>of </a:t>
            </a:r>
            <a:endParaRPr lang="en-US" altLang="ja-JP" sz="2400" b="1" dirty="0" smtClean="0">
              <a:effectLst>
                <a:outerShdw blurRad="38100" dist="38100" dir="2700000" algn="tl">
                  <a:srgbClr val="000000">
                    <a:alpha val="43137"/>
                  </a:srgbClr>
                </a:outerShdw>
              </a:effectLst>
              <a:latin typeface="+mn-ea"/>
            </a:endParaRPr>
          </a:p>
          <a:p>
            <a:r>
              <a:rPr lang="en-US" altLang="ja-JP" sz="2400" b="1" dirty="0" smtClean="0">
                <a:solidFill>
                  <a:srgbClr val="FF0000"/>
                </a:solidFill>
                <a:effectLst>
                  <a:outerShdw blurRad="38100" dist="38100" dir="2700000" algn="tl">
                    <a:srgbClr val="000000">
                      <a:alpha val="43137"/>
                    </a:srgbClr>
                  </a:outerShdw>
                </a:effectLst>
                <a:latin typeface="+mn-ea"/>
              </a:rPr>
              <a:t>N</a:t>
            </a:r>
            <a:r>
              <a:rPr lang="en-US" altLang="ja-JP" sz="2400" b="1" dirty="0" smtClean="0">
                <a:effectLst>
                  <a:outerShdw blurRad="38100" dist="38100" dir="2700000" algn="tl">
                    <a:srgbClr val="000000">
                      <a:alpha val="43137"/>
                    </a:srgbClr>
                  </a:outerShdw>
                </a:effectLst>
                <a:latin typeface="+mn-ea"/>
              </a:rPr>
              <a:t>uclear Factor -</a:t>
            </a:r>
          </a:p>
          <a:p>
            <a:r>
              <a:rPr lang="az-Cyrl-AZ" altLang="ja-JP" sz="2400" b="1" dirty="0" smtClean="0">
                <a:solidFill>
                  <a:srgbClr val="FF0000"/>
                </a:solidFill>
                <a:effectLst>
                  <a:outerShdw blurRad="38100" dist="38100" dir="2700000" algn="tl">
                    <a:srgbClr val="000000">
                      <a:alpha val="43137"/>
                    </a:srgbClr>
                  </a:outerShdw>
                </a:effectLst>
                <a:latin typeface="+mn-ea"/>
              </a:rPr>
              <a:t>к</a:t>
            </a:r>
            <a:r>
              <a:rPr lang="en-US" altLang="ja-JP" sz="2400" b="1" dirty="0">
                <a:effectLst>
                  <a:outerShdw blurRad="38100" dist="38100" dir="2700000" algn="tl">
                    <a:srgbClr val="000000">
                      <a:alpha val="43137"/>
                    </a:srgbClr>
                  </a:outerShdw>
                </a:effectLst>
                <a:latin typeface="+mn-ea"/>
              </a:rPr>
              <a:t>B </a:t>
            </a:r>
            <a:endParaRPr lang="en-US" altLang="ja-JP" sz="2400" b="1" dirty="0" smtClean="0">
              <a:effectLst>
                <a:outerShdw blurRad="38100" dist="38100" dir="2700000" algn="tl">
                  <a:srgbClr val="000000">
                    <a:alpha val="43137"/>
                  </a:srgbClr>
                </a:outerShdw>
              </a:effectLst>
              <a:latin typeface="+mn-ea"/>
            </a:endParaRPr>
          </a:p>
          <a:p>
            <a:r>
              <a:rPr lang="en-US" altLang="ja-JP" sz="2400" b="1" dirty="0" smtClean="0">
                <a:solidFill>
                  <a:srgbClr val="FF0000"/>
                </a:solidFill>
                <a:effectLst>
                  <a:outerShdw blurRad="38100" dist="38100" dir="2700000" algn="tl">
                    <a:srgbClr val="000000">
                      <a:alpha val="43137"/>
                    </a:srgbClr>
                  </a:outerShdw>
                </a:effectLst>
                <a:latin typeface="+mn-ea"/>
              </a:rPr>
              <a:t>L</a:t>
            </a:r>
            <a:r>
              <a:rPr lang="en-US" altLang="ja-JP" sz="2400" b="1" dirty="0" smtClean="0">
                <a:effectLst>
                  <a:outerShdw blurRad="38100" dist="38100" dir="2700000" algn="tl">
                    <a:srgbClr val="000000">
                      <a:alpha val="43137"/>
                    </a:srgbClr>
                  </a:outerShdw>
                </a:effectLst>
                <a:latin typeface="+mn-ea"/>
              </a:rPr>
              <a:t>igand</a:t>
            </a:r>
            <a:endParaRPr kumimoji="1" lang="ja-JP" altLang="en-US" sz="2400" b="1" dirty="0">
              <a:effectLst>
                <a:outerShdw blurRad="38100" dist="38100" dir="2700000" algn="tl">
                  <a:srgbClr val="000000">
                    <a:alpha val="43137"/>
                  </a:srgbClr>
                </a:outerShdw>
              </a:effectLst>
              <a:latin typeface="+mn-ea"/>
            </a:endParaRPr>
          </a:p>
        </p:txBody>
      </p:sp>
      <p:cxnSp>
        <p:nvCxnSpPr>
          <p:cNvPr id="19" name="直線矢印コネクタ 18"/>
          <p:cNvCxnSpPr/>
          <p:nvPr/>
        </p:nvCxnSpPr>
        <p:spPr>
          <a:xfrm flipV="1">
            <a:off x="2947702" y="2919302"/>
            <a:ext cx="1311246" cy="1587765"/>
          </a:xfrm>
          <a:prstGeom prst="straightConnector1">
            <a:avLst/>
          </a:prstGeom>
          <a:ln>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8011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2483768" y="1615327"/>
            <a:ext cx="1659843" cy="114787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rPr>
              <a:t>滑膜</a:t>
            </a:r>
            <a:endParaRPr kumimoji="1" lang="en-US" altLang="ja-JP" sz="2000" b="1" dirty="0" smtClean="0">
              <a:effectLst>
                <a:outerShdw blurRad="38100" dist="38100" dir="2700000" algn="tl">
                  <a:srgbClr val="000000">
                    <a:alpha val="43137"/>
                  </a:srgbClr>
                </a:outerShdw>
              </a:effectLst>
            </a:endParaRPr>
          </a:p>
          <a:p>
            <a:pPr algn="ctr"/>
            <a:r>
              <a:rPr kumimoji="1" lang="ja-JP" altLang="en-US" sz="2000" b="1" dirty="0" smtClean="0">
                <a:effectLst>
                  <a:outerShdw blurRad="38100" dist="38100" dir="2700000" algn="tl">
                    <a:srgbClr val="000000">
                      <a:alpha val="43137"/>
                    </a:srgbClr>
                  </a:outerShdw>
                </a:effectLst>
              </a:rPr>
              <a:t>線維芽細胞</a:t>
            </a:r>
            <a:endParaRPr kumimoji="1" lang="ja-JP" altLang="en-US" sz="2000" b="1" dirty="0">
              <a:effectLst>
                <a:outerShdw blurRad="38100" dist="38100" dir="2700000" algn="tl">
                  <a:srgbClr val="000000">
                    <a:alpha val="43137"/>
                  </a:srgbClr>
                </a:outerShdw>
              </a:effectLst>
            </a:endParaRPr>
          </a:p>
        </p:txBody>
      </p:sp>
      <p:sp>
        <p:nvSpPr>
          <p:cNvPr id="4" name="アーチ 3"/>
          <p:cNvSpPr/>
          <p:nvPr/>
        </p:nvSpPr>
        <p:spPr>
          <a:xfrm rot="5400000">
            <a:off x="4938234" y="1804629"/>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p:cNvSpPr txBox="1"/>
          <p:nvPr/>
        </p:nvSpPr>
        <p:spPr>
          <a:xfrm>
            <a:off x="3585538" y="2564904"/>
            <a:ext cx="1563210" cy="469077"/>
          </a:xfrm>
          <a:prstGeom prst="rect">
            <a:avLst/>
          </a:prstGeom>
          <a:solidFill>
            <a:srgbClr val="002060"/>
          </a:solidFill>
        </p:spPr>
        <p:txBody>
          <a:bodyPr wrap="square" rtlCol="0">
            <a:spAutoFit/>
          </a:bodyPr>
          <a:lstStyle/>
          <a:p>
            <a:pPr algn="ctr"/>
            <a:r>
              <a:rPr kumimoji="1" lang="en-US" altLang="ja-JP" sz="2400" b="1" dirty="0" smtClean="0">
                <a:solidFill>
                  <a:srgbClr val="FF0000"/>
                </a:solidFill>
                <a:effectLst>
                  <a:outerShdw blurRad="38100" dist="38100" dir="2700000" algn="tl">
                    <a:srgbClr val="000000">
                      <a:alpha val="43137"/>
                    </a:srgbClr>
                  </a:outerShdw>
                </a:effectLst>
              </a:rPr>
              <a:t>RANKL</a:t>
            </a:r>
            <a:endParaRPr kumimoji="1" lang="ja-JP" altLang="en-US" sz="2400" b="1" dirty="0">
              <a:solidFill>
                <a:srgbClr val="FF0000"/>
              </a:solidFill>
              <a:effectLst>
                <a:outerShdw blurRad="38100" dist="38100" dir="2700000" algn="tl">
                  <a:srgbClr val="000000">
                    <a:alpha val="43137"/>
                  </a:srgbClr>
                </a:outerShdw>
              </a:effectLst>
            </a:endParaRPr>
          </a:p>
        </p:txBody>
      </p:sp>
      <p:sp>
        <p:nvSpPr>
          <p:cNvPr id="20" name="円/楕円 19"/>
          <p:cNvSpPr/>
          <p:nvPr/>
        </p:nvSpPr>
        <p:spPr>
          <a:xfrm>
            <a:off x="5652120" y="1567658"/>
            <a:ext cx="2304256" cy="12937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23" name="角丸四角形 22"/>
          <p:cNvSpPr/>
          <p:nvPr/>
        </p:nvSpPr>
        <p:spPr>
          <a:xfrm>
            <a:off x="5004048" y="1513325"/>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
        <p:nvSpPr>
          <p:cNvPr id="24" name="円/楕円 23"/>
          <p:cNvSpPr/>
          <p:nvPr/>
        </p:nvSpPr>
        <p:spPr>
          <a:xfrm>
            <a:off x="4086369" y="1998487"/>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4982585" y="1984649"/>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p:cNvCxnSpPr>
            <a:stCxn id="24" idx="6"/>
            <a:endCxn id="46" idx="2"/>
          </p:cNvCxnSpPr>
          <p:nvPr/>
        </p:nvCxnSpPr>
        <p:spPr>
          <a:xfrm flipV="1">
            <a:off x="4536461" y="2164669"/>
            <a:ext cx="446124" cy="13838"/>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50" name="角丸四角形 49"/>
          <p:cNvSpPr/>
          <p:nvPr/>
        </p:nvSpPr>
        <p:spPr>
          <a:xfrm>
            <a:off x="308873" y="2405715"/>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51" name="角丸四角形 50"/>
          <p:cNvSpPr/>
          <p:nvPr/>
        </p:nvSpPr>
        <p:spPr>
          <a:xfrm>
            <a:off x="35496" y="1399303"/>
            <a:ext cx="1538353"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MMPs</a:t>
            </a:r>
            <a:endParaRPr kumimoji="1" lang="ja-JP" altLang="en-US" sz="1400" b="1" dirty="0">
              <a:effectLst>
                <a:outerShdw blurRad="38100" dist="38100" dir="2700000" algn="tl">
                  <a:srgbClr val="000000">
                    <a:alpha val="43137"/>
                  </a:srgbClr>
                </a:outerShdw>
              </a:effectLst>
              <a:latin typeface="+mn-ea"/>
            </a:endParaRPr>
          </a:p>
        </p:txBody>
      </p:sp>
      <p:sp>
        <p:nvSpPr>
          <p:cNvPr id="53" name="角丸四角形 52"/>
          <p:cNvSpPr/>
          <p:nvPr/>
        </p:nvSpPr>
        <p:spPr>
          <a:xfrm>
            <a:off x="258955" y="1917601"/>
            <a:ext cx="1155787"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effectLst>
                  <a:outerShdw blurRad="38100" dist="38100" dir="2700000" algn="tl">
                    <a:srgbClr val="000000">
                      <a:alpha val="43137"/>
                    </a:srgbClr>
                  </a:outerShdw>
                </a:effectLst>
                <a:latin typeface="+mn-ea"/>
              </a:rPr>
              <a:t>PGE2</a:t>
            </a:r>
            <a:endParaRPr kumimoji="1" lang="ja-JP" altLang="en-US" sz="2400" b="1" dirty="0">
              <a:effectLst>
                <a:outerShdw blurRad="38100" dist="38100" dir="2700000" algn="tl">
                  <a:srgbClr val="000000">
                    <a:alpha val="43137"/>
                  </a:srgbClr>
                </a:outerShdw>
              </a:effectLst>
              <a:latin typeface="+mn-ea"/>
            </a:endParaRPr>
          </a:p>
        </p:txBody>
      </p:sp>
      <p:sp>
        <p:nvSpPr>
          <p:cNvPr id="57" name="右矢印 56"/>
          <p:cNvSpPr/>
          <p:nvPr/>
        </p:nvSpPr>
        <p:spPr>
          <a:xfrm>
            <a:off x="1717865" y="1715744"/>
            <a:ext cx="704684" cy="94338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1"/>
          <p:cNvSpPr>
            <a:spLocks noGrp="1"/>
          </p:cNvSpPr>
          <p:nvPr>
            <p:ph type="title"/>
          </p:nvPr>
        </p:nvSpPr>
        <p:spPr>
          <a:xfrm>
            <a:off x="780692" y="19508"/>
            <a:ext cx="5735524" cy="1143000"/>
          </a:xfrm>
        </p:spPr>
        <p:txBody>
          <a:bodyPr/>
          <a:lstStyle/>
          <a:p>
            <a:pPr algn="l"/>
            <a:r>
              <a:rPr lang="en-US" altLang="ja-JP" dirty="0" smtClean="0"/>
              <a:t>RA</a:t>
            </a:r>
            <a:r>
              <a:rPr lang="ja-JP" altLang="en-US" dirty="0" smtClean="0"/>
              <a:t>の骨破壊</a:t>
            </a:r>
            <a:endParaRPr kumimoji="1" lang="ja-JP" altLang="en-US" dirty="0"/>
          </a:p>
        </p:txBody>
      </p:sp>
      <p:sp>
        <p:nvSpPr>
          <p:cNvPr id="6" name="テキスト ボックス 5"/>
          <p:cNvSpPr txBox="1"/>
          <p:nvPr/>
        </p:nvSpPr>
        <p:spPr>
          <a:xfrm>
            <a:off x="1602309" y="4388574"/>
            <a:ext cx="2484059" cy="1938992"/>
          </a:xfrm>
          <a:prstGeom prst="rect">
            <a:avLst/>
          </a:prstGeom>
          <a:noFill/>
        </p:spPr>
        <p:txBody>
          <a:bodyPr wrap="square" rtlCol="0">
            <a:spAutoFit/>
          </a:bodyPr>
          <a:lstStyle/>
          <a:p>
            <a:r>
              <a:rPr lang="en-US" altLang="ja-JP" sz="2400" b="1" dirty="0" smtClean="0">
                <a:solidFill>
                  <a:srgbClr val="FF0000"/>
                </a:solidFill>
                <a:effectLst>
                  <a:outerShdw blurRad="38100" dist="38100" dir="2700000" algn="tl">
                    <a:srgbClr val="000000">
                      <a:alpha val="43137"/>
                    </a:srgbClr>
                  </a:outerShdw>
                </a:effectLst>
                <a:latin typeface="+mn-ea"/>
              </a:rPr>
              <a:t>R</a:t>
            </a:r>
            <a:r>
              <a:rPr lang="en-US" altLang="ja-JP" sz="2400" b="1" dirty="0" smtClean="0">
                <a:effectLst>
                  <a:outerShdw blurRad="38100" dist="38100" dir="2700000" algn="tl">
                    <a:srgbClr val="000000">
                      <a:alpha val="43137"/>
                    </a:srgbClr>
                  </a:outerShdw>
                </a:effectLst>
                <a:latin typeface="+mn-ea"/>
              </a:rPr>
              <a:t>eceptor </a:t>
            </a:r>
          </a:p>
          <a:p>
            <a:r>
              <a:rPr lang="en-US" altLang="ja-JP" sz="2400" b="1" dirty="0" smtClean="0">
                <a:solidFill>
                  <a:srgbClr val="FF0000"/>
                </a:solidFill>
                <a:effectLst>
                  <a:outerShdw blurRad="38100" dist="38100" dir="2700000" algn="tl">
                    <a:srgbClr val="000000">
                      <a:alpha val="43137"/>
                    </a:srgbClr>
                  </a:outerShdw>
                </a:effectLst>
                <a:latin typeface="+mn-ea"/>
              </a:rPr>
              <a:t>A</a:t>
            </a:r>
            <a:r>
              <a:rPr lang="en-US" altLang="ja-JP" sz="2400" b="1" dirty="0" smtClean="0">
                <a:effectLst>
                  <a:outerShdw blurRad="38100" dist="38100" dir="2700000" algn="tl">
                    <a:srgbClr val="000000">
                      <a:alpha val="43137"/>
                    </a:srgbClr>
                  </a:outerShdw>
                </a:effectLst>
                <a:latin typeface="+mn-ea"/>
              </a:rPr>
              <a:t>ctivator </a:t>
            </a:r>
            <a:r>
              <a:rPr lang="en-US" altLang="ja-JP" sz="2400" b="1" dirty="0">
                <a:effectLst>
                  <a:outerShdw blurRad="38100" dist="38100" dir="2700000" algn="tl">
                    <a:srgbClr val="000000">
                      <a:alpha val="43137"/>
                    </a:srgbClr>
                  </a:outerShdw>
                </a:effectLst>
                <a:latin typeface="+mn-ea"/>
              </a:rPr>
              <a:t>of </a:t>
            </a:r>
            <a:endParaRPr lang="en-US" altLang="ja-JP" sz="2400" b="1" dirty="0" smtClean="0">
              <a:effectLst>
                <a:outerShdw blurRad="38100" dist="38100" dir="2700000" algn="tl">
                  <a:srgbClr val="000000">
                    <a:alpha val="43137"/>
                  </a:srgbClr>
                </a:outerShdw>
              </a:effectLst>
              <a:latin typeface="+mn-ea"/>
            </a:endParaRPr>
          </a:p>
          <a:p>
            <a:r>
              <a:rPr lang="en-US" altLang="ja-JP" sz="2400" b="1" dirty="0" smtClean="0">
                <a:solidFill>
                  <a:srgbClr val="FF0000"/>
                </a:solidFill>
                <a:effectLst>
                  <a:outerShdw blurRad="38100" dist="38100" dir="2700000" algn="tl">
                    <a:srgbClr val="000000">
                      <a:alpha val="43137"/>
                    </a:srgbClr>
                  </a:outerShdw>
                </a:effectLst>
                <a:latin typeface="+mn-ea"/>
              </a:rPr>
              <a:t>N</a:t>
            </a:r>
            <a:r>
              <a:rPr lang="en-US" altLang="ja-JP" sz="2400" b="1" dirty="0" smtClean="0">
                <a:effectLst>
                  <a:outerShdw blurRad="38100" dist="38100" dir="2700000" algn="tl">
                    <a:srgbClr val="000000">
                      <a:alpha val="43137"/>
                    </a:srgbClr>
                  </a:outerShdw>
                </a:effectLst>
                <a:latin typeface="+mn-ea"/>
              </a:rPr>
              <a:t>uclear Factor -</a:t>
            </a:r>
          </a:p>
          <a:p>
            <a:r>
              <a:rPr lang="az-Cyrl-AZ" altLang="ja-JP" sz="2400" b="1" dirty="0" smtClean="0">
                <a:solidFill>
                  <a:srgbClr val="FF0000"/>
                </a:solidFill>
                <a:effectLst>
                  <a:outerShdw blurRad="38100" dist="38100" dir="2700000" algn="tl">
                    <a:srgbClr val="000000">
                      <a:alpha val="43137"/>
                    </a:srgbClr>
                  </a:outerShdw>
                </a:effectLst>
                <a:latin typeface="+mn-ea"/>
              </a:rPr>
              <a:t>к</a:t>
            </a:r>
            <a:r>
              <a:rPr lang="en-US" altLang="ja-JP" sz="2400" b="1" dirty="0">
                <a:effectLst>
                  <a:outerShdw blurRad="38100" dist="38100" dir="2700000" algn="tl">
                    <a:srgbClr val="000000">
                      <a:alpha val="43137"/>
                    </a:srgbClr>
                  </a:outerShdw>
                </a:effectLst>
                <a:latin typeface="+mn-ea"/>
              </a:rPr>
              <a:t>B </a:t>
            </a:r>
            <a:endParaRPr lang="en-US" altLang="ja-JP" sz="2400" b="1" dirty="0" smtClean="0">
              <a:effectLst>
                <a:outerShdw blurRad="38100" dist="38100" dir="2700000" algn="tl">
                  <a:srgbClr val="000000">
                    <a:alpha val="43137"/>
                  </a:srgbClr>
                </a:outerShdw>
              </a:effectLst>
              <a:latin typeface="+mn-ea"/>
            </a:endParaRPr>
          </a:p>
          <a:p>
            <a:r>
              <a:rPr lang="en-US" altLang="ja-JP" sz="2400" b="1" dirty="0" smtClean="0">
                <a:solidFill>
                  <a:srgbClr val="FF0000"/>
                </a:solidFill>
                <a:effectLst>
                  <a:outerShdw blurRad="38100" dist="38100" dir="2700000" algn="tl">
                    <a:srgbClr val="000000">
                      <a:alpha val="43137"/>
                    </a:srgbClr>
                  </a:outerShdw>
                </a:effectLst>
                <a:latin typeface="+mn-ea"/>
              </a:rPr>
              <a:t>L</a:t>
            </a:r>
            <a:r>
              <a:rPr lang="en-US" altLang="ja-JP" sz="2400" b="1" dirty="0" smtClean="0">
                <a:effectLst>
                  <a:outerShdw blurRad="38100" dist="38100" dir="2700000" algn="tl">
                    <a:srgbClr val="000000">
                      <a:alpha val="43137"/>
                    </a:srgbClr>
                  </a:outerShdw>
                </a:effectLst>
                <a:latin typeface="+mn-ea"/>
              </a:rPr>
              <a:t>igand</a:t>
            </a:r>
            <a:endParaRPr kumimoji="1" lang="ja-JP" altLang="en-US" sz="2400" b="1" dirty="0">
              <a:effectLst>
                <a:outerShdw blurRad="38100" dist="38100" dir="2700000" algn="tl">
                  <a:srgbClr val="000000">
                    <a:alpha val="43137"/>
                  </a:srgbClr>
                </a:outerShdw>
              </a:effectLst>
              <a:latin typeface="+mn-ea"/>
            </a:endParaRPr>
          </a:p>
        </p:txBody>
      </p:sp>
      <p:cxnSp>
        <p:nvCxnSpPr>
          <p:cNvPr id="19" name="直線矢印コネクタ 18"/>
          <p:cNvCxnSpPr/>
          <p:nvPr/>
        </p:nvCxnSpPr>
        <p:spPr>
          <a:xfrm flipV="1">
            <a:off x="2947702" y="2919302"/>
            <a:ext cx="1311246" cy="1587765"/>
          </a:xfrm>
          <a:prstGeom prst="straightConnector1">
            <a:avLst/>
          </a:prstGeom>
          <a:ln>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1552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2483768" y="1615327"/>
            <a:ext cx="1659843" cy="114787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rPr>
              <a:t>滑膜</a:t>
            </a:r>
            <a:endParaRPr kumimoji="1" lang="en-US" altLang="ja-JP" sz="2000" b="1" dirty="0" smtClean="0">
              <a:effectLst>
                <a:outerShdw blurRad="38100" dist="38100" dir="2700000" algn="tl">
                  <a:srgbClr val="000000">
                    <a:alpha val="43137"/>
                  </a:srgbClr>
                </a:outerShdw>
              </a:effectLst>
            </a:endParaRPr>
          </a:p>
          <a:p>
            <a:pPr algn="ctr"/>
            <a:r>
              <a:rPr kumimoji="1" lang="ja-JP" altLang="en-US" sz="2000" b="1" dirty="0" smtClean="0">
                <a:effectLst>
                  <a:outerShdw blurRad="38100" dist="38100" dir="2700000" algn="tl">
                    <a:srgbClr val="000000">
                      <a:alpha val="43137"/>
                    </a:srgbClr>
                  </a:outerShdw>
                </a:effectLst>
              </a:rPr>
              <a:t>線維芽細胞</a:t>
            </a:r>
            <a:endParaRPr kumimoji="1" lang="ja-JP" altLang="en-US" sz="2000" b="1" dirty="0">
              <a:effectLst>
                <a:outerShdw blurRad="38100" dist="38100" dir="2700000" algn="tl">
                  <a:srgbClr val="000000">
                    <a:alpha val="43137"/>
                  </a:srgbClr>
                </a:outerShdw>
              </a:effectLst>
            </a:endParaRPr>
          </a:p>
        </p:txBody>
      </p:sp>
      <p:sp>
        <p:nvSpPr>
          <p:cNvPr id="4" name="アーチ 3"/>
          <p:cNvSpPr/>
          <p:nvPr/>
        </p:nvSpPr>
        <p:spPr>
          <a:xfrm rot="5400000">
            <a:off x="4938234" y="1804629"/>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p:cNvSpPr txBox="1"/>
          <p:nvPr/>
        </p:nvSpPr>
        <p:spPr>
          <a:xfrm>
            <a:off x="3585538" y="2564904"/>
            <a:ext cx="1563210" cy="469077"/>
          </a:xfrm>
          <a:prstGeom prst="rect">
            <a:avLst/>
          </a:prstGeom>
          <a:solidFill>
            <a:srgbClr val="002060"/>
          </a:solidFill>
        </p:spPr>
        <p:txBody>
          <a:bodyPr wrap="square" rtlCol="0">
            <a:spAutoFit/>
          </a:bodyPr>
          <a:lstStyle/>
          <a:p>
            <a:pPr algn="ctr"/>
            <a:r>
              <a:rPr kumimoji="1" lang="en-US" altLang="ja-JP" sz="2400" b="1" dirty="0" smtClean="0">
                <a:solidFill>
                  <a:srgbClr val="FF0000"/>
                </a:solidFill>
                <a:effectLst>
                  <a:outerShdw blurRad="38100" dist="38100" dir="2700000" algn="tl">
                    <a:srgbClr val="000000">
                      <a:alpha val="43137"/>
                    </a:srgbClr>
                  </a:outerShdw>
                </a:effectLst>
              </a:rPr>
              <a:t>RANKL</a:t>
            </a:r>
            <a:endParaRPr kumimoji="1" lang="ja-JP" altLang="en-US" sz="2400" b="1" dirty="0">
              <a:solidFill>
                <a:srgbClr val="FF0000"/>
              </a:solidFill>
              <a:effectLst>
                <a:outerShdw blurRad="38100" dist="38100" dir="2700000" algn="tl">
                  <a:srgbClr val="000000">
                    <a:alpha val="43137"/>
                  </a:srgbClr>
                </a:outerShdw>
              </a:effectLst>
            </a:endParaRPr>
          </a:p>
        </p:txBody>
      </p:sp>
      <p:sp>
        <p:nvSpPr>
          <p:cNvPr id="20" name="円/楕円 19"/>
          <p:cNvSpPr/>
          <p:nvPr/>
        </p:nvSpPr>
        <p:spPr>
          <a:xfrm>
            <a:off x="5652120" y="1567658"/>
            <a:ext cx="2304256" cy="12937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23" name="角丸四角形 22"/>
          <p:cNvSpPr/>
          <p:nvPr/>
        </p:nvSpPr>
        <p:spPr>
          <a:xfrm>
            <a:off x="5004048" y="1513325"/>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
        <p:nvSpPr>
          <p:cNvPr id="24" name="円/楕円 23"/>
          <p:cNvSpPr/>
          <p:nvPr/>
        </p:nvSpPr>
        <p:spPr>
          <a:xfrm>
            <a:off x="4086369" y="1998487"/>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4982585" y="1984649"/>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p:cNvCxnSpPr>
            <a:stCxn id="24" idx="6"/>
            <a:endCxn id="46" idx="2"/>
          </p:cNvCxnSpPr>
          <p:nvPr/>
        </p:nvCxnSpPr>
        <p:spPr>
          <a:xfrm flipV="1">
            <a:off x="4536461" y="2164669"/>
            <a:ext cx="446124" cy="13838"/>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50" name="角丸四角形 49"/>
          <p:cNvSpPr/>
          <p:nvPr/>
        </p:nvSpPr>
        <p:spPr>
          <a:xfrm>
            <a:off x="308873" y="2405715"/>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51" name="角丸四角形 50"/>
          <p:cNvSpPr/>
          <p:nvPr/>
        </p:nvSpPr>
        <p:spPr>
          <a:xfrm>
            <a:off x="35496" y="1399303"/>
            <a:ext cx="1538353"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MMPs</a:t>
            </a:r>
            <a:endParaRPr kumimoji="1" lang="ja-JP" altLang="en-US" sz="1400" b="1" dirty="0">
              <a:effectLst>
                <a:outerShdw blurRad="38100" dist="38100" dir="2700000" algn="tl">
                  <a:srgbClr val="000000">
                    <a:alpha val="43137"/>
                  </a:srgbClr>
                </a:outerShdw>
              </a:effectLst>
              <a:latin typeface="+mn-ea"/>
            </a:endParaRPr>
          </a:p>
        </p:txBody>
      </p:sp>
      <p:sp>
        <p:nvSpPr>
          <p:cNvPr id="53" name="角丸四角形 52"/>
          <p:cNvSpPr/>
          <p:nvPr/>
        </p:nvSpPr>
        <p:spPr>
          <a:xfrm>
            <a:off x="258955" y="1917601"/>
            <a:ext cx="1155787"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effectLst>
                  <a:outerShdw blurRad="38100" dist="38100" dir="2700000" algn="tl">
                    <a:srgbClr val="000000">
                      <a:alpha val="43137"/>
                    </a:srgbClr>
                  </a:outerShdw>
                </a:effectLst>
                <a:latin typeface="+mn-ea"/>
              </a:rPr>
              <a:t>PGE2</a:t>
            </a:r>
            <a:endParaRPr kumimoji="1" lang="ja-JP" altLang="en-US" sz="2400" b="1" dirty="0">
              <a:effectLst>
                <a:outerShdw blurRad="38100" dist="38100" dir="2700000" algn="tl">
                  <a:srgbClr val="000000">
                    <a:alpha val="43137"/>
                  </a:srgbClr>
                </a:outerShdw>
              </a:effectLst>
              <a:latin typeface="+mn-ea"/>
            </a:endParaRPr>
          </a:p>
        </p:txBody>
      </p:sp>
      <p:sp>
        <p:nvSpPr>
          <p:cNvPr id="54" name="正方形/長方形 53"/>
          <p:cNvSpPr/>
          <p:nvPr/>
        </p:nvSpPr>
        <p:spPr>
          <a:xfrm>
            <a:off x="4840901" y="3726809"/>
            <a:ext cx="3932546" cy="780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solidFill>
                  <a:srgbClr val="FFC000"/>
                </a:solidFill>
                <a:effectLst>
                  <a:outerShdw blurRad="38100" dist="38100" dir="2700000" algn="tl">
                    <a:srgbClr val="000000">
                      <a:alpha val="43137"/>
                    </a:srgbClr>
                  </a:outerShdw>
                </a:effectLst>
              </a:rPr>
              <a:t>活性化した破骨細胞</a:t>
            </a:r>
            <a:endParaRPr kumimoji="1" lang="ja-JP" altLang="en-US" sz="3200" b="1" dirty="0">
              <a:solidFill>
                <a:srgbClr val="FFC000"/>
              </a:solidFill>
              <a:effectLst>
                <a:outerShdw blurRad="38100" dist="38100" dir="2700000" algn="tl">
                  <a:srgbClr val="000000">
                    <a:alpha val="43137"/>
                  </a:srgbClr>
                </a:outerShdw>
              </a:effectLst>
            </a:endParaRPr>
          </a:p>
        </p:txBody>
      </p:sp>
      <p:sp>
        <p:nvSpPr>
          <p:cNvPr id="56" name="下矢印 55"/>
          <p:cNvSpPr/>
          <p:nvPr/>
        </p:nvSpPr>
        <p:spPr>
          <a:xfrm>
            <a:off x="6611132" y="2956470"/>
            <a:ext cx="392084" cy="688554"/>
          </a:xfrm>
          <a:prstGeom prst="downArrow">
            <a:avLst>
              <a:gd name="adj1" fmla="val 50000"/>
              <a:gd name="adj2" fmla="val 93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7" name="右矢印 56"/>
          <p:cNvSpPr/>
          <p:nvPr/>
        </p:nvSpPr>
        <p:spPr>
          <a:xfrm>
            <a:off x="1717865" y="1715744"/>
            <a:ext cx="704684" cy="94338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下矢印 54"/>
          <p:cNvSpPr/>
          <p:nvPr/>
        </p:nvSpPr>
        <p:spPr>
          <a:xfrm>
            <a:off x="6546243" y="4581128"/>
            <a:ext cx="521863" cy="916465"/>
          </a:xfrm>
          <a:prstGeom prst="downArrow">
            <a:avLst>
              <a:gd name="adj1" fmla="val 50000"/>
              <a:gd name="adj2" fmla="val 93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テキスト ボックス 4"/>
          <p:cNvSpPr txBox="1"/>
          <p:nvPr/>
        </p:nvSpPr>
        <p:spPr>
          <a:xfrm>
            <a:off x="5410195" y="5589240"/>
            <a:ext cx="2793959" cy="1200329"/>
          </a:xfrm>
          <a:prstGeom prst="rect">
            <a:avLst/>
          </a:prstGeom>
          <a:noFill/>
        </p:spPr>
        <p:txBody>
          <a:bodyPr wrap="square" rtlCol="0">
            <a:spAutoFit/>
          </a:bodyPr>
          <a:lstStyle/>
          <a:p>
            <a:pPr algn="ctr"/>
            <a:r>
              <a:rPr kumimoji="1" lang="ja-JP" altLang="en-US" sz="3600" b="1" dirty="0" smtClean="0">
                <a:solidFill>
                  <a:srgbClr val="FF0000"/>
                </a:solidFill>
                <a:effectLst>
                  <a:outerShdw blurRad="38100" dist="38100" dir="2700000" algn="tl">
                    <a:srgbClr val="000000">
                      <a:alpha val="43137"/>
                    </a:srgbClr>
                  </a:outerShdw>
                </a:effectLst>
              </a:rPr>
              <a:t>骨びらん</a:t>
            </a:r>
            <a:endParaRPr kumimoji="1" lang="en-US" altLang="ja-JP" sz="3600" b="1" dirty="0" smtClean="0">
              <a:solidFill>
                <a:srgbClr val="FF0000"/>
              </a:solidFill>
              <a:effectLst>
                <a:outerShdw blurRad="38100" dist="38100" dir="2700000" algn="tl">
                  <a:srgbClr val="000000">
                    <a:alpha val="43137"/>
                  </a:srgbClr>
                </a:outerShdw>
              </a:effectLst>
            </a:endParaRPr>
          </a:p>
          <a:p>
            <a:pPr algn="ctr"/>
            <a:r>
              <a:rPr lang="ja-JP" altLang="en-US" sz="3600" b="1" dirty="0">
                <a:solidFill>
                  <a:srgbClr val="FF0000"/>
                </a:solidFill>
                <a:effectLst>
                  <a:outerShdw blurRad="38100" dist="38100" dir="2700000" algn="tl">
                    <a:srgbClr val="000000">
                      <a:alpha val="43137"/>
                    </a:srgbClr>
                  </a:outerShdw>
                </a:effectLst>
              </a:rPr>
              <a:t>骨粗鬆症</a:t>
            </a:r>
            <a:endParaRPr kumimoji="1" lang="ja-JP" altLang="en-US" sz="3600" b="1" dirty="0">
              <a:solidFill>
                <a:srgbClr val="FF0000"/>
              </a:solidFill>
              <a:effectLst>
                <a:outerShdw blurRad="38100" dist="38100" dir="2700000" algn="tl">
                  <a:srgbClr val="000000">
                    <a:alpha val="43137"/>
                  </a:srgbClr>
                </a:outerShdw>
              </a:effectLst>
            </a:endParaRPr>
          </a:p>
        </p:txBody>
      </p:sp>
      <p:sp>
        <p:nvSpPr>
          <p:cNvPr id="58" name="タイトル 1"/>
          <p:cNvSpPr>
            <a:spLocks noGrp="1"/>
          </p:cNvSpPr>
          <p:nvPr>
            <p:ph type="title"/>
          </p:nvPr>
        </p:nvSpPr>
        <p:spPr>
          <a:xfrm>
            <a:off x="780692" y="19508"/>
            <a:ext cx="5735524" cy="1143000"/>
          </a:xfrm>
        </p:spPr>
        <p:txBody>
          <a:bodyPr/>
          <a:lstStyle/>
          <a:p>
            <a:pPr algn="l"/>
            <a:r>
              <a:rPr lang="en-US" altLang="ja-JP" dirty="0" smtClean="0"/>
              <a:t>RA</a:t>
            </a:r>
            <a:r>
              <a:rPr lang="ja-JP" altLang="en-US" dirty="0" smtClean="0"/>
              <a:t>の骨破壊</a:t>
            </a:r>
            <a:endParaRPr kumimoji="1" lang="ja-JP" altLang="en-US" dirty="0"/>
          </a:p>
        </p:txBody>
      </p:sp>
      <p:sp>
        <p:nvSpPr>
          <p:cNvPr id="6" name="テキスト ボックス 5"/>
          <p:cNvSpPr txBox="1"/>
          <p:nvPr/>
        </p:nvSpPr>
        <p:spPr>
          <a:xfrm>
            <a:off x="1602309" y="4388574"/>
            <a:ext cx="2484059" cy="1938992"/>
          </a:xfrm>
          <a:prstGeom prst="rect">
            <a:avLst/>
          </a:prstGeom>
          <a:noFill/>
        </p:spPr>
        <p:txBody>
          <a:bodyPr wrap="square" rtlCol="0">
            <a:spAutoFit/>
          </a:bodyPr>
          <a:lstStyle/>
          <a:p>
            <a:r>
              <a:rPr lang="en-US" altLang="ja-JP" sz="2400" b="1" dirty="0" smtClean="0">
                <a:solidFill>
                  <a:srgbClr val="FF0000"/>
                </a:solidFill>
                <a:effectLst>
                  <a:outerShdw blurRad="38100" dist="38100" dir="2700000" algn="tl">
                    <a:srgbClr val="000000">
                      <a:alpha val="43137"/>
                    </a:srgbClr>
                  </a:outerShdw>
                </a:effectLst>
                <a:latin typeface="+mn-ea"/>
              </a:rPr>
              <a:t>R</a:t>
            </a:r>
            <a:r>
              <a:rPr lang="en-US" altLang="ja-JP" sz="2400" b="1" dirty="0" smtClean="0">
                <a:effectLst>
                  <a:outerShdw blurRad="38100" dist="38100" dir="2700000" algn="tl">
                    <a:srgbClr val="000000">
                      <a:alpha val="43137"/>
                    </a:srgbClr>
                  </a:outerShdw>
                </a:effectLst>
                <a:latin typeface="+mn-ea"/>
              </a:rPr>
              <a:t>eceptor </a:t>
            </a:r>
          </a:p>
          <a:p>
            <a:r>
              <a:rPr lang="en-US" altLang="ja-JP" sz="2400" b="1" dirty="0" smtClean="0">
                <a:solidFill>
                  <a:srgbClr val="FF0000"/>
                </a:solidFill>
                <a:effectLst>
                  <a:outerShdw blurRad="38100" dist="38100" dir="2700000" algn="tl">
                    <a:srgbClr val="000000">
                      <a:alpha val="43137"/>
                    </a:srgbClr>
                  </a:outerShdw>
                </a:effectLst>
                <a:latin typeface="+mn-ea"/>
              </a:rPr>
              <a:t>A</a:t>
            </a:r>
            <a:r>
              <a:rPr lang="en-US" altLang="ja-JP" sz="2400" b="1" dirty="0" smtClean="0">
                <a:effectLst>
                  <a:outerShdw blurRad="38100" dist="38100" dir="2700000" algn="tl">
                    <a:srgbClr val="000000">
                      <a:alpha val="43137"/>
                    </a:srgbClr>
                  </a:outerShdw>
                </a:effectLst>
                <a:latin typeface="+mn-ea"/>
              </a:rPr>
              <a:t>ctivator </a:t>
            </a:r>
            <a:r>
              <a:rPr lang="en-US" altLang="ja-JP" sz="2400" b="1" dirty="0">
                <a:effectLst>
                  <a:outerShdw blurRad="38100" dist="38100" dir="2700000" algn="tl">
                    <a:srgbClr val="000000">
                      <a:alpha val="43137"/>
                    </a:srgbClr>
                  </a:outerShdw>
                </a:effectLst>
                <a:latin typeface="+mn-ea"/>
              </a:rPr>
              <a:t>of </a:t>
            </a:r>
            <a:endParaRPr lang="en-US" altLang="ja-JP" sz="2400" b="1" dirty="0" smtClean="0">
              <a:effectLst>
                <a:outerShdw blurRad="38100" dist="38100" dir="2700000" algn="tl">
                  <a:srgbClr val="000000">
                    <a:alpha val="43137"/>
                  </a:srgbClr>
                </a:outerShdw>
              </a:effectLst>
              <a:latin typeface="+mn-ea"/>
            </a:endParaRPr>
          </a:p>
          <a:p>
            <a:r>
              <a:rPr lang="en-US" altLang="ja-JP" sz="2400" b="1" dirty="0" smtClean="0">
                <a:solidFill>
                  <a:srgbClr val="FF0000"/>
                </a:solidFill>
                <a:effectLst>
                  <a:outerShdw blurRad="38100" dist="38100" dir="2700000" algn="tl">
                    <a:srgbClr val="000000">
                      <a:alpha val="43137"/>
                    </a:srgbClr>
                  </a:outerShdw>
                </a:effectLst>
                <a:latin typeface="+mn-ea"/>
              </a:rPr>
              <a:t>N</a:t>
            </a:r>
            <a:r>
              <a:rPr lang="en-US" altLang="ja-JP" sz="2400" b="1" dirty="0" smtClean="0">
                <a:effectLst>
                  <a:outerShdw blurRad="38100" dist="38100" dir="2700000" algn="tl">
                    <a:srgbClr val="000000">
                      <a:alpha val="43137"/>
                    </a:srgbClr>
                  </a:outerShdw>
                </a:effectLst>
                <a:latin typeface="+mn-ea"/>
              </a:rPr>
              <a:t>uclear Factor -</a:t>
            </a:r>
          </a:p>
          <a:p>
            <a:r>
              <a:rPr lang="az-Cyrl-AZ" altLang="ja-JP" sz="2400" b="1" dirty="0" smtClean="0">
                <a:solidFill>
                  <a:srgbClr val="FF0000"/>
                </a:solidFill>
                <a:effectLst>
                  <a:outerShdw blurRad="38100" dist="38100" dir="2700000" algn="tl">
                    <a:srgbClr val="000000">
                      <a:alpha val="43137"/>
                    </a:srgbClr>
                  </a:outerShdw>
                </a:effectLst>
                <a:latin typeface="+mn-ea"/>
              </a:rPr>
              <a:t>к</a:t>
            </a:r>
            <a:r>
              <a:rPr lang="en-US" altLang="ja-JP" sz="2400" b="1" dirty="0">
                <a:effectLst>
                  <a:outerShdw blurRad="38100" dist="38100" dir="2700000" algn="tl">
                    <a:srgbClr val="000000">
                      <a:alpha val="43137"/>
                    </a:srgbClr>
                  </a:outerShdw>
                </a:effectLst>
                <a:latin typeface="+mn-ea"/>
              </a:rPr>
              <a:t>B </a:t>
            </a:r>
            <a:endParaRPr lang="en-US" altLang="ja-JP" sz="2400" b="1" dirty="0" smtClean="0">
              <a:effectLst>
                <a:outerShdw blurRad="38100" dist="38100" dir="2700000" algn="tl">
                  <a:srgbClr val="000000">
                    <a:alpha val="43137"/>
                  </a:srgbClr>
                </a:outerShdw>
              </a:effectLst>
              <a:latin typeface="+mn-ea"/>
            </a:endParaRPr>
          </a:p>
          <a:p>
            <a:r>
              <a:rPr lang="en-US" altLang="ja-JP" sz="2400" b="1" dirty="0" smtClean="0">
                <a:solidFill>
                  <a:srgbClr val="FF0000"/>
                </a:solidFill>
                <a:effectLst>
                  <a:outerShdw blurRad="38100" dist="38100" dir="2700000" algn="tl">
                    <a:srgbClr val="000000">
                      <a:alpha val="43137"/>
                    </a:srgbClr>
                  </a:outerShdw>
                </a:effectLst>
                <a:latin typeface="+mn-ea"/>
              </a:rPr>
              <a:t>L</a:t>
            </a:r>
            <a:r>
              <a:rPr lang="en-US" altLang="ja-JP" sz="2400" b="1" dirty="0" smtClean="0">
                <a:effectLst>
                  <a:outerShdw blurRad="38100" dist="38100" dir="2700000" algn="tl">
                    <a:srgbClr val="000000">
                      <a:alpha val="43137"/>
                    </a:srgbClr>
                  </a:outerShdw>
                </a:effectLst>
                <a:latin typeface="+mn-ea"/>
              </a:rPr>
              <a:t>igand</a:t>
            </a:r>
            <a:endParaRPr kumimoji="1" lang="ja-JP" altLang="en-US" sz="2400" b="1" dirty="0">
              <a:effectLst>
                <a:outerShdw blurRad="38100" dist="38100" dir="2700000" algn="tl">
                  <a:srgbClr val="000000">
                    <a:alpha val="43137"/>
                  </a:srgbClr>
                </a:outerShdw>
              </a:effectLst>
              <a:latin typeface="+mn-ea"/>
            </a:endParaRPr>
          </a:p>
        </p:txBody>
      </p:sp>
      <p:cxnSp>
        <p:nvCxnSpPr>
          <p:cNvPr id="19" name="直線矢印コネクタ 18"/>
          <p:cNvCxnSpPr/>
          <p:nvPr/>
        </p:nvCxnSpPr>
        <p:spPr>
          <a:xfrm flipV="1">
            <a:off x="2947702" y="2919302"/>
            <a:ext cx="1311246" cy="1587765"/>
          </a:xfrm>
          <a:prstGeom prst="straightConnector1">
            <a:avLst/>
          </a:prstGeom>
          <a:ln>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2452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2483768" y="1615327"/>
            <a:ext cx="1659843" cy="114787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rPr>
              <a:t>滑膜</a:t>
            </a:r>
            <a:endParaRPr kumimoji="1" lang="en-US" altLang="ja-JP" sz="2000" b="1" dirty="0" smtClean="0">
              <a:effectLst>
                <a:outerShdw blurRad="38100" dist="38100" dir="2700000" algn="tl">
                  <a:srgbClr val="000000">
                    <a:alpha val="43137"/>
                  </a:srgbClr>
                </a:outerShdw>
              </a:effectLst>
            </a:endParaRPr>
          </a:p>
          <a:p>
            <a:pPr algn="ctr"/>
            <a:r>
              <a:rPr kumimoji="1" lang="ja-JP" altLang="en-US" sz="2000" b="1" dirty="0" smtClean="0">
                <a:effectLst>
                  <a:outerShdw blurRad="38100" dist="38100" dir="2700000" algn="tl">
                    <a:srgbClr val="000000">
                      <a:alpha val="43137"/>
                    </a:srgbClr>
                  </a:outerShdw>
                </a:effectLst>
              </a:rPr>
              <a:t>線維芽細胞</a:t>
            </a:r>
            <a:endParaRPr kumimoji="1" lang="ja-JP" altLang="en-US" sz="2000" b="1" dirty="0">
              <a:effectLst>
                <a:outerShdw blurRad="38100" dist="38100" dir="2700000" algn="tl">
                  <a:srgbClr val="000000">
                    <a:alpha val="43137"/>
                  </a:srgbClr>
                </a:outerShdw>
              </a:effectLst>
            </a:endParaRPr>
          </a:p>
        </p:txBody>
      </p:sp>
      <p:sp>
        <p:nvSpPr>
          <p:cNvPr id="4" name="アーチ 3"/>
          <p:cNvSpPr/>
          <p:nvPr/>
        </p:nvSpPr>
        <p:spPr>
          <a:xfrm rot="5400000">
            <a:off x="4938234" y="1804629"/>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p:cNvSpPr txBox="1"/>
          <p:nvPr/>
        </p:nvSpPr>
        <p:spPr>
          <a:xfrm>
            <a:off x="3585538" y="2564904"/>
            <a:ext cx="1563210" cy="469077"/>
          </a:xfrm>
          <a:prstGeom prst="rect">
            <a:avLst/>
          </a:prstGeom>
          <a:solidFill>
            <a:srgbClr val="002060"/>
          </a:solidFill>
        </p:spPr>
        <p:txBody>
          <a:bodyPr wrap="square" rtlCol="0">
            <a:spAutoFit/>
          </a:bodyPr>
          <a:lstStyle/>
          <a:p>
            <a:pPr algn="ctr"/>
            <a:r>
              <a:rPr kumimoji="1" lang="en-US" altLang="ja-JP" sz="2400" b="1" dirty="0" smtClean="0">
                <a:solidFill>
                  <a:srgbClr val="FF0000"/>
                </a:solidFill>
                <a:effectLst>
                  <a:outerShdw blurRad="38100" dist="38100" dir="2700000" algn="tl">
                    <a:srgbClr val="000000">
                      <a:alpha val="43137"/>
                    </a:srgbClr>
                  </a:outerShdw>
                </a:effectLst>
              </a:rPr>
              <a:t>RANKL</a:t>
            </a:r>
            <a:endParaRPr kumimoji="1" lang="ja-JP" altLang="en-US" sz="2400" b="1" dirty="0">
              <a:solidFill>
                <a:srgbClr val="FF0000"/>
              </a:solidFill>
              <a:effectLst>
                <a:outerShdw blurRad="38100" dist="38100" dir="2700000" algn="tl">
                  <a:srgbClr val="000000">
                    <a:alpha val="43137"/>
                  </a:srgbClr>
                </a:outerShdw>
              </a:effectLst>
            </a:endParaRPr>
          </a:p>
        </p:txBody>
      </p:sp>
      <p:sp>
        <p:nvSpPr>
          <p:cNvPr id="20" name="円/楕円 19"/>
          <p:cNvSpPr/>
          <p:nvPr/>
        </p:nvSpPr>
        <p:spPr>
          <a:xfrm>
            <a:off x="5652120" y="1567658"/>
            <a:ext cx="2304256" cy="12937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23" name="角丸四角形 22"/>
          <p:cNvSpPr/>
          <p:nvPr/>
        </p:nvSpPr>
        <p:spPr>
          <a:xfrm>
            <a:off x="5004048" y="1513325"/>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
        <p:nvSpPr>
          <p:cNvPr id="24" name="円/楕円 23"/>
          <p:cNvSpPr/>
          <p:nvPr/>
        </p:nvSpPr>
        <p:spPr>
          <a:xfrm>
            <a:off x="4086369" y="1998487"/>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p:nvSpPr>
        <p:spPr>
          <a:xfrm>
            <a:off x="4982585" y="1984649"/>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矢印コネクタ 29"/>
          <p:cNvCxnSpPr>
            <a:stCxn id="24" idx="6"/>
            <a:endCxn id="46" idx="2"/>
          </p:cNvCxnSpPr>
          <p:nvPr/>
        </p:nvCxnSpPr>
        <p:spPr>
          <a:xfrm flipV="1">
            <a:off x="4536461" y="2164669"/>
            <a:ext cx="446124" cy="13838"/>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50" name="角丸四角形 49"/>
          <p:cNvSpPr/>
          <p:nvPr/>
        </p:nvSpPr>
        <p:spPr>
          <a:xfrm>
            <a:off x="308873" y="2405715"/>
            <a:ext cx="1050715" cy="535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effectLst>
                  <a:outerShdw blurRad="38100" dist="38100" dir="2700000" algn="tl">
                    <a:srgbClr val="000000">
                      <a:alpha val="43137"/>
                    </a:srgbClr>
                  </a:outerShdw>
                </a:effectLst>
                <a:latin typeface="+mn-ea"/>
              </a:rPr>
              <a:t>IL-6</a:t>
            </a:r>
            <a:endParaRPr kumimoji="1" lang="ja-JP" altLang="en-US" sz="2400" b="1" dirty="0">
              <a:effectLst>
                <a:outerShdw blurRad="38100" dist="38100" dir="2700000" algn="tl">
                  <a:srgbClr val="000000">
                    <a:alpha val="43137"/>
                  </a:srgbClr>
                </a:outerShdw>
              </a:effectLst>
              <a:latin typeface="+mn-ea"/>
            </a:endParaRPr>
          </a:p>
        </p:txBody>
      </p:sp>
      <p:sp>
        <p:nvSpPr>
          <p:cNvPr id="51" name="角丸四角形 50"/>
          <p:cNvSpPr/>
          <p:nvPr/>
        </p:nvSpPr>
        <p:spPr>
          <a:xfrm>
            <a:off x="35496" y="1399303"/>
            <a:ext cx="1538353"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MMPs</a:t>
            </a:r>
            <a:endParaRPr kumimoji="1" lang="ja-JP" altLang="en-US" sz="1400" b="1" dirty="0">
              <a:effectLst>
                <a:outerShdw blurRad="38100" dist="38100" dir="2700000" algn="tl">
                  <a:srgbClr val="000000">
                    <a:alpha val="43137"/>
                  </a:srgbClr>
                </a:outerShdw>
              </a:effectLst>
              <a:latin typeface="+mn-ea"/>
            </a:endParaRPr>
          </a:p>
        </p:txBody>
      </p:sp>
      <p:sp>
        <p:nvSpPr>
          <p:cNvPr id="53" name="角丸四角形 52"/>
          <p:cNvSpPr/>
          <p:nvPr/>
        </p:nvSpPr>
        <p:spPr>
          <a:xfrm>
            <a:off x="258955" y="1917601"/>
            <a:ext cx="1155787" cy="4869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effectLst>
                  <a:outerShdw blurRad="38100" dist="38100" dir="2700000" algn="tl">
                    <a:srgbClr val="000000">
                      <a:alpha val="43137"/>
                    </a:srgbClr>
                  </a:outerShdw>
                </a:effectLst>
                <a:latin typeface="+mn-ea"/>
              </a:rPr>
              <a:t>PGE2</a:t>
            </a:r>
            <a:endParaRPr kumimoji="1" lang="ja-JP" altLang="en-US" sz="2400" b="1" dirty="0">
              <a:effectLst>
                <a:outerShdw blurRad="38100" dist="38100" dir="2700000" algn="tl">
                  <a:srgbClr val="000000">
                    <a:alpha val="43137"/>
                  </a:srgbClr>
                </a:outerShdw>
              </a:effectLst>
              <a:latin typeface="+mn-ea"/>
            </a:endParaRPr>
          </a:p>
        </p:txBody>
      </p:sp>
      <p:sp>
        <p:nvSpPr>
          <p:cNvPr id="54" name="正方形/長方形 53"/>
          <p:cNvSpPr/>
          <p:nvPr/>
        </p:nvSpPr>
        <p:spPr>
          <a:xfrm>
            <a:off x="4840901" y="3726809"/>
            <a:ext cx="3932546" cy="780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solidFill>
                  <a:srgbClr val="FFC000"/>
                </a:solidFill>
                <a:effectLst>
                  <a:outerShdw blurRad="38100" dist="38100" dir="2700000" algn="tl">
                    <a:srgbClr val="000000">
                      <a:alpha val="43137"/>
                    </a:srgbClr>
                  </a:outerShdw>
                </a:effectLst>
              </a:rPr>
              <a:t>活性化した破骨細胞</a:t>
            </a:r>
            <a:endParaRPr kumimoji="1" lang="ja-JP" altLang="en-US" sz="3200" b="1" dirty="0">
              <a:solidFill>
                <a:srgbClr val="FFC000"/>
              </a:solidFill>
              <a:effectLst>
                <a:outerShdw blurRad="38100" dist="38100" dir="2700000" algn="tl">
                  <a:srgbClr val="000000">
                    <a:alpha val="43137"/>
                  </a:srgbClr>
                </a:outerShdw>
              </a:effectLst>
            </a:endParaRPr>
          </a:p>
        </p:txBody>
      </p:sp>
      <p:sp>
        <p:nvSpPr>
          <p:cNvPr id="56" name="下矢印 55"/>
          <p:cNvSpPr/>
          <p:nvPr/>
        </p:nvSpPr>
        <p:spPr>
          <a:xfrm>
            <a:off x="6611132" y="2956470"/>
            <a:ext cx="392084" cy="688554"/>
          </a:xfrm>
          <a:prstGeom prst="downArrow">
            <a:avLst>
              <a:gd name="adj1" fmla="val 50000"/>
              <a:gd name="adj2" fmla="val 93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7" name="右矢印 56"/>
          <p:cNvSpPr/>
          <p:nvPr/>
        </p:nvSpPr>
        <p:spPr>
          <a:xfrm>
            <a:off x="1717865" y="1715744"/>
            <a:ext cx="704684" cy="94338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角丸四角形 64"/>
          <p:cNvSpPr/>
          <p:nvPr/>
        </p:nvSpPr>
        <p:spPr>
          <a:xfrm>
            <a:off x="5270778" y="404664"/>
            <a:ext cx="1050715" cy="53559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a:effectLst>
                  <a:outerShdw blurRad="38100" dist="38100" dir="2700000" algn="tl">
                    <a:srgbClr val="000000">
                      <a:alpha val="43137"/>
                    </a:srgbClr>
                  </a:outerShdw>
                </a:effectLst>
                <a:latin typeface="+mn-ea"/>
              </a:rPr>
              <a:t>TNF</a:t>
            </a:r>
            <a:endParaRPr kumimoji="1" lang="ja-JP" altLang="en-US" sz="2000" b="1" dirty="0">
              <a:effectLst>
                <a:outerShdw blurRad="38100" dist="38100" dir="2700000" algn="tl">
                  <a:srgbClr val="000000">
                    <a:alpha val="43137"/>
                  </a:srgbClr>
                </a:outerShdw>
              </a:effectLst>
              <a:latin typeface="+mn-ea"/>
            </a:endParaRPr>
          </a:p>
        </p:txBody>
      </p:sp>
      <p:cxnSp>
        <p:nvCxnSpPr>
          <p:cNvPr id="66" name="直線矢印コネクタ 65"/>
          <p:cNvCxnSpPr>
            <a:stCxn id="65" idx="2"/>
            <a:endCxn id="23" idx="0"/>
          </p:cNvCxnSpPr>
          <p:nvPr/>
        </p:nvCxnSpPr>
        <p:spPr>
          <a:xfrm flipH="1">
            <a:off x="5508104" y="940260"/>
            <a:ext cx="288032" cy="573065"/>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55" name="下矢印 54"/>
          <p:cNvSpPr/>
          <p:nvPr/>
        </p:nvSpPr>
        <p:spPr>
          <a:xfrm>
            <a:off x="6546243" y="4581128"/>
            <a:ext cx="521863" cy="916465"/>
          </a:xfrm>
          <a:prstGeom prst="downArrow">
            <a:avLst>
              <a:gd name="adj1" fmla="val 50000"/>
              <a:gd name="adj2" fmla="val 93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 name="テキスト ボックス 4"/>
          <p:cNvSpPr txBox="1"/>
          <p:nvPr/>
        </p:nvSpPr>
        <p:spPr>
          <a:xfrm>
            <a:off x="5410195" y="5589240"/>
            <a:ext cx="2793959" cy="1200329"/>
          </a:xfrm>
          <a:prstGeom prst="rect">
            <a:avLst/>
          </a:prstGeom>
          <a:noFill/>
        </p:spPr>
        <p:txBody>
          <a:bodyPr wrap="square" rtlCol="0">
            <a:spAutoFit/>
          </a:bodyPr>
          <a:lstStyle/>
          <a:p>
            <a:pPr algn="ctr"/>
            <a:r>
              <a:rPr kumimoji="1" lang="ja-JP" altLang="en-US" sz="3600" b="1" dirty="0" smtClean="0">
                <a:solidFill>
                  <a:srgbClr val="FF0000"/>
                </a:solidFill>
                <a:effectLst>
                  <a:outerShdw blurRad="38100" dist="38100" dir="2700000" algn="tl">
                    <a:srgbClr val="000000">
                      <a:alpha val="43137"/>
                    </a:srgbClr>
                  </a:outerShdw>
                </a:effectLst>
              </a:rPr>
              <a:t>骨びらん</a:t>
            </a:r>
            <a:endParaRPr kumimoji="1" lang="en-US" altLang="ja-JP" sz="3600" b="1" dirty="0" smtClean="0">
              <a:solidFill>
                <a:srgbClr val="FF0000"/>
              </a:solidFill>
              <a:effectLst>
                <a:outerShdw blurRad="38100" dist="38100" dir="2700000" algn="tl">
                  <a:srgbClr val="000000">
                    <a:alpha val="43137"/>
                  </a:srgbClr>
                </a:outerShdw>
              </a:effectLst>
            </a:endParaRPr>
          </a:p>
          <a:p>
            <a:pPr algn="ctr"/>
            <a:r>
              <a:rPr lang="ja-JP" altLang="en-US" sz="3600" b="1" dirty="0">
                <a:solidFill>
                  <a:srgbClr val="FF0000"/>
                </a:solidFill>
                <a:effectLst>
                  <a:outerShdw blurRad="38100" dist="38100" dir="2700000" algn="tl">
                    <a:srgbClr val="000000">
                      <a:alpha val="43137"/>
                    </a:srgbClr>
                  </a:outerShdw>
                </a:effectLst>
              </a:rPr>
              <a:t>骨粗鬆症</a:t>
            </a:r>
            <a:endParaRPr kumimoji="1" lang="ja-JP" altLang="en-US" sz="3600" b="1" dirty="0">
              <a:solidFill>
                <a:srgbClr val="FF0000"/>
              </a:solidFill>
              <a:effectLst>
                <a:outerShdw blurRad="38100" dist="38100" dir="2700000" algn="tl">
                  <a:srgbClr val="000000">
                    <a:alpha val="43137"/>
                  </a:srgbClr>
                </a:outerShdw>
              </a:effectLst>
            </a:endParaRPr>
          </a:p>
        </p:txBody>
      </p:sp>
      <p:sp>
        <p:nvSpPr>
          <p:cNvPr id="58" name="タイトル 1"/>
          <p:cNvSpPr>
            <a:spLocks noGrp="1"/>
          </p:cNvSpPr>
          <p:nvPr>
            <p:ph type="title"/>
          </p:nvPr>
        </p:nvSpPr>
        <p:spPr>
          <a:xfrm>
            <a:off x="780692" y="19508"/>
            <a:ext cx="5735524" cy="1143000"/>
          </a:xfrm>
        </p:spPr>
        <p:txBody>
          <a:bodyPr/>
          <a:lstStyle/>
          <a:p>
            <a:pPr algn="l"/>
            <a:r>
              <a:rPr lang="en-US" altLang="ja-JP" dirty="0" smtClean="0"/>
              <a:t>RA</a:t>
            </a:r>
            <a:r>
              <a:rPr lang="ja-JP" altLang="en-US" dirty="0" smtClean="0"/>
              <a:t>の骨破壊</a:t>
            </a:r>
            <a:endParaRPr kumimoji="1" lang="ja-JP" altLang="en-US" dirty="0"/>
          </a:p>
        </p:txBody>
      </p:sp>
      <p:sp>
        <p:nvSpPr>
          <p:cNvPr id="6" name="テキスト ボックス 5"/>
          <p:cNvSpPr txBox="1"/>
          <p:nvPr/>
        </p:nvSpPr>
        <p:spPr>
          <a:xfrm>
            <a:off x="1602309" y="4388574"/>
            <a:ext cx="2484059" cy="1938992"/>
          </a:xfrm>
          <a:prstGeom prst="rect">
            <a:avLst/>
          </a:prstGeom>
          <a:noFill/>
        </p:spPr>
        <p:txBody>
          <a:bodyPr wrap="square" rtlCol="0">
            <a:spAutoFit/>
          </a:bodyPr>
          <a:lstStyle/>
          <a:p>
            <a:r>
              <a:rPr lang="en-US" altLang="ja-JP" sz="2400" b="1" dirty="0" smtClean="0">
                <a:solidFill>
                  <a:srgbClr val="FF0000"/>
                </a:solidFill>
                <a:effectLst>
                  <a:outerShdw blurRad="38100" dist="38100" dir="2700000" algn="tl">
                    <a:srgbClr val="000000">
                      <a:alpha val="43137"/>
                    </a:srgbClr>
                  </a:outerShdw>
                </a:effectLst>
                <a:latin typeface="+mn-ea"/>
              </a:rPr>
              <a:t>R</a:t>
            </a:r>
            <a:r>
              <a:rPr lang="en-US" altLang="ja-JP" sz="2400" b="1" dirty="0" smtClean="0">
                <a:effectLst>
                  <a:outerShdw blurRad="38100" dist="38100" dir="2700000" algn="tl">
                    <a:srgbClr val="000000">
                      <a:alpha val="43137"/>
                    </a:srgbClr>
                  </a:outerShdw>
                </a:effectLst>
                <a:latin typeface="+mn-ea"/>
              </a:rPr>
              <a:t>eceptor </a:t>
            </a:r>
          </a:p>
          <a:p>
            <a:r>
              <a:rPr lang="en-US" altLang="ja-JP" sz="2400" b="1" dirty="0" smtClean="0">
                <a:solidFill>
                  <a:srgbClr val="FF0000"/>
                </a:solidFill>
                <a:effectLst>
                  <a:outerShdw blurRad="38100" dist="38100" dir="2700000" algn="tl">
                    <a:srgbClr val="000000">
                      <a:alpha val="43137"/>
                    </a:srgbClr>
                  </a:outerShdw>
                </a:effectLst>
                <a:latin typeface="+mn-ea"/>
              </a:rPr>
              <a:t>A</a:t>
            </a:r>
            <a:r>
              <a:rPr lang="en-US" altLang="ja-JP" sz="2400" b="1" dirty="0" smtClean="0">
                <a:effectLst>
                  <a:outerShdw blurRad="38100" dist="38100" dir="2700000" algn="tl">
                    <a:srgbClr val="000000">
                      <a:alpha val="43137"/>
                    </a:srgbClr>
                  </a:outerShdw>
                </a:effectLst>
                <a:latin typeface="+mn-ea"/>
              </a:rPr>
              <a:t>ctivator </a:t>
            </a:r>
            <a:r>
              <a:rPr lang="en-US" altLang="ja-JP" sz="2400" b="1" dirty="0">
                <a:effectLst>
                  <a:outerShdw blurRad="38100" dist="38100" dir="2700000" algn="tl">
                    <a:srgbClr val="000000">
                      <a:alpha val="43137"/>
                    </a:srgbClr>
                  </a:outerShdw>
                </a:effectLst>
                <a:latin typeface="+mn-ea"/>
              </a:rPr>
              <a:t>of </a:t>
            </a:r>
            <a:endParaRPr lang="en-US" altLang="ja-JP" sz="2400" b="1" dirty="0" smtClean="0">
              <a:effectLst>
                <a:outerShdw blurRad="38100" dist="38100" dir="2700000" algn="tl">
                  <a:srgbClr val="000000">
                    <a:alpha val="43137"/>
                  </a:srgbClr>
                </a:outerShdw>
              </a:effectLst>
              <a:latin typeface="+mn-ea"/>
            </a:endParaRPr>
          </a:p>
          <a:p>
            <a:r>
              <a:rPr lang="en-US" altLang="ja-JP" sz="2400" b="1" dirty="0" smtClean="0">
                <a:solidFill>
                  <a:srgbClr val="FF0000"/>
                </a:solidFill>
                <a:effectLst>
                  <a:outerShdw blurRad="38100" dist="38100" dir="2700000" algn="tl">
                    <a:srgbClr val="000000">
                      <a:alpha val="43137"/>
                    </a:srgbClr>
                  </a:outerShdw>
                </a:effectLst>
                <a:latin typeface="+mn-ea"/>
              </a:rPr>
              <a:t>N</a:t>
            </a:r>
            <a:r>
              <a:rPr lang="en-US" altLang="ja-JP" sz="2400" b="1" dirty="0" smtClean="0">
                <a:effectLst>
                  <a:outerShdw blurRad="38100" dist="38100" dir="2700000" algn="tl">
                    <a:srgbClr val="000000">
                      <a:alpha val="43137"/>
                    </a:srgbClr>
                  </a:outerShdw>
                </a:effectLst>
                <a:latin typeface="+mn-ea"/>
              </a:rPr>
              <a:t>uclear Factor -</a:t>
            </a:r>
          </a:p>
          <a:p>
            <a:r>
              <a:rPr lang="az-Cyrl-AZ" altLang="ja-JP" sz="2400" b="1" dirty="0" smtClean="0">
                <a:solidFill>
                  <a:srgbClr val="FF0000"/>
                </a:solidFill>
                <a:effectLst>
                  <a:outerShdw blurRad="38100" dist="38100" dir="2700000" algn="tl">
                    <a:srgbClr val="000000">
                      <a:alpha val="43137"/>
                    </a:srgbClr>
                  </a:outerShdw>
                </a:effectLst>
                <a:latin typeface="+mn-ea"/>
              </a:rPr>
              <a:t>к</a:t>
            </a:r>
            <a:r>
              <a:rPr lang="en-US" altLang="ja-JP" sz="2400" b="1" dirty="0">
                <a:effectLst>
                  <a:outerShdw blurRad="38100" dist="38100" dir="2700000" algn="tl">
                    <a:srgbClr val="000000">
                      <a:alpha val="43137"/>
                    </a:srgbClr>
                  </a:outerShdw>
                </a:effectLst>
                <a:latin typeface="+mn-ea"/>
              </a:rPr>
              <a:t>B </a:t>
            </a:r>
            <a:endParaRPr lang="en-US" altLang="ja-JP" sz="2400" b="1" dirty="0" smtClean="0">
              <a:effectLst>
                <a:outerShdw blurRad="38100" dist="38100" dir="2700000" algn="tl">
                  <a:srgbClr val="000000">
                    <a:alpha val="43137"/>
                  </a:srgbClr>
                </a:outerShdw>
              </a:effectLst>
              <a:latin typeface="+mn-ea"/>
            </a:endParaRPr>
          </a:p>
          <a:p>
            <a:r>
              <a:rPr lang="en-US" altLang="ja-JP" sz="2400" b="1" dirty="0" smtClean="0">
                <a:solidFill>
                  <a:srgbClr val="FF0000"/>
                </a:solidFill>
                <a:effectLst>
                  <a:outerShdw blurRad="38100" dist="38100" dir="2700000" algn="tl">
                    <a:srgbClr val="000000">
                      <a:alpha val="43137"/>
                    </a:srgbClr>
                  </a:outerShdw>
                </a:effectLst>
                <a:latin typeface="+mn-ea"/>
              </a:rPr>
              <a:t>L</a:t>
            </a:r>
            <a:r>
              <a:rPr lang="en-US" altLang="ja-JP" sz="2400" b="1" dirty="0" smtClean="0">
                <a:effectLst>
                  <a:outerShdw blurRad="38100" dist="38100" dir="2700000" algn="tl">
                    <a:srgbClr val="000000">
                      <a:alpha val="43137"/>
                    </a:srgbClr>
                  </a:outerShdw>
                </a:effectLst>
                <a:latin typeface="+mn-ea"/>
              </a:rPr>
              <a:t>igand</a:t>
            </a:r>
            <a:endParaRPr kumimoji="1" lang="ja-JP" altLang="en-US" sz="2400" b="1" dirty="0">
              <a:effectLst>
                <a:outerShdw blurRad="38100" dist="38100" dir="2700000" algn="tl">
                  <a:srgbClr val="000000">
                    <a:alpha val="43137"/>
                  </a:srgbClr>
                </a:outerShdw>
              </a:effectLst>
              <a:latin typeface="+mn-ea"/>
            </a:endParaRPr>
          </a:p>
        </p:txBody>
      </p:sp>
      <p:cxnSp>
        <p:nvCxnSpPr>
          <p:cNvPr id="19" name="直線矢印コネクタ 18"/>
          <p:cNvCxnSpPr/>
          <p:nvPr/>
        </p:nvCxnSpPr>
        <p:spPr>
          <a:xfrm flipV="1">
            <a:off x="2947702" y="2919302"/>
            <a:ext cx="1311246" cy="1587765"/>
          </a:xfrm>
          <a:prstGeom prst="straightConnector1">
            <a:avLst/>
          </a:prstGeom>
          <a:ln>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909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1143000"/>
          </a:xfrm>
        </p:spPr>
        <p:txBody>
          <a:bodyPr/>
          <a:lstStyle/>
          <a:p>
            <a:r>
              <a:rPr lang="ja-JP" altLang="en-US" dirty="0"/>
              <a:t>関</a:t>
            </a:r>
            <a:r>
              <a:rPr lang="ja-JP" altLang="en-US" dirty="0" smtClean="0"/>
              <a:t>節リウマチの</a:t>
            </a:r>
            <a:r>
              <a:rPr lang="ja-JP" altLang="en-US" dirty="0"/>
              <a:t>臨</a:t>
            </a:r>
            <a:r>
              <a:rPr lang="ja-JP" altLang="en-US" dirty="0" smtClean="0"/>
              <a:t>床像</a:t>
            </a:r>
            <a:endParaRPr kumimoji="1" lang="ja-JP" altLang="en-US" dirty="0"/>
          </a:p>
        </p:txBody>
      </p:sp>
      <p:sp>
        <p:nvSpPr>
          <p:cNvPr id="5" name="テキスト ボックス 4"/>
          <p:cNvSpPr txBox="1"/>
          <p:nvPr/>
        </p:nvSpPr>
        <p:spPr>
          <a:xfrm>
            <a:off x="2771800" y="1556792"/>
            <a:ext cx="3600400" cy="584775"/>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latin typeface="+mn-ea"/>
              </a:rPr>
              <a:t>症例</a:t>
            </a:r>
            <a:r>
              <a:rPr lang="en-US" altLang="ja-JP" sz="3200" b="1" dirty="0">
                <a:effectLst>
                  <a:outerShdw blurRad="38100" dist="38100" dir="2700000" algn="tl">
                    <a:srgbClr val="000000">
                      <a:alpha val="43137"/>
                    </a:srgbClr>
                  </a:outerShdw>
                </a:effectLst>
                <a:latin typeface="+mn-ea"/>
              </a:rPr>
              <a:t>2</a:t>
            </a:r>
            <a:r>
              <a:rPr kumimoji="1" lang="ja-JP" altLang="en-US" sz="3200" b="1" dirty="0" smtClean="0">
                <a:effectLst>
                  <a:outerShdw blurRad="38100" dist="38100" dir="2700000" algn="tl">
                    <a:srgbClr val="000000">
                      <a:alpha val="43137"/>
                    </a:srgbClr>
                  </a:outerShdw>
                </a:effectLst>
                <a:latin typeface="+mn-ea"/>
              </a:rPr>
              <a:t>　</a:t>
            </a:r>
            <a:r>
              <a:rPr lang="en-US" altLang="ja-JP" sz="3200" b="1" dirty="0">
                <a:effectLst>
                  <a:outerShdw blurRad="38100" dist="38100" dir="2700000" algn="tl">
                    <a:srgbClr val="000000">
                      <a:alpha val="43137"/>
                    </a:srgbClr>
                  </a:outerShdw>
                </a:effectLst>
                <a:latin typeface="+mn-ea"/>
              </a:rPr>
              <a:t>23</a:t>
            </a:r>
            <a:r>
              <a:rPr lang="ja-JP" altLang="en-US" sz="3200" b="1" dirty="0" smtClean="0">
                <a:effectLst>
                  <a:outerShdw blurRad="38100" dist="38100" dir="2700000" algn="tl">
                    <a:srgbClr val="000000">
                      <a:alpha val="43137"/>
                    </a:srgbClr>
                  </a:outerShdw>
                </a:effectLst>
                <a:latin typeface="+mn-ea"/>
              </a:rPr>
              <a:t>歳</a:t>
            </a:r>
            <a:r>
              <a:rPr kumimoji="1" lang="ja-JP" altLang="en-US" sz="3200" b="1" dirty="0" smtClean="0">
                <a:effectLst>
                  <a:outerShdw blurRad="38100" dist="38100" dir="2700000" algn="tl">
                    <a:srgbClr val="000000">
                      <a:alpha val="43137"/>
                    </a:srgbClr>
                  </a:outerShdw>
                </a:effectLst>
                <a:latin typeface="+mn-ea"/>
              </a:rPr>
              <a:t>　女性</a:t>
            </a:r>
            <a:endParaRPr kumimoji="1" lang="ja-JP" altLang="en-US" sz="3200" b="1" dirty="0">
              <a:effectLst>
                <a:outerShdw blurRad="38100" dist="38100" dir="2700000" algn="tl">
                  <a:srgbClr val="000000">
                    <a:alpha val="43137"/>
                  </a:srgbClr>
                </a:outerShdw>
              </a:effectLst>
              <a:latin typeface="+mn-ea"/>
            </a:endParaRPr>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7000" contrast="57000"/>
                    </a14:imgEffect>
                  </a14:imgLayer>
                </a14:imgProps>
              </a:ext>
              <a:ext uri="{28A0092B-C50C-407E-A947-70E740481C1C}">
                <a14:useLocalDpi xmlns:a14="http://schemas.microsoft.com/office/drawing/2010/main" val="0"/>
              </a:ext>
            </a:extLst>
          </a:blip>
          <a:srcRect l="13537" t="15566" r="23254" b="8386"/>
          <a:stretch/>
        </p:blipFill>
        <p:spPr bwMode="auto">
          <a:xfrm rot="10800000">
            <a:off x="113081" y="2073339"/>
            <a:ext cx="2993582"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755576" y="6444044"/>
            <a:ext cx="1800200" cy="369332"/>
          </a:xfrm>
          <a:prstGeom prst="rect">
            <a:avLst/>
          </a:prstGeom>
          <a:noFill/>
        </p:spPr>
        <p:txBody>
          <a:bodyPr wrap="square" rtlCol="0">
            <a:spAutoFit/>
          </a:bodyPr>
          <a:lstStyle/>
          <a:p>
            <a:r>
              <a:rPr kumimoji="1" lang="ja-JP" altLang="en-US" dirty="0" smtClean="0"/>
              <a:t>２３歳　</a:t>
            </a:r>
            <a:r>
              <a:rPr kumimoji="1" lang="en-US" altLang="ja-JP" dirty="0" smtClean="0"/>
              <a:t>1</a:t>
            </a:r>
            <a:r>
              <a:rPr kumimoji="1" lang="ja-JP" altLang="en-US" dirty="0" smtClean="0"/>
              <a:t>ヵ月</a:t>
            </a:r>
            <a:endParaRPr kumimoji="1" lang="ja-JP" altLang="en-US" dirty="0"/>
          </a:p>
        </p:txBody>
      </p:sp>
      <p:sp>
        <p:nvSpPr>
          <p:cNvPr id="12" name="テキスト ボックス 11"/>
          <p:cNvSpPr txBox="1"/>
          <p:nvPr/>
        </p:nvSpPr>
        <p:spPr>
          <a:xfrm>
            <a:off x="3275856" y="2983592"/>
            <a:ext cx="5688632" cy="2677656"/>
          </a:xfrm>
          <a:prstGeom prst="rect">
            <a:avLst/>
          </a:prstGeom>
          <a:noFill/>
        </p:spPr>
        <p:txBody>
          <a:bodyPr wrap="square" rtlCol="0">
            <a:spAutoFit/>
          </a:bodyPr>
          <a:lstStyle/>
          <a:p>
            <a:r>
              <a:rPr lang="en-US" altLang="ja-JP" sz="2400" b="1" dirty="0" smtClean="0">
                <a:latin typeface="+mn-ea"/>
              </a:rPr>
              <a:t>[</a:t>
            </a:r>
            <a:r>
              <a:rPr lang="ja-JP" altLang="en-US" sz="2400" b="1" dirty="0" smtClean="0">
                <a:latin typeface="+mn-ea"/>
              </a:rPr>
              <a:t>主訴</a:t>
            </a:r>
            <a:r>
              <a:rPr lang="en-US" altLang="ja-JP" sz="2400" b="1" dirty="0" smtClean="0">
                <a:latin typeface="+mn-ea"/>
              </a:rPr>
              <a:t>]</a:t>
            </a:r>
            <a:r>
              <a:rPr lang="ja-JP" altLang="en-US" sz="2400" b="1" dirty="0" smtClean="0">
                <a:latin typeface="+mn-ea"/>
              </a:rPr>
              <a:t>　　　左手関節痛</a:t>
            </a:r>
            <a:endParaRPr lang="en-US" altLang="ja-JP" sz="2400" b="1" dirty="0" smtClean="0">
              <a:latin typeface="+mn-ea"/>
            </a:endParaRPr>
          </a:p>
          <a:p>
            <a:r>
              <a:rPr lang="en-US" altLang="ja-JP" sz="2400" b="1" dirty="0" smtClean="0">
                <a:latin typeface="+mn-ea"/>
              </a:rPr>
              <a:t>[</a:t>
            </a:r>
            <a:r>
              <a:rPr lang="ja-JP" altLang="en-US" sz="2400" b="1" dirty="0">
                <a:latin typeface="+mn-ea"/>
              </a:rPr>
              <a:t>職業</a:t>
            </a:r>
            <a:r>
              <a:rPr lang="en-US" altLang="ja-JP" sz="2400" b="1" dirty="0" smtClean="0">
                <a:latin typeface="+mn-ea"/>
              </a:rPr>
              <a:t>]</a:t>
            </a:r>
            <a:r>
              <a:rPr lang="ja-JP" altLang="en-US" sz="2400" b="1" dirty="0" smtClean="0">
                <a:latin typeface="+mn-ea"/>
              </a:rPr>
              <a:t>　　　医学部学生</a:t>
            </a:r>
            <a:r>
              <a:rPr lang="ja-JP" altLang="en-US" sz="2400" b="1" dirty="0">
                <a:latin typeface="+mn-ea"/>
              </a:rPr>
              <a:t>　</a:t>
            </a:r>
            <a:endParaRPr lang="en-US" altLang="ja-JP" sz="2400" b="1" dirty="0" smtClean="0">
              <a:latin typeface="+mn-ea"/>
            </a:endParaRPr>
          </a:p>
          <a:p>
            <a:r>
              <a:rPr lang="en-US" altLang="ja-JP" sz="2400" b="1" dirty="0" smtClean="0">
                <a:latin typeface="+mn-ea"/>
              </a:rPr>
              <a:t>[</a:t>
            </a:r>
            <a:r>
              <a:rPr lang="ja-JP" altLang="en-US" sz="2400" b="1" dirty="0" smtClean="0">
                <a:latin typeface="+mn-ea"/>
              </a:rPr>
              <a:t>部活</a:t>
            </a:r>
            <a:r>
              <a:rPr lang="en-US" altLang="ja-JP" sz="2400" b="1" dirty="0" smtClean="0">
                <a:latin typeface="+mn-ea"/>
              </a:rPr>
              <a:t>]</a:t>
            </a:r>
            <a:r>
              <a:rPr lang="ja-JP" altLang="en-US" sz="2400" b="1" dirty="0" smtClean="0">
                <a:latin typeface="+mn-ea"/>
              </a:rPr>
              <a:t>　　　バレーボール</a:t>
            </a:r>
            <a:endParaRPr lang="en-US" altLang="ja-JP" sz="2400" b="1" dirty="0">
              <a:latin typeface="+mn-ea"/>
            </a:endParaRPr>
          </a:p>
          <a:p>
            <a:r>
              <a:rPr kumimoji="1" lang="en-US" altLang="ja-JP" sz="2400" b="1" dirty="0" smtClean="0">
                <a:latin typeface="+mn-ea"/>
              </a:rPr>
              <a:t>[</a:t>
            </a:r>
            <a:r>
              <a:rPr kumimoji="1" lang="ja-JP" altLang="en-US" sz="2400" b="1" dirty="0" smtClean="0">
                <a:latin typeface="+mn-ea"/>
              </a:rPr>
              <a:t>現病歴</a:t>
            </a:r>
            <a:r>
              <a:rPr kumimoji="1" lang="en-US" altLang="ja-JP" sz="2400" b="1" dirty="0" smtClean="0">
                <a:latin typeface="+mn-ea"/>
              </a:rPr>
              <a:t>]</a:t>
            </a:r>
          </a:p>
          <a:p>
            <a:r>
              <a:rPr lang="ja-JP" altLang="en-US" sz="2400" b="1" dirty="0">
                <a:latin typeface="+mn-ea"/>
              </a:rPr>
              <a:t>　</a:t>
            </a:r>
            <a:r>
              <a:rPr lang="en-US" altLang="ja-JP" sz="2400" b="1" dirty="0" smtClean="0">
                <a:latin typeface="+mn-ea"/>
              </a:rPr>
              <a:t>3</a:t>
            </a:r>
            <a:r>
              <a:rPr lang="ja-JP" altLang="en-US" sz="2400" b="1" dirty="0" smtClean="0">
                <a:latin typeface="+mn-ea"/>
              </a:rPr>
              <a:t>ヶ月前より左手関節痛出現</a:t>
            </a:r>
            <a:endParaRPr lang="en-US" altLang="ja-JP" sz="2400" b="1" dirty="0" smtClean="0">
              <a:latin typeface="+mn-ea"/>
            </a:endParaRPr>
          </a:p>
          <a:p>
            <a:r>
              <a:rPr kumimoji="1" lang="ja-JP" altLang="en-US" sz="2400" b="1" dirty="0">
                <a:latin typeface="+mn-ea"/>
              </a:rPr>
              <a:t>　</a:t>
            </a:r>
            <a:r>
              <a:rPr kumimoji="1" lang="ja-JP" altLang="en-US" sz="2400" b="1" dirty="0" smtClean="0">
                <a:latin typeface="+mn-ea"/>
              </a:rPr>
              <a:t>レシーブのしすぎと考えて放置していたが</a:t>
            </a:r>
            <a:endParaRPr kumimoji="1" lang="en-US" altLang="ja-JP" sz="2400" b="1" dirty="0" smtClean="0">
              <a:latin typeface="+mn-ea"/>
            </a:endParaRPr>
          </a:p>
          <a:p>
            <a:r>
              <a:rPr lang="ja-JP" altLang="en-US" sz="2400" b="1" dirty="0">
                <a:latin typeface="+mn-ea"/>
              </a:rPr>
              <a:t>　疼</a:t>
            </a:r>
            <a:r>
              <a:rPr lang="ja-JP" altLang="en-US" sz="2400" b="1" dirty="0" smtClean="0">
                <a:latin typeface="+mn-ea"/>
              </a:rPr>
              <a:t>痛持続のため当院整形外科初診</a:t>
            </a:r>
            <a:r>
              <a:rPr lang="en-US" altLang="ja-JP" sz="2400" b="1" dirty="0" smtClean="0">
                <a:latin typeface="+mn-ea"/>
              </a:rPr>
              <a:t>.</a:t>
            </a:r>
            <a:endParaRPr kumimoji="1" lang="ja-JP" altLang="en-US" sz="2400" b="1" dirty="0">
              <a:latin typeface="+mn-ea"/>
            </a:endParaRPr>
          </a:p>
        </p:txBody>
      </p:sp>
    </p:spTree>
    <p:extLst>
      <p:ext uri="{BB962C8B-B14F-4D97-AF65-F5344CB8AC3E}">
        <p14:creationId xmlns:p14="http://schemas.microsoft.com/office/powerpoint/2010/main" val="11504643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FFC000"/>
                </a:solidFill>
              </a:rPr>
              <a:t>骨粗鬆症とは？</a:t>
            </a:r>
            <a:endParaRPr kumimoji="1" lang="ja-JP" altLang="en-US" dirty="0">
              <a:solidFill>
                <a:srgbClr val="FFC000"/>
              </a:solidFill>
            </a:endParaRPr>
          </a:p>
        </p:txBody>
      </p:sp>
      <p:sp>
        <p:nvSpPr>
          <p:cNvPr id="4" name="コンテンツ プレースホルダー 2"/>
          <p:cNvSpPr>
            <a:spLocks noGrp="1"/>
          </p:cNvSpPr>
          <p:nvPr>
            <p:ph idx="1"/>
          </p:nvPr>
        </p:nvSpPr>
        <p:spPr>
          <a:xfrm>
            <a:off x="457200" y="2248272"/>
            <a:ext cx="8229600" cy="1756792"/>
          </a:xfrm>
        </p:spPr>
        <p:txBody>
          <a:bodyPr/>
          <a:lstStyle/>
          <a:p>
            <a:pPr marL="0" indent="0" algn="ctr">
              <a:buNone/>
            </a:pPr>
            <a:r>
              <a:rPr lang="ja-JP" altLang="en-US" dirty="0" smtClean="0"/>
              <a:t>骨粗鬆症の</a:t>
            </a:r>
            <a:endParaRPr lang="en-US" altLang="ja-JP" dirty="0" smtClean="0"/>
          </a:p>
          <a:p>
            <a:pPr marL="0" indent="0" algn="ctr">
              <a:buNone/>
            </a:pPr>
            <a:r>
              <a:rPr lang="ja-JP" altLang="en-US" dirty="0" smtClean="0"/>
              <a:t>予防と治療のガイドライン　</a:t>
            </a:r>
            <a:endParaRPr lang="en-US" altLang="ja-JP" dirty="0" smtClean="0"/>
          </a:p>
          <a:p>
            <a:pPr marL="0" indent="0" algn="ctr">
              <a:buNone/>
            </a:pPr>
            <a:r>
              <a:rPr lang="en-US" altLang="ja-JP" dirty="0" smtClean="0"/>
              <a:t>2015</a:t>
            </a:r>
            <a:r>
              <a:rPr lang="ja-JP" altLang="en-US" dirty="0" smtClean="0"/>
              <a:t>年版</a:t>
            </a:r>
            <a:endParaRPr lang="en-US" altLang="ja-JP" dirty="0" smtClean="0"/>
          </a:p>
          <a:p>
            <a:pPr algn="ctr"/>
            <a:endParaRPr lang="en-US" altLang="ja-JP" dirty="0" smtClean="0"/>
          </a:p>
        </p:txBody>
      </p:sp>
      <p:sp>
        <p:nvSpPr>
          <p:cNvPr id="7" name="テキスト ボックス 6"/>
          <p:cNvSpPr txBox="1"/>
          <p:nvPr/>
        </p:nvSpPr>
        <p:spPr>
          <a:xfrm>
            <a:off x="1313350" y="5153923"/>
            <a:ext cx="6517300" cy="369332"/>
          </a:xfrm>
          <a:prstGeom prst="rect">
            <a:avLst/>
          </a:prstGeom>
          <a:noFill/>
        </p:spPr>
        <p:txBody>
          <a:bodyPr wrap="square" rtlCol="0">
            <a:spAutoFit/>
          </a:bodyPr>
          <a:lstStyle/>
          <a:p>
            <a:pPr algn="ctr"/>
            <a:r>
              <a:rPr lang="ja-JP" altLang="en-US" b="1" dirty="0" smtClean="0"/>
              <a:t>日本骨粗鬆症学会　日本骨代謝学会　骨粗鬆症財団</a:t>
            </a:r>
            <a:endParaRPr kumimoji="1" lang="ja-JP" altLang="en-US" b="1" dirty="0"/>
          </a:p>
        </p:txBody>
      </p:sp>
    </p:spTree>
    <p:extLst>
      <p:ext uri="{BB962C8B-B14F-4D97-AF65-F5344CB8AC3E}">
        <p14:creationId xmlns:p14="http://schemas.microsoft.com/office/powerpoint/2010/main" val="34753753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rgbClr val="FFC000"/>
                </a:solidFill>
              </a:rPr>
              <a:t>骨粗鬆症の概念と定義</a:t>
            </a:r>
            <a:endParaRPr kumimoji="1" lang="ja-JP" altLang="en-US" dirty="0">
              <a:solidFill>
                <a:srgbClr val="FFC000"/>
              </a:solidFill>
            </a:endParaRPr>
          </a:p>
        </p:txBody>
      </p:sp>
      <p:sp>
        <p:nvSpPr>
          <p:cNvPr id="3" name="コンテンツ プレースホルダー 2"/>
          <p:cNvSpPr>
            <a:spLocks noGrp="1"/>
          </p:cNvSpPr>
          <p:nvPr>
            <p:ph idx="1"/>
          </p:nvPr>
        </p:nvSpPr>
        <p:spPr>
          <a:xfrm>
            <a:off x="457200" y="1600201"/>
            <a:ext cx="8229600" cy="1828800"/>
          </a:xfrm>
        </p:spPr>
        <p:txBody>
          <a:bodyPr/>
          <a:lstStyle/>
          <a:p>
            <a:pPr marL="0" indent="0" algn="ctr">
              <a:buNone/>
            </a:pPr>
            <a:r>
              <a:rPr lang="en-US" altLang="ja-JP" dirty="0" smtClean="0"/>
              <a:t>WHO</a:t>
            </a:r>
          </a:p>
          <a:p>
            <a:pPr marL="0" indent="0">
              <a:buNone/>
            </a:pPr>
            <a:r>
              <a:rPr lang="ja-JP" altLang="en-US" dirty="0" smtClean="0"/>
              <a:t>「</a:t>
            </a:r>
            <a:r>
              <a:rPr lang="ja-JP" altLang="en-US" sz="2400" dirty="0"/>
              <a:t>骨粗鬆症は， </a:t>
            </a:r>
            <a:r>
              <a:rPr lang="ja-JP" altLang="en-US" sz="2400" dirty="0" smtClean="0"/>
              <a:t>低骨量</a:t>
            </a:r>
            <a:r>
              <a:rPr lang="ja-JP" altLang="en-US" sz="2400" dirty="0"/>
              <a:t>と骨組織の微細構造の異常を特徴とし，骨の</a:t>
            </a:r>
            <a:r>
              <a:rPr lang="ja-JP" altLang="en-US" sz="2400" dirty="0" smtClean="0"/>
              <a:t>脆弱性</a:t>
            </a:r>
            <a:r>
              <a:rPr lang="ja-JP" altLang="en-US" sz="2400" dirty="0"/>
              <a:t>が増大し，骨折の危険性が増大する疾患で</a:t>
            </a:r>
            <a:r>
              <a:rPr lang="ja-JP" altLang="en-US" sz="2400" dirty="0" smtClean="0"/>
              <a:t>ある」</a:t>
            </a:r>
            <a:endParaRPr lang="en-US" altLang="ja-JP" sz="2400" dirty="0" smtClean="0"/>
          </a:p>
        </p:txBody>
      </p:sp>
      <p:graphicFrame>
        <p:nvGraphicFramePr>
          <p:cNvPr id="4" name="表 3"/>
          <p:cNvGraphicFramePr>
            <a:graphicFrameLocks noGrp="1"/>
          </p:cNvGraphicFramePr>
          <p:nvPr>
            <p:extLst>
              <p:ext uri="{D42A27DB-BD31-4B8C-83A1-F6EECF244321}">
                <p14:modId xmlns:p14="http://schemas.microsoft.com/office/powerpoint/2010/main" val="3833726347"/>
              </p:ext>
            </p:extLst>
          </p:nvPr>
        </p:nvGraphicFramePr>
        <p:xfrm>
          <a:off x="791580" y="3861048"/>
          <a:ext cx="7560840" cy="2209800"/>
        </p:xfrm>
        <a:graphic>
          <a:graphicData uri="http://schemas.openxmlformats.org/drawingml/2006/table">
            <a:tbl>
              <a:tblPr firstRow="1" bandRow="1">
                <a:tableStyleId>{5C22544A-7EE6-4342-B048-85BDC9FD1C3A}</a:tableStyleId>
              </a:tblPr>
              <a:tblGrid>
                <a:gridCol w="2417356"/>
                <a:gridCol w="5143484"/>
              </a:tblGrid>
              <a:tr h="370840">
                <a:tc gridSpan="2">
                  <a:txBody>
                    <a:bodyPr/>
                    <a:lstStyle/>
                    <a:p>
                      <a:pPr algn="ctr"/>
                      <a:r>
                        <a:rPr kumimoji="1" lang="ja-JP" altLang="en-US" sz="2400" dirty="0" smtClean="0">
                          <a:solidFill>
                            <a:schemeClr val="tx1"/>
                          </a:solidFill>
                        </a:rPr>
                        <a:t>　骨密度により診断カテゴリー</a:t>
                      </a:r>
                      <a:endParaRPr kumimoji="1" lang="ja-JP" altLang="en-US"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kumimoji="1" lang="ja-JP" altLang="en-US" dirty="0" smtClean="0">
                          <a:solidFill>
                            <a:schemeClr val="tx1"/>
                          </a:solidFill>
                        </a:rPr>
                        <a:t>正常</a:t>
                      </a:r>
                      <a:endParaRPr kumimoji="1" lang="ja-JP" alt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smtClean="0">
                          <a:solidFill>
                            <a:schemeClr val="tx1"/>
                          </a:solidFill>
                        </a:rPr>
                        <a:t>骨密度が若年成人の平均値の－</a:t>
                      </a:r>
                      <a:r>
                        <a:rPr kumimoji="1" lang="en-US" altLang="ja-JP" dirty="0" smtClean="0">
                          <a:solidFill>
                            <a:schemeClr val="tx1"/>
                          </a:solidFill>
                        </a:rPr>
                        <a:t>1SD</a:t>
                      </a:r>
                      <a:r>
                        <a:rPr kumimoji="1" lang="ja-JP" altLang="en-US" dirty="0" smtClean="0">
                          <a:solidFill>
                            <a:schemeClr val="tx1"/>
                          </a:solidFill>
                        </a:rPr>
                        <a:t>以上</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kumimoji="1" lang="ja-JP" altLang="en-US" dirty="0" smtClean="0">
                          <a:solidFill>
                            <a:schemeClr val="tx1"/>
                          </a:solidFill>
                        </a:rPr>
                        <a:t>低骨量状態</a:t>
                      </a:r>
                      <a:endParaRPr kumimoji="1" lang="ja-JP" alt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aseline="0" dirty="0" smtClean="0">
                          <a:solidFill>
                            <a:schemeClr val="tx1"/>
                          </a:solidFill>
                        </a:rPr>
                        <a:t>骨密度が</a:t>
                      </a:r>
                      <a:r>
                        <a:rPr kumimoji="1" lang="en-US" altLang="ja-JP" baseline="0" dirty="0" smtClean="0">
                          <a:solidFill>
                            <a:schemeClr val="tx1"/>
                          </a:solidFill>
                        </a:rPr>
                        <a:t>T</a:t>
                      </a:r>
                      <a:r>
                        <a:rPr kumimoji="1" lang="ja-JP" altLang="en-US" baseline="0" dirty="0" smtClean="0">
                          <a:solidFill>
                            <a:schemeClr val="tx1"/>
                          </a:solidFill>
                        </a:rPr>
                        <a:t>スコアで　</a:t>
                      </a:r>
                      <a:endParaRPr kumimoji="1" lang="en-US" altLang="ja-JP" baseline="0" dirty="0" smtClean="0">
                        <a:solidFill>
                          <a:schemeClr val="tx1"/>
                        </a:solidFill>
                      </a:endParaRPr>
                    </a:p>
                    <a:p>
                      <a:r>
                        <a:rPr kumimoji="1" lang="ja-JP" altLang="en-US" baseline="0" dirty="0" smtClean="0">
                          <a:solidFill>
                            <a:schemeClr val="tx1"/>
                          </a:solidFill>
                        </a:rPr>
                        <a:t>　　　　　　　　　　　　　－</a:t>
                      </a:r>
                      <a:r>
                        <a:rPr kumimoji="1" lang="en-US" altLang="ja-JP" baseline="0" dirty="0" smtClean="0">
                          <a:solidFill>
                            <a:schemeClr val="tx1"/>
                          </a:solidFill>
                        </a:rPr>
                        <a:t>2.5</a:t>
                      </a:r>
                      <a:r>
                        <a:rPr kumimoji="1" lang="ja-JP" altLang="en-US" baseline="0" dirty="0" smtClean="0">
                          <a:solidFill>
                            <a:schemeClr val="tx1"/>
                          </a:solidFill>
                        </a:rPr>
                        <a:t>＜</a:t>
                      </a:r>
                      <a:r>
                        <a:rPr kumimoji="1" lang="en-US" altLang="ja-JP" baseline="0" dirty="0" smtClean="0">
                          <a:solidFill>
                            <a:schemeClr val="tx1"/>
                          </a:solidFill>
                        </a:rPr>
                        <a:t>T</a:t>
                      </a:r>
                      <a:r>
                        <a:rPr kumimoji="1" lang="ja-JP" altLang="en-US" baseline="0" dirty="0" smtClean="0">
                          <a:solidFill>
                            <a:schemeClr val="tx1"/>
                          </a:solidFill>
                        </a:rPr>
                        <a:t>スコア＜－</a:t>
                      </a:r>
                      <a:r>
                        <a:rPr kumimoji="1" lang="en-US" altLang="ja-JP" baseline="0" dirty="0" smtClean="0">
                          <a:solidFill>
                            <a:schemeClr val="tx1"/>
                          </a:solidFill>
                        </a:rPr>
                        <a:t>1.0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kumimoji="1" lang="ja-JP" altLang="en-US" dirty="0" smtClean="0">
                          <a:solidFill>
                            <a:schemeClr val="tx1"/>
                          </a:solidFill>
                        </a:rPr>
                        <a:t>骨粗鬆症</a:t>
                      </a:r>
                      <a:endParaRPr kumimoji="1" lang="ja-JP" alt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smtClean="0">
                          <a:solidFill>
                            <a:schemeClr val="tx1"/>
                          </a:solidFill>
                        </a:rPr>
                        <a:t>骨密度が</a:t>
                      </a:r>
                      <a:r>
                        <a:rPr kumimoji="1" lang="en-US" altLang="ja-JP" dirty="0" smtClean="0">
                          <a:solidFill>
                            <a:schemeClr val="tx1"/>
                          </a:solidFill>
                        </a:rPr>
                        <a:t>T</a:t>
                      </a:r>
                      <a:r>
                        <a:rPr kumimoji="1" lang="ja-JP" altLang="en-US" dirty="0" smtClean="0">
                          <a:solidFill>
                            <a:schemeClr val="tx1"/>
                          </a:solidFill>
                        </a:rPr>
                        <a:t>スコアで　　　</a:t>
                      </a:r>
                      <a:r>
                        <a:rPr kumimoji="1" lang="en-US" altLang="ja-JP" dirty="0" smtClean="0">
                          <a:solidFill>
                            <a:schemeClr val="tx1"/>
                          </a:solidFill>
                        </a:rPr>
                        <a:t>T</a:t>
                      </a:r>
                      <a:r>
                        <a:rPr kumimoji="1" lang="ja-JP" altLang="en-US" dirty="0" smtClean="0">
                          <a:solidFill>
                            <a:schemeClr val="tx1"/>
                          </a:solidFill>
                        </a:rPr>
                        <a:t>スコア＜－</a:t>
                      </a:r>
                      <a:r>
                        <a:rPr kumimoji="1" lang="en-US" altLang="ja-JP" dirty="0" smtClean="0">
                          <a:solidFill>
                            <a:schemeClr val="tx1"/>
                          </a:solidFill>
                        </a:rPr>
                        <a:t>2.5</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kumimoji="1" lang="ja-JP" altLang="en-US" dirty="0" smtClean="0">
                          <a:solidFill>
                            <a:schemeClr val="tx1"/>
                          </a:solidFill>
                        </a:rPr>
                        <a:t>重症骨粗鬆症</a:t>
                      </a:r>
                      <a:endParaRPr kumimoji="1" lang="ja-JP" alt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smtClean="0">
                          <a:solidFill>
                            <a:schemeClr val="tx1"/>
                          </a:solidFill>
                        </a:rPr>
                        <a:t>骨粗鬆症に加えて、１個以上の脆弱性骨折がある。</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809514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rgbClr val="FFC000"/>
                </a:solidFill>
              </a:rPr>
              <a:t>骨粗鬆症の概念と定義</a:t>
            </a:r>
            <a:endParaRPr kumimoji="1" lang="ja-JP" altLang="en-US" dirty="0">
              <a:solidFill>
                <a:srgbClr val="FFC000"/>
              </a:solidFill>
            </a:endParaRPr>
          </a:p>
        </p:txBody>
      </p:sp>
      <p:sp>
        <p:nvSpPr>
          <p:cNvPr id="3" name="コンテンツ プレースホルダー 2"/>
          <p:cNvSpPr>
            <a:spLocks noGrp="1"/>
          </p:cNvSpPr>
          <p:nvPr>
            <p:ph idx="1"/>
          </p:nvPr>
        </p:nvSpPr>
        <p:spPr>
          <a:xfrm>
            <a:off x="457200" y="1268760"/>
            <a:ext cx="8229600" cy="1900807"/>
          </a:xfrm>
        </p:spPr>
        <p:txBody>
          <a:bodyPr>
            <a:normAutofit/>
          </a:bodyPr>
          <a:lstStyle/>
          <a:p>
            <a:pPr marL="0" indent="0" algn="ctr">
              <a:buNone/>
            </a:pPr>
            <a:r>
              <a:rPr lang="ja-JP" altLang="en-US" dirty="0" smtClean="0"/>
              <a:t>日本では　</a:t>
            </a:r>
            <a:endParaRPr lang="en-US" altLang="ja-JP" dirty="0" smtClean="0"/>
          </a:p>
          <a:p>
            <a:pPr marL="0" indent="0" algn="ctr">
              <a:buNone/>
            </a:pPr>
            <a:r>
              <a:rPr lang="ja-JP" altLang="en-US" sz="2400" dirty="0" smtClean="0"/>
              <a:t>　脆弱性骨折の有無にて診断基準が異なる。</a:t>
            </a:r>
            <a:endParaRPr lang="en-US" altLang="ja-JP" sz="2400" dirty="0" smtClean="0"/>
          </a:p>
          <a:p>
            <a:pPr marL="0" indent="0" algn="ctr">
              <a:buNone/>
            </a:pPr>
            <a:r>
              <a:rPr lang="en-US" altLang="ja-JP" sz="2400" dirty="0" smtClean="0"/>
              <a:t>T</a:t>
            </a:r>
            <a:r>
              <a:rPr lang="ja-JP" altLang="en-US" sz="2400" dirty="0" smtClean="0"/>
              <a:t>スコアでなく、</a:t>
            </a:r>
            <a:r>
              <a:rPr lang="en-US" altLang="ja-JP" sz="2400" dirty="0" smtClean="0"/>
              <a:t>YAM</a:t>
            </a:r>
            <a:r>
              <a:rPr lang="ja-JP" altLang="en-US" sz="2400" dirty="0" smtClean="0"/>
              <a:t>値を用いる。</a:t>
            </a:r>
            <a:endParaRPr lang="en-US" altLang="ja-JP" sz="2400" dirty="0" smtClean="0"/>
          </a:p>
          <a:p>
            <a:pPr marL="0" indent="0" algn="ctr">
              <a:buNone/>
            </a:pPr>
            <a:r>
              <a:rPr lang="en-US" altLang="ja-JP" sz="2400" dirty="0" smtClean="0"/>
              <a:t>(YAM</a:t>
            </a:r>
            <a:r>
              <a:rPr lang="ja-JP" altLang="en-US" sz="2400" dirty="0" smtClean="0"/>
              <a:t>：</a:t>
            </a:r>
            <a:r>
              <a:rPr lang="en-US" altLang="ja-JP" sz="2400" dirty="0" smtClean="0"/>
              <a:t>young adult mean)</a:t>
            </a:r>
          </a:p>
          <a:p>
            <a:pPr marL="0" indent="0" algn="ctr">
              <a:buNone/>
            </a:pPr>
            <a:endParaRPr lang="en-US" altLang="ja-JP" sz="2400" dirty="0" smtClean="0"/>
          </a:p>
        </p:txBody>
      </p:sp>
      <p:graphicFrame>
        <p:nvGraphicFramePr>
          <p:cNvPr id="5" name="表 4"/>
          <p:cNvGraphicFramePr>
            <a:graphicFrameLocks noGrp="1"/>
          </p:cNvGraphicFramePr>
          <p:nvPr>
            <p:extLst>
              <p:ext uri="{D42A27DB-BD31-4B8C-83A1-F6EECF244321}">
                <p14:modId xmlns:p14="http://schemas.microsoft.com/office/powerpoint/2010/main" val="2971514629"/>
              </p:ext>
            </p:extLst>
          </p:nvPr>
        </p:nvGraphicFramePr>
        <p:xfrm>
          <a:off x="107504" y="4102126"/>
          <a:ext cx="4392488" cy="2495226"/>
        </p:xfrm>
        <a:graphic>
          <a:graphicData uri="http://schemas.openxmlformats.org/drawingml/2006/table">
            <a:tbl>
              <a:tblPr firstRow="1" bandRow="1">
                <a:tableStyleId>{5C22544A-7EE6-4342-B048-85BDC9FD1C3A}</a:tableStyleId>
              </a:tblPr>
              <a:tblGrid>
                <a:gridCol w="1331057"/>
                <a:gridCol w="3061431"/>
              </a:tblGrid>
              <a:tr h="566994">
                <a:tc gridSpan="2">
                  <a:txBody>
                    <a:bodyPr/>
                    <a:lstStyle/>
                    <a:p>
                      <a:pPr algn="ctr"/>
                      <a:r>
                        <a:rPr kumimoji="1" lang="ja-JP" altLang="en-US" sz="2400" dirty="0" smtClean="0">
                          <a:solidFill>
                            <a:schemeClr val="tx1"/>
                          </a:solidFill>
                        </a:rPr>
                        <a:t>脆弱性骨折無し</a:t>
                      </a:r>
                      <a:endParaRPr kumimoji="1" lang="ja-JP"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6838">
                <a:tc>
                  <a:txBody>
                    <a:bodyPr/>
                    <a:lstStyle/>
                    <a:p>
                      <a:pPr algn="ctr"/>
                      <a:r>
                        <a:rPr kumimoji="1" lang="ja-JP" altLang="en-US" dirty="0" smtClean="0">
                          <a:solidFill>
                            <a:schemeClr val="tx1"/>
                          </a:solidFill>
                        </a:rPr>
                        <a:t>正常</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smtClean="0">
                          <a:solidFill>
                            <a:schemeClr val="tx1"/>
                          </a:solidFill>
                        </a:rPr>
                        <a:t>骨密度　＞　</a:t>
                      </a:r>
                      <a:r>
                        <a:rPr kumimoji="1" lang="en-US" altLang="ja-JP" dirty="0" smtClean="0">
                          <a:solidFill>
                            <a:schemeClr val="tx1"/>
                          </a:solidFill>
                        </a:rPr>
                        <a:t>YAM</a:t>
                      </a:r>
                      <a:r>
                        <a:rPr kumimoji="1" lang="ja-JP" altLang="en-US" dirty="0" smtClean="0">
                          <a:solidFill>
                            <a:schemeClr val="tx1"/>
                          </a:solidFill>
                        </a:rPr>
                        <a:t>の</a:t>
                      </a:r>
                      <a:r>
                        <a:rPr kumimoji="1" lang="en-US" altLang="ja-JP" dirty="0" smtClean="0">
                          <a:solidFill>
                            <a:schemeClr val="tx1"/>
                          </a:solidFill>
                        </a:rPr>
                        <a:t>70</a:t>
                      </a:r>
                      <a:r>
                        <a:rPr kumimoji="1" lang="ja-JP" altLang="en-US" dirty="0" smtClean="0">
                          <a:solidFill>
                            <a:schemeClr val="tx1"/>
                          </a:solidFill>
                        </a:rPr>
                        <a:t>％</a:t>
                      </a:r>
                      <a:r>
                        <a:rPr kumimoji="1" lang="en-US" altLang="ja-JP" dirty="0" smtClean="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66994">
                <a:tc>
                  <a:txBody>
                    <a:bodyPr/>
                    <a:lstStyle/>
                    <a:p>
                      <a:pPr algn="ctr"/>
                      <a:r>
                        <a:rPr kumimoji="1" lang="ja-JP" altLang="en-US" dirty="0" smtClean="0">
                          <a:solidFill>
                            <a:schemeClr val="tx1"/>
                          </a:solidFill>
                        </a:rPr>
                        <a:t>骨量減少</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smtClean="0">
                          <a:solidFill>
                            <a:schemeClr val="tx1"/>
                          </a:solidFill>
                        </a:rPr>
                        <a:t>－</a:t>
                      </a:r>
                      <a:r>
                        <a:rPr kumimoji="1" lang="en-US" altLang="ja-JP" dirty="0" smtClean="0">
                          <a:solidFill>
                            <a:schemeClr val="tx1"/>
                          </a:solidFill>
                        </a:rPr>
                        <a:t>2.5SD</a:t>
                      </a:r>
                      <a:r>
                        <a:rPr kumimoji="1" lang="ja-JP" altLang="en-US" dirty="0" smtClean="0">
                          <a:solidFill>
                            <a:schemeClr val="tx1"/>
                          </a:solidFill>
                        </a:rPr>
                        <a:t>＜骨密度＜－</a:t>
                      </a:r>
                      <a:r>
                        <a:rPr kumimoji="1" lang="en-US" altLang="ja-JP" dirty="0" smtClean="0">
                          <a:solidFill>
                            <a:schemeClr val="tx1"/>
                          </a:solidFill>
                        </a:rPr>
                        <a:t>1SD</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80002">
                <a:tc>
                  <a:txBody>
                    <a:bodyPr/>
                    <a:lstStyle/>
                    <a:p>
                      <a:pPr algn="ctr"/>
                      <a:r>
                        <a:rPr kumimoji="1" lang="ja-JP" altLang="en-US" dirty="0" smtClean="0">
                          <a:solidFill>
                            <a:schemeClr val="tx1"/>
                          </a:solidFill>
                        </a:rPr>
                        <a:t>骨粗鬆症</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smtClean="0">
                          <a:solidFill>
                            <a:schemeClr val="tx1"/>
                          </a:solidFill>
                        </a:rPr>
                        <a:t>骨密度　≦　</a:t>
                      </a:r>
                      <a:r>
                        <a:rPr kumimoji="1" lang="en-US" altLang="ja-JP" dirty="0" smtClean="0">
                          <a:solidFill>
                            <a:schemeClr val="tx1"/>
                          </a:solidFill>
                        </a:rPr>
                        <a:t>YAM </a:t>
                      </a:r>
                      <a:r>
                        <a:rPr kumimoji="1" lang="ja-JP" altLang="en-US" dirty="0" smtClean="0">
                          <a:solidFill>
                            <a:schemeClr val="tx1"/>
                          </a:solidFill>
                        </a:rPr>
                        <a:t>の</a:t>
                      </a:r>
                      <a:r>
                        <a:rPr kumimoji="1" lang="en-US" altLang="ja-JP" dirty="0" smtClean="0">
                          <a:solidFill>
                            <a:schemeClr val="tx1"/>
                          </a:solidFill>
                        </a:rPr>
                        <a:t>70%</a:t>
                      </a:r>
                    </a:p>
                    <a:p>
                      <a:pPr algn="ctr"/>
                      <a:r>
                        <a:rPr kumimoji="1" lang="ja-JP" altLang="en-US" dirty="0" smtClean="0">
                          <a:solidFill>
                            <a:schemeClr val="tx1"/>
                          </a:solidFill>
                        </a:rPr>
                        <a:t>または、　</a:t>
                      </a:r>
                      <a:endParaRPr kumimoji="1" lang="en-US" altLang="ja-JP" dirty="0" smtClean="0">
                        <a:solidFill>
                          <a:schemeClr val="tx1"/>
                        </a:solidFill>
                      </a:endParaRPr>
                    </a:p>
                    <a:p>
                      <a:pPr algn="ctr"/>
                      <a:r>
                        <a:rPr kumimoji="1" lang="ja-JP" altLang="en-US" dirty="0" smtClean="0">
                          <a:solidFill>
                            <a:schemeClr val="tx1"/>
                          </a:solidFill>
                        </a:rPr>
                        <a:t>骨密度　≦　－</a:t>
                      </a:r>
                      <a:r>
                        <a:rPr kumimoji="1" lang="en-US" altLang="ja-JP" dirty="0" smtClean="0">
                          <a:solidFill>
                            <a:schemeClr val="tx1"/>
                          </a:solidFill>
                        </a:rPr>
                        <a:t>2.5SD </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203878143"/>
              </p:ext>
            </p:extLst>
          </p:nvPr>
        </p:nvGraphicFramePr>
        <p:xfrm>
          <a:off x="4644008" y="4107846"/>
          <a:ext cx="4392488" cy="1847154"/>
        </p:xfrm>
        <a:graphic>
          <a:graphicData uri="http://schemas.openxmlformats.org/drawingml/2006/table">
            <a:tbl>
              <a:tblPr firstRow="1" bandRow="1">
                <a:tableStyleId>{5C22544A-7EE6-4342-B048-85BDC9FD1C3A}</a:tableStyleId>
              </a:tblPr>
              <a:tblGrid>
                <a:gridCol w="1331057"/>
                <a:gridCol w="3061431"/>
              </a:tblGrid>
              <a:tr h="566994">
                <a:tc gridSpan="2">
                  <a:txBody>
                    <a:bodyPr/>
                    <a:lstStyle/>
                    <a:p>
                      <a:pPr algn="ctr"/>
                      <a:r>
                        <a:rPr kumimoji="1" lang="ja-JP" altLang="en-US" sz="2400" dirty="0" smtClean="0">
                          <a:solidFill>
                            <a:schemeClr val="tx1"/>
                          </a:solidFill>
                        </a:rPr>
                        <a:t>脆弱性骨折あり</a:t>
                      </a:r>
                      <a:endParaRPr kumimoji="1" lang="ja-JP" alt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66994">
                <a:tc rowSpan="2">
                  <a:txBody>
                    <a:bodyPr/>
                    <a:lstStyle/>
                    <a:p>
                      <a:pPr algn="ctr"/>
                      <a:r>
                        <a:rPr kumimoji="1" lang="ja-JP" altLang="en-US" dirty="0" smtClean="0">
                          <a:solidFill>
                            <a:schemeClr val="tx1"/>
                          </a:solidFill>
                        </a:rPr>
                        <a:t>骨粗鬆症</a:t>
                      </a:r>
                      <a:endParaRPr kumimoji="1" lang="ja-JP"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smtClean="0">
                          <a:solidFill>
                            <a:schemeClr val="tx1"/>
                          </a:solidFill>
                        </a:rPr>
                        <a:t>脆弱性骨折があり</a:t>
                      </a:r>
                      <a:endParaRPr kumimoji="1" lang="en-US" altLang="ja-JP" dirty="0" smtClean="0">
                        <a:solidFill>
                          <a:schemeClr val="tx1"/>
                        </a:solidFill>
                      </a:endParaRPr>
                    </a:p>
                    <a:p>
                      <a:pPr algn="ctr"/>
                      <a:r>
                        <a:rPr kumimoji="1" lang="ja-JP" altLang="en-US" dirty="0" smtClean="0">
                          <a:solidFill>
                            <a:schemeClr val="tx1"/>
                          </a:solidFill>
                        </a:rPr>
                        <a:t>骨密度＜</a:t>
                      </a:r>
                      <a:r>
                        <a:rPr kumimoji="1" lang="en-US" altLang="ja-JP" dirty="0" smtClean="0">
                          <a:solidFill>
                            <a:schemeClr val="tx1"/>
                          </a:solidFill>
                        </a:rPr>
                        <a:t>YAM</a:t>
                      </a:r>
                      <a:r>
                        <a:rPr kumimoji="1" lang="ja-JP" altLang="en-US" dirty="0" smtClean="0">
                          <a:solidFill>
                            <a:schemeClr val="tx1"/>
                          </a:solidFill>
                        </a:rPr>
                        <a:t>の</a:t>
                      </a:r>
                      <a:r>
                        <a:rPr kumimoji="1" lang="en-US" altLang="ja-JP" dirty="0" smtClean="0">
                          <a:solidFill>
                            <a:schemeClr val="tx1"/>
                          </a:solidFill>
                        </a:rPr>
                        <a:t>80%</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80002">
                <a:tc vMerge="1">
                  <a:txBody>
                    <a:bodyPr/>
                    <a:lstStyle/>
                    <a:p>
                      <a:pPr algn="ct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dirty="0" smtClean="0">
                          <a:solidFill>
                            <a:schemeClr val="tx1"/>
                          </a:solidFill>
                        </a:rPr>
                        <a:t>大腿骨近位部骨折</a:t>
                      </a:r>
                      <a:endParaRPr kumimoji="1" lang="en-US" altLang="ja-JP" dirty="0" smtClean="0">
                        <a:solidFill>
                          <a:schemeClr val="tx1"/>
                        </a:solidFill>
                      </a:endParaRPr>
                    </a:p>
                    <a:p>
                      <a:pPr algn="ctr"/>
                      <a:r>
                        <a:rPr kumimoji="1" lang="ja-JP" altLang="en-US" dirty="0" smtClean="0">
                          <a:solidFill>
                            <a:schemeClr val="tx1"/>
                          </a:solidFill>
                        </a:rPr>
                        <a:t>または、椎体骨折あり</a:t>
                      </a:r>
                      <a:endParaRPr kumimoji="1" lang="en-US" altLang="ja-JP"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テキスト ボックス 6"/>
          <p:cNvSpPr txBox="1"/>
          <p:nvPr/>
        </p:nvSpPr>
        <p:spPr>
          <a:xfrm>
            <a:off x="647564" y="3532946"/>
            <a:ext cx="7848872" cy="400110"/>
          </a:xfrm>
          <a:prstGeom prst="rect">
            <a:avLst/>
          </a:prstGeom>
          <a:noFill/>
        </p:spPr>
        <p:txBody>
          <a:bodyPr wrap="square" rtlCol="0">
            <a:spAutoFit/>
          </a:bodyPr>
          <a:lstStyle/>
          <a:p>
            <a:pPr algn="ctr"/>
            <a:r>
              <a:rPr kumimoji="1" lang="ja-JP" altLang="en-US" sz="2000" b="1" dirty="0" smtClean="0">
                <a:solidFill>
                  <a:schemeClr val="accent3">
                    <a:lumMod val="60000"/>
                    <a:lumOff val="40000"/>
                  </a:schemeClr>
                </a:solidFill>
                <a:effectLst>
                  <a:outerShdw blurRad="38100" dist="38100" dir="2700000" algn="tl">
                    <a:srgbClr val="000000">
                      <a:alpha val="43137"/>
                    </a:srgbClr>
                  </a:outerShdw>
                </a:effectLst>
              </a:rPr>
              <a:t>脆弱性骨折の有無が、骨折リスクを増加させることを考慮してある。</a:t>
            </a:r>
            <a:endParaRPr kumimoji="1" lang="ja-JP" altLang="en-US" sz="2000" b="1" dirty="0">
              <a:solidFill>
                <a:schemeClr val="accent3">
                  <a:lumMod val="60000"/>
                  <a:lumOff val="4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69132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骨の強度とは？</a:t>
            </a:r>
            <a:endParaRPr kumimoji="1" lang="ja-JP" altLang="en-US" dirty="0"/>
          </a:p>
        </p:txBody>
      </p:sp>
      <p:sp>
        <p:nvSpPr>
          <p:cNvPr id="4" name="角丸四角形 3"/>
          <p:cNvSpPr/>
          <p:nvPr/>
        </p:nvSpPr>
        <p:spPr>
          <a:xfrm>
            <a:off x="323528" y="2861631"/>
            <a:ext cx="2376264" cy="122413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骨の強度</a:t>
            </a:r>
            <a:endParaRPr kumimoji="1" lang="ja-JP" altLang="en-US" sz="3200" b="1" dirty="0"/>
          </a:p>
        </p:txBody>
      </p:sp>
      <p:sp>
        <p:nvSpPr>
          <p:cNvPr id="5" name="角丸四角形 4"/>
          <p:cNvSpPr/>
          <p:nvPr/>
        </p:nvSpPr>
        <p:spPr>
          <a:xfrm>
            <a:off x="3401616" y="2885171"/>
            <a:ext cx="2376264" cy="122413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骨密度</a:t>
            </a:r>
            <a:endParaRPr kumimoji="1" lang="en-US" altLang="ja-JP" sz="3200" b="1" dirty="0" smtClean="0"/>
          </a:p>
        </p:txBody>
      </p:sp>
      <p:sp>
        <p:nvSpPr>
          <p:cNvPr id="6" name="角丸四角形 5"/>
          <p:cNvSpPr/>
          <p:nvPr/>
        </p:nvSpPr>
        <p:spPr>
          <a:xfrm>
            <a:off x="6479704" y="2861631"/>
            <a:ext cx="2376264" cy="122413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b="1" dirty="0"/>
              <a:t>骨質</a:t>
            </a:r>
            <a:endParaRPr kumimoji="1" lang="ja-JP" altLang="en-US" sz="3200" b="1" dirty="0"/>
          </a:p>
        </p:txBody>
      </p:sp>
      <p:sp>
        <p:nvSpPr>
          <p:cNvPr id="7" name="テキスト ボックス 6"/>
          <p:cNvSpPr txBox="1"/>
          <p:nvPr/>
        </p:nvSpPr>
        <p:spPr>
          <a:xfrm>
            <a:off x="2654660" y="3242867"/>
            <a:ext cx="792088" cy="461665"/>
          </a:xfrm>
          <a:prstGeom prst="rect">
            <a:avLst/>
          </a:prstGeom>
          <a:noFill/>
        </p:spPr>
        <p:txBody>
          <a:bodyPr wrap="square" rtlCol="0">
            <a:spAutoFit/>
          </a:bodyPr>
          <a:lstStyle/>
          <a:p>
            <a:pPr algn="ctr"/>
            <a:r>
              <a:rPr lang="ja-JP" altLang="en-US" sz="2400" b="1" dirty="0"/>
              <a:t>＝</a:t>
            </a:r>
            <a:endParaRPr kumimoji="1" lang="ja-JP" altLang="en-US" sz="2400" b="1" dirty="0"/>
          </a:p>
        </p:txBody>
      </p:sp>
      <p:sp>
        <p:nvSpPr>
          <p:cNvPr id="8" name="テキスト ボックス 7"/>
          <p:cNvSpPr txBox="1"/>
          <p:nvPr/>
        </p:nvSpPr>
        <p:spPr>
          <a:xfrm>
            <a:off x="5732748" y="3242867"/>
            <a:ext cx="792088" cy="461665"/>
          </a:xfrm>
          <a:prstGeom prst="rect">
            <a:avLst/>
          </a:prstGeom>
          <a:noFill/>
        </p:spPr>
        <p:txBody>
          <a:bodyPr wrap="square" rtlCol="0">
            <a:spAutoFit/>
          </a:bodyPr>
          <a:lstStyle/>
          <a:p>
            <a:pPr algn="ctr"/>
            <a:r>
              <a:rPr lang="ja-JP" altLang="en-US" sz="2400" b="1" dirty="0" smtClean="0"/>
              <a:t>＋</a:t>
            </a:r>
            <a:endParaRPr kumimoji="1" lang="ja-JP" altLang="en-US" sz="2400" b="1" dirty="0"/>
          </a:p>
        </p:txBody>
      </p:sp>
      <p:sp>
        <p:nvSpPr>
          <p:cNvPr id="10" name="テキスト ボックス 9"/>
          <p:cNvSpPr txBox="1"/>
          <p:nvPr/>
        </p:nvSpPr>
        <p:spPr>
          <a:xfrm>
            <a:off x="3347864" y="4222829"/>
            <a:ext cx="2564904" cy="553998"/>
          </a:xfrm>
          <a:prstGeom prst="rect">
            <a:avLst/>
          </a:prstGeom>
          <a:noFill/>
        </p:spPr>
        <p:txBody>
          <a:bodyPr wrap="square" rtlCol="0">
            <a:spAutoFit/>
          </a:bodyPr>
          <a:lstStyle/>
          <a:p>
            <a:pPr algn="ctr"/>
            <a:r>
              <a:rPr kumimoji="1" lang="en-US" altLang="ja-JP" dirty="0" smtClean="0"/>
              <a:t>BMD</a:t>
            </a:r>
          </a:p>
          <a:p>
            <a:pPr algn="ctr"/>
            <a:r>
              <a:rPr lang="en-US" altLang="ja-JP" sz="1200" dirty="0" smtClean="0"/>
              <a:t>Bone</a:t>
            </a:r>
            <a:r>
              <a:rPr lang="ja-JP" altLang="en-US" sz="1200" dirty="0" smtClean="0"/>
              <a:t> </a:t>
            </a:r>
            <a:r>
              <a:rPr lang="en-US" altLang="ja-JP" sz="1200" dirty="0" smtClean="0"/>
              <a:t>Mineral Density</a:t>
            </a:r>
            <a:endParaRPr kumimoji="1" lang="ja-JP" altLang="en-US" sz="1200" dirty="0"/>
          </a:p>
        </p:txBody>
      </p:sp>
      <p:sp>
        <p:nvSpPr>
          <p:cNvPr id="12" name="テキスト ボックス 11"/>
          <p:cNvSpPr txBox="1"/>
          <p:nvPr/>
        </p:nvSpPr>
        <p:spPr>
          <a:xfrm>
            <a:off x="6641976" y="4221088"/>
            <a:ext cx="1953344" cy="1200329"/>
          </a:xfrm>
          <a:prstGeom prst="rect">
            <a:avLst/>
          </a:prstGeom>
          <a:noFill/>
        </p:spPr>
        <p:txBody>
          <a:bodyPr wrap="square" rtlCol="0">
            <a:spAutoFit/>
          </a:bodyPr>
          <a:lstStyle/>
          <a:p>
            <a:pPr algn="ctr"/>
            <a:r>
              <a:rPr lang="ja-JP" altLang="en-US" dirty="0"/>
              <a:t>微細</a:t>
            </a:r>
            <a:r>
              <a:rPr lang="ja-JP" altLang="en-US" dirty="0" smtClean="0"/>
              <a:t>構造</a:t>
            </a:r>
            <a:endParaRPr lang="en-US" altLang="ja-JP" dirty="0" smtClean="0"/>
          </a:p>
          <a:p>
            <a:pPr algn="ctr"/>
            <a:r>
              <a:rPr kumimoji="1" lang="ja-JP" altLang="en-US" dirty="0"/>
              <a:t>骨</a:t>
            </a:r>
            <a:r>
              <a:rPr kumimoji="1" lang="ja-JP" altLang="en-US" dirty="0" smtClean="0"/>
              <a:t>代謝回転</a:t>
            </a:r>
            <a:endParaRPr kumimoji="1" lang="en-US" altLang="ja-JP" dirty="0" smtClean="0"/>
          </a:p>
          <a:p>
            <a:pPr algn="ctr"/>
            <a:r>
              <a:rPr lang="ja-JP" altLang="en-US" dirty="0" smtClean="0"/>
              <a:t>微少骨折</a:t>
            </a:r>
            <a:endParaRPr lang="en-US" altLang="ja-JP" dirty="0" smtClean="0"/>
          </a:p>
          <a:p>
            <a:pPr algn="ctr"/>
            <a:r>
              <a:rPr kumimoji="1" lang="ja-JP" altLang="en-US" dirty="0" smtClean="0"/>
              <a:t>石灰化度</a:t>
            </a:r>
            <a:endParaRPr kumimoji="1" lang="ja-JP" altLang="en-US" dirty="0"/>
          </a:p>
        </p:txBody>
      </p:sp>
      <p:sp>
        <p:nvSpPr>
          <p:cNvPr id="13" name="テキスト ボックス 12"/>
          <p:cNvSpPr txBox="1"/>
          <p:nvPr/>
        </p:nvSpPr>
        <p:spPr>
          <a:xfrm>
            <a:off x="2915816" y="5805264"/>
            <a:ext cx="6048672" cy="369332"/>
          </a:xfrm>
          <a:prstGeom prst="rect">
            <a:avLst/>
          </a:prstGeom>
          <a:noFill/>
        </p:spPr>
        <p:txBody>
          <a:bodyPr wrap="square" rtlCol="0">
            <a:spAutoFit/>
          </a:bodyPr>
          <a:lstStyle/>
          <a:p>
            <a:pPr algn="r"/>
            <a:r>
              <a:rPr kumimoji="1" lang="en-US" altLang="ja-JP" dirty="0" smtClean="0"/>
              <a:t>2000</a:t>
            </a:r>
            <a:r>
              <a:rPr kumimoji="1" lang="ja-JP" altLang="en-US" dirty="0" smtClean="0"/>
              <a:t>年　</a:t>
            </a:r>
            <a:r>
              <a:rPr kumimoji="1" lang="en-US" altLang="ja-JP" dirty="0" smtClean="0"/>
              <a:t>NIH(</a:t>
            </a:r>
            <a:r>
              <a:rPr kumimoji="1" lang="ja-JP" altLang="en-US" dirty="0" smtClean="0"/>
              <a:t>米国立衛生研究後</a:t>
            </a:r>
            <a:r>
              <a:rPr kumimoji="1" lang="en-US" altLang="ja-JP" dirty="0" smtClean="0"/>
              <a:t>)</a:t>
            </a:r>
            <a:r>
              <a:rPr kumimoji="1" lang="ja-JP" altLang="en-US" dirty="0" smtClean="0"/>
              <a:t>コンセンサス会議</a:t>
            </a:r>
            <a:endParaRPr kumimoji="1" lang="en-US" altLang="ja-JP" dirty="0" smtClean="0"/>
          </a:p>
        </p:txBody>
      </p:sp>
      <p:sp>
        <p:nvSpPr>
          <p:cNvPr id="14" name="テキスト ボックス 13"/>
          <p:cNvSpPr txBox="1"/>
          <p:nvPr/>
        </p:nvSpPr>
        <p:spPr>
          <a:xfrm>
            <a:off x="4630316" y="3739975"/>
            <a:ext cx="1152128" cy="369332"/>
          </a:xfrm>
          <a:prstGeom prst="rect">
            <a:avLst/>
          </a:prstGeom>
          <a:noFill/>
        </p:spPr>
        <p:txBody>
          <a:bodyPr wrap="square" rtlCol="0">
            <a:spAutoFit/>
          </a:bodyPr>
          <a:lstStyle/>
          <a:p>
            <a:pPr algn="ctr"/>
            <a:r>
              <a:rPr kumimoji="1" lang="en-US" altLang="ja-JP" dirty="0" smtClean="0"/>
              <a:t>70%</a:t>
            </a:r>
            <a:endParaRPr kumimoji="1" lang="ja-JP" altLang="en-US" dirty="0"/>
          </a:p>
        </p:txBody>
      </p:sp>
      <p:sp>
        <p:nvSpPr>
          <p:cNvPr id="15" name="テキスト ボックス 14"/>
          <p:cNvSpPr txBox="1"/>
          <p:nvPr/>
        </p:nvSpPr>
        <p:spPr>
          <a:xfrm>
            <a:off x="7807458" y="3716435"/>
            <a:ext cx="1152128" cy="369332"/>
          </a:xfrm>
          <a:prstGeom prst="rect">
            <a:avLst/>
          </a:prstGeom>
          <a:noFill/>
        </p:spPr>
        <p:txBody>
          <a:bodyPr wrap="square" rtlCol="0">
            <a:spAutoFit/>
          </a:bodyPr>
          <a:lstStyle/>
          <a:p>
            <a:pPr algn="ctr"/>
            <a:r>
              <a:rPr lang="en-US" altLang="ja-JP" dirty="0" smtClean="0"/>
              <a:t>30</a:t>
            </a:r>
            <a:r>
              <a:rPr kumimoji="1" lang="en-US" altLang="ja-JP" dirty="0" smtClean="0"/>
              <a:t>%</a:t>
            </a:r>
            <a:endParaRPr kumimoji="1" lang="ja-JP" altLang="en-US" dirty="0"/>
          </a:p>
        </p:txBody>
      </p:sp>
    </p:spTree>
    <p:extLst>
      <p:ext uri="{BB962C8B-B14F-4D97-AF65-F5344CB8AC3E}">
        <p14:creationId xmlns:p14="http://schemas.microsoft.com/office/powerpoint/2010/main" val="39287413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骨粗鬆症の原因は？</a:t>
            </a:r>
            <a:endParaRPr kumimoji="1" lang="ja-JP" altLang="en-US" dirty="0"/>
          </a:p>
        </p:txBody>
      </p:sp>
      <p:sp>
        <p:nvSpPr>
          <p:cNvPr id="4" name="角丸四角形 3"/>
          <p:cNvSpPr/>
          <p:nvPr/>
        </p:nvSpPr>
        <p:spPr>
          <a:xfrm>
            <a:off x="662252" y="2780928"/>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破骨細胞の</a:t>
            </a:r>
            <a:endParaRPr kumimoji="1" lang="en-US" altLang="ja-JP" b="1" dirty="0" smtClean="0"/>
          </a:p>
          <a:p>
            <a:pPr algn="ctr"/>
            <a:r>
              <a:rPr kumimoji="1" lang="ja-JP" altLang="en-US" b="1" dirty="0" smtClean="0"/>
              <a:t>活性化</a:t>
            </a:r>
            <a:endParaRPr kumimoji="1" lang="ja-JP" altLang="en-US" b="1" dirty="0"/>
          </a:p>
        </p:txBody>
      </p:sp>
      <p:sp>
        <p:nvSpPr>
          <p:cNvPr id="5" name="角丸四角形 4"/>
          <p:cNvSpPr/>
          <p:nvPr/>
        </p:nvSpPr>
        <p:spPr>
          <a:xfrm>
            <a:off x="2782218" y="1556792"/>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t>Ca/P</a:t>
            </a:r>
            <a:r>
              <a:rPr lang="ja-JP" altLang="en-US" b="1" dirty="0" smtClean="0"/>
              <a:t>の欠乏</a:t>
            </a:r>
            <a:endParaRPr kumimoji="1" lang="en-US" altLang="ja-JP" b="1" dirty="0" smtClean="0"/>
          </a:p>
        </p:txBody>
      </p:sp>
      <p:sp>
        <p:nvSpPr>
          <p:cNvPr id="6" name="角丸四角形 5"/>
          <p:cNvSpPr/>
          <p:nvPr/>
        </p:nvSpPr>
        <p:spPr>
          <a:xfrm>
            <a:off x="4862092" y="2780928"/>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骨吸収と骨形成</a:t>
            </a:r>
            <a:endParaRPr kumimoji="1" lang="en-US" altLang="ja-JP" b="1" dirty="0" smtClean="0"/>
          </a:p>
          <a:p>
            <a:pPr algn="ctr"/>
            <a:r>
              <a:rPr lang="ja-JP" altLang="en-US" b="1" dirty="0" smtClean="0"/>
              <a:t>の</a:t>
            </a:r>
            <a:endParaRPr lang="en-US" altLang="ja-JP" b="1" dirty="0" smtClean="0"/>
          </a:p>
          <a:p>
            <a:pPr algn="ctr"/>
            <a:r>
              <a:rPr lang="ja-JP" altLang="en-US" b="1" dirty="0" smtClean="0"/>
              <a:t>アンバランス</a:t>
            </a:r>
            <a:endParaRPr kumimoji="1" lang="en-US" altLang="ja-JP" b="1" dirty="0" smtClean="0"/>
          </a:p>
        </p:txBody>
      </p:sp>
      <p:sp>
        <p:nvSpPr>
          <p:cNvPr id="7" name="角丸四角形 6"/>
          <p:cNvSpPr/>
          <p:nvPr/>
        </p:nvSpPr>
        <p:spPr>
          <a:xfrm>
            <a:off x="651594" y="4365104"/>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t>エストロゲンの</a:t>
            </a:r>
            <a:endParaRPr lang="en-US" altLang="ja-JP" b="1" dirty="0" smtClean="0"/>
          </a:p>
          <a:p>
            <a:pPr algn="ctr"/>
            <a:r>
              <a:rPr lang="ja-JP" altLang="en-US" b="1" dirty="0" smtClean="0"/>
              <a:t>欠乏</a:t>
            </a:r>
            <a:endParaRPr kumimoji="1" lang="en-US" altLang="ja-JP" b="1" dirty="0" smtClean="0"/>
          </a:p>
        </p:txBody>
      </p:sp>
      <p:sp>
        <p:nvSpPr>
          <p:cNvPr id="8" name="角丸四角形 7"/>
          <p:cNvSpPr/>
          <p:nvPr/>
        </p:nvSpPr>
        <p:spPr>
          <a:xfrm>
            <a:off x="2773472" y="5589240"/>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若</a:t>
            </a:r>
            <a:r>
              <a:rPr lang="ja-JP" altLang="en-US" b="1" dirty="0" smtClean="0"/>
              <a:t>年期の</a:t>
            </a:r>
            <a:endParaRPr lang="en-US" altLang="ja-JP" b="1" dirty="0" smtClean="0"/>
          </a:p>
          <a:p>
            <a:pPr algn="ctr"/>
            <a:r>
              <a:rPr lang="ja-JP" altLang="en-US" b="1" dirty="0"/>
              <a:t>骨</a:t>
            </a:r>
            <a:r>
              <a:rPr lang="ja-JP" altLang="en-US" b="1" dirty="0" smtClean="0"/>
              <a:t>形成不良</a:t>
            </a:r>
            <a:endParaRPr lang="en-US" altLang="ja-JP" b="1" dirty="0" smtClean="0"/>
          </a:p>
        </p:txBody>
      </p:sp>
      <p:sp>
        <p:nvSpPr>
          <p:cNvPr id="9" name="角丸四角形 8"/>
          <p:cNvSpPr/>
          <p:nvPr/>
        </p:nvSpPr>
        <p:spPr>
          <a:xfrm>
            <a:off x="4860032" y="4365104"/>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t>骨リモデリング</a:t>
            </a:r>
            <a:endParaRPr lang="en-US" altLang="ja-JP" b="1" dirty="0" smtClean="0"/>
          </a:p>
          <a:p>
            <a:pPr algn="ctr"/>
            <a:r>
              <a:rPr lang="ja-JP" altLang="en-US" b="1" dirty="0" smtClean="0"/>
              <a:t>の亢進</a:t>
            </a:r>
            <a:endParaRPr lang="en-US" altLang="ja-JP" b="1" dirty="0" smtClean="0"/>
          </a:p>
        </p:txBody>
      </p:sp>
      <p:cxnSp>
        <p:nvCxnSpPr>
          <p:cNvPr id="14" name="直線コネクタ 13"/>
          <p:cNvCxnSpPr>
            <a:stCxn id="5" idx="2"/>
            <a:endCxn id="8" idx="0"/>
          </p:cNvCxnSpPr>
          <p:nvPr/>
        </p:nvCxnSpPr>
        <p:spPr>
          <a:xfrm flipH="1">
            <a:off x="3720234" y="2564904"/>
            <a:ext cx="8746" cy="302433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5" idx="2"/>
            <a:endCxn id="4" idx="3"/>
          </p:cNvCxnSpPr>
          <p:nvPr/>
        </p:nvCxnSpPr>
        <p:spPr>
          <a:xfrm flipH="1">
            <a:off x="2555776" y="2564904"/>
            <a:ext cx="1173204"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a:stCxn id="5" idx="2"/>
            <a:endCxn id="6" idx="1"/>
          </p:cNvCxnSpPr>
          <p:nvPr/>
        </p:nvCxnSpPr>
        <p:spPr>
          <a:xfrm>
            <a:off x="3728980" y="2564904"/>
            <a:ext cx="1133112"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5" idx="2"/>
            <a:endCxn id="7" idx="3"/>
          </p:cNvCxnSpPr>
          <p:nvPr/>
        </p:nvCxnSpPr>
        <p:spPr>
          <a:xfrm flipH="1">
            <a:off x="2545118" y="2564904"/>
            <a:ext cx="1183862"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5" idx="2"/>
            <a:endCxn id="9" idx="1"/>
          </p:cNvCxnSpPr>
          <p:nvPr/>
        </p:nvCxnSpPr>
        <p:spPr>
          <a:xfrm>
            <a:off x="3728980" y="2564904"/>
            <a:ext cx="1131052"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6" idx="1"/>
            <a:endCxn id="4" idx="3"/>
          </p:cNvCxnSpPr>
          <p:nvPr/>
        </p:nvCxnSpPr>
        <p:spPr>
          <a:xfrm flipH="1">
            <a:off x="2555776" y="3284984"/>
            <a:ext cx="230631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6" idx="1"/>
            <a:endCxn id="7" idx="3"/>
          </p:cNvCxnSpPr>
          <p:nvPr/>
        </p:nvCxnSpPr>
        <p:spPr>
          <a:xfrm flipH="1">
            <a:off x="2545118" y="3284984"/>
            <a:ext cx="2316974"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6" idx="1"/>
            <a:endCxn id="8" idx="0"/>
          </p:cNvCxnSpPr>
          <p:nvPr/>
        </p:nvCxnSpPr>
        <p:spPr>
          <a:xfrm flipH="1">
            <a:off x="3720234" y="3284984"/>
            <a:ext cx="1141858"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stCxn id="6" idx="1"/>
            <a:endCxn id="9" idx="1"/>
          </p:cNvCxnSpPr>
          <p:nvPr/>
        </p:nvCxnSpPr>
        <p:spPr>
          <a:xfrm flipH="1">
            <a:off x="4860032" y="3284984"/>
            <a:ext cx="2060"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4" idx="3"/>
            <a:endCxn id="7" idx="3"/>
          </p:cNvCxnSpPr>
          <p:nvPr/>
        </p:nvCxnSpPr>
        <p:spPr>
          <a:xfrm flipH="1">
            <a:off x="2545118" y="3284984"/>
            <a:ext cx="10658"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9" idx="1"/>
            <a:endCxn id="8" idx="0"/>
          </p:cNvCxnSpPr>
          <p:nvPr/>
        </p:nvCxnSpPr>
        <p:spPr>
          <a:xfrm flipH="1">
            <a:off x="3720234" y="4869160"/>
            <a:ext cx="1139798"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9" idx="1"/>
            <a:endCxn id="7" idx="3"/>
          </p:cNvCxnSpPr>
          <p:nvPr/>
        </p:nvCxnSpPr>
        <p:spPr>
          <a:xfrm flipH="1">
            <a:off x="2545118" y="4869160"/>
            <a:ext cx="23149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9" idx="1"/>
            <a:endCxn id="4" idx="3"/>
          </p:cNvCxnSpPr>
          <p:nvPr/>
        </p:nvCxnSpPr>
        <p:spPr>
          <a:xfrm flipH="1" flipV="1">
            <a:off x="2555776" y="3284984"/>
            <a:ext cx="2304256"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8" idx="0"/>
            <a:endCxn id="7" idx="3"/>
          </p:cNvCxnSpPr>
          <p:nvPr/>
        </p:nvCxnSpPr>
        <p:spPr>
          <a:xfrm flipH="1" flipV="1">
            <a:off x="2545118" y="4869160"/>
            <a:ext cx="1175116"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8" idx="0"/>
            <a:endCxn id="4" idx="3"/>
          </p:cNvCxnSpPr>
          <p:nvPr/>
        </p:nvCxnSpPr>
        <p:spPr>
          <a:xfrm flipH="1" flipV="1">
            <a:off x="2555776" y="3284984"/>
            <a:ext cx="1164458"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9840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骨粗鬆症の原因は？</a:t>
            </a:r>
            <a:endParaRPr kumimoji="1" lang="ja-JP" altLang="en-US" dirty="0"/>
          </a:p>
        </p:txBody>
      </p:sp>
      <p:sp>
        <p:nvSpPr>
          <p:cNvPr id="4" name="角丸四角形 3"/>
          <p:cNvSpPr/>
          <p:nvPr/>
        </p:nvSpPr>
        <p:spPr>
          <a:xfrm>
            <a:off x="662252" y="2780928"/>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破骨細胞の</a:t>
            </a:r>
            <a:endParaRPr kumimoji="1" lang="en-US" altLang="ja-JP" b="1" dirty="0" smtClean="0"/>
          </a:p>
          <a:p>
            <a:pPr algn="ctr"/>
            <a:r>
              <a:rPr kumimoji="1" lang="ja-JP" altLang="en-US" b="1" dirty="0" smtClean="0"/>
              <a:t>活性化</a:t>
            </a:r>
            <a:endParaRPr kumimoji="1" lang="ja-JP" altLang="en-US" b="1" dirty="0"/>
          </a:p>
        </p:txBody>
      </p:sp>
      <p:sp>
        <p:nvSpPr>
          <p:cNvPr id="5" name="角丸四角形 4"/>
          <p:cNvSpPr/>
          <p:nvPr/>
        </p:nvSpPr>
        <p:spPr>
          <a:xfrm>
            <a:off x="2782218" y="1556792"/>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t>Ca/P</a:t>
            </a:r>
            <a:r>
              <a:rPr lang="ja-JP" altLang="en-US" b="1" dirty="0" smtClean="0"/>
              <a:t>の欠乏</a:t>
            </a:r>
            <a:endParaRPr kumimoji="1" lang="en-US" altLang="ja-JP" b="1" dirty="0" smtClean="0"/>
          </a:p>
        </p:txBody>
      </p:sp>
      <p:sp>
        <p:nvSpPr>
          <p:cNvPr id="6" name="角丸四角形 5"/>
          <p:cNvSpPr/>
          <p:nvPr/>
        </p:nvSpPr>
        <p:spPr>
          <a:xfrm>
            <a:off x="4862092" y="2780928"/>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骨吸収と骨形成</a:t>
            </a:r>
            <a:endParaRPr kumimoji="1" lang="en-US" altLang="ja-JP" b="1" dirty="0" smtClean="0"/>
          </a:p>
          <a:p>
            <a:pPr algn="ctr"/>
            <a:r>
              <a:rPr lang="ja-JP" altLang="en-US" b="1" dirty="0" smtClean="0"/>
              <a:t>の</a:t>
            </a:r>
            <a:endParaRPr lang="en-US" altLang="ja-JP" b="1" dirty="0" smtClean="0"/>
          </a:p>
          <a:p>
            <a:pPr algn="ctr"/>
            <a:r>
              <a:rPr lang="ja-JP" altLang="en-US" b="1" dirty="0" smtClean="0"/>
              <a:t>アンバランス</a:t>
            </a:r>
            <a:endParaRPr kumimoji="1" lang="en-US" altLang="ja-JP" b="1" dirty="0" smtClean="0"/>
          </a:p>
        </p:txBody>
      </p:sp>
      <p:sp>
        <p:nvSpPr>
          <p:cNvPr id="7" name="角丸四角形 6"/>
          <p:cNvSpPr/>
          <p:nvPr/>
        </p:nvSpPr>
        <p:spPr>
          <a:xfrm>
            <a:off x="651594" y="4365104"/>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t>エストロゲンの</a:t>
            </a:r>
            <a:endParaRPr lang="en-US" altLang="ja-JP" b="1" dirty="0" smtClean="0"/>
          </a:p>
          <a:p>
            <a:pPr algn="ctr"/>
            <a:r>
              <a:rPr lang="ja-JP" altLang="en-US" b="1" dirty="0" smtClean="0"/>
              <a:t>欠乏</a:t>
            </a:r>
            <a:endParaRPr kumimoji="1" lang="en-US" altLang="ja-JP" b="1" dirty="0" smtClean="0"/>
          </a:p>
        </p:txBody>
      </p:sp>
      <p:sp>
        <p:nvSpPr>
          <p:cNvPr id="8" name="角丸四角形 7"/>
          <p:cNvSpPr/>
          <p:nvPr/>
        </p:nvSpPr>
        <p:spPr>
          <a:xfrm>
            <a:off x="2773472" y="5589240"/>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若</a:t>
            </a:r>
            <a:r>
              <a:rPr lang="ja-JP" altLang="en-US" b="1" dirty="0" smtClean="0"/>
              <a:t>年期の</a:t>
            </a:r>
            <a:endParaRPr lang="en-US" altLang="ja-JP" b="1" dirty="0" smtClean="0"/>
          </a:p>
          <a:p>
            <a:pPr algn="ctr"/>
            <a:r>
              <a:rPr lang="ja-JP" altLang="en-US" b="1" dirty="0"/>
              <a:t>骨</a:t>
            </a:r>
            <a:r>
              <a:rPr lang="ja-JP" altLang="en-US" b="1" dirty="0" smtClean="0"/>
              <a:t>形成不良</a:t>
            </a:r>
            <a:endParaRPr lang="en-US" altLang="ja-JP" b="1" dirty="0" smtClean="0"/>
          </a:p>
        </p:txBody>
      </p:sp>
      <p:sp>
        <p:nvSpPr>
          <p:cNvPr id="9" name="角丸四角形 8"/>
          <p:cNvSpPr/>
          <p:nvPr/>
        </p:nvSpPr>
        <p:spPr>
          <a:xfrm>
            <a:off x="4860032" y="4365104"/>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骨リモデリング</a:t>
            </a:r>
            <a:endParaRPr lang="en-US" altLang="ja-JP" b="1" dirty="0" smtClean="0">
              <a:solidFill>
                <a:schemeClr val="tx1"/>
              </a:solidFill>
            </a:endParaRPr>
          </a:p>
          <a:p>
            <a:pPr algn="ctr"/>
            <a:r>
              <a:rPr lang="ja-JP" altLang="en-US" b="1" dirty="0" smtClean="0">
                <a:solidFill>
                  <a:schemeClr val="tx1"/>
                </a:solidFill>
              </a:rPr>
              <a:t>の亢進</a:t>
            </a:r>
            <a:endParaRPr lang="en-US" altLang="ja-JP" b="1" dirty="0" smtClean="0">
              <a:solidFill>
                <a:schemeClr val="tx1"/>
              </a:solidFill>
            </a:endParaRPr>
          </a:p>
        </p:txBody>
      </p:sp>
      <p:cxnSp>
        <p:nvCxnSpPr>
          <p:cNvPr id="14" name="直線コネクタ 13"/>
          <p:cNvCxnSpPr>
            <a:stCxn id="5" idx="2"/>
            <a:endCxn id="8" idx="0"/>
          </p:cNvCxnSpPr>
          <p:nvPr/>
        </p:nvCxnSpPr>
        <p:spPr>
          <a:xfrm flipH="1">
            <a:off x="3720234" y="2564904"/>
            <a:ext cx="8746" cy="302433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5" idx="2"/>
            <a:endCxn id="4" idx="3"/>
          </p:cNvCxnSpPr>
          <p:nvPr/>
        </p:nvCxnSpPr>
        <p:spPr>
          <a:xfrm flipH="1">
            <a:off x="2555776" y="2564904"/>
            <a:ext cx="1173204"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a:stCxn id="5" idx="2"/>
            <a:endCxn id="6" idx="1"/>
          </p:cNvCxnSpPr>
          <p:nvPr/>
        </p:nvCxnSpPr>
        <p:spPr>
          <a:xfrm>
            <a:off x="3728980" y="2564904"/>
            <a:ext cx="1133112"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5" idx="2"/>
            <a:endCxn id="7" idx="3"/>
          </p:cNvCxnSpPr>
          <p:nvPr/>
        </p:nvCxnSpPr>
        <p:spPr>
          <a:xfrm flipH="1">
            <a:off x="2545118" y="2564904"/>
            <a:ext cx="1183862"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5" idx="2"/>
            <a:endCxn id="9" idx="1"/>
          </p:cNvCxnSpPr>
          <p:nvPr/>
        </p:nvCxnSpPr>
        <p:spPr>
          <a:xfrm>
            <a:off x="3728980" y="2564904"/>
            <a:ext cx="1131052"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6" idx="1"/>
            <a:endCxn id="4" idx="3"/>
          </p:cNvCxnSpPr>
          <p:nvPr/>
        </p:nvCxnSpPr>
        <p:spPr>
          <a:xfrm flipH="1">
            <a:off x="2555776" y="3284984"/>
            <a:ext cx="230631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6" idx="1"/>
            <a:endCxn id="7" idx="3"/>
          </p:cNvCxnSpPr>
          <p:nvPr/>
        </p:nvCxnSpPr>
        <p:spPr>
          <a:xfrm flipH="1">
            <a:off x="2545118" y="3284984"/>
            <a:ext cx="2316974"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6" idx="1"/>
            <a:endCxn id="8" idx="0"/>
          </p:cNvCxnSpPr>
          <p:nvPr/>
        </p:nvCxnSpPr>
        <p:spPr>
          <a:xfrm flipH="1">
            <a:off x="3720234" y="3284984"/>
            <a:ext cx="1141858"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stCxn id="6" idx="1"/>
            <a:endCxn id="9" idx="1"/>
          </p:cNvCxnSpPr>
          <p:nvPr/>
        </p:nvCxnSpPr>
        <p:spPr>
          <a:xfrm flipH="1">
            <a:off x="4860032" y="3284984"/>
            <a:ext cx="2060"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4" idx="3"/>
            <a:endCxn id="7" idx="3"/>
          </p:cNvCxnSpPr>
          <p:nvPr/>
        </p:nvCxnSpPr>
        <p:spPr>
          <a:xfrm flipH="1">
            <a:off x="2545118" y="3284984"/>
            <a:ext cx="10658"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9" idx="1"/>
            <a:endCxn id="8" idx="0"/>
          </p:cNvCxnSpPr>
          <p:nvPr/>
        </p:nvCxnSpPr>
        <p:spPr>
          <a:xfrm flipH="1">
            <a:off x="3720234" y="4869160"/>
            <a:ext cx="1139798"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9" idx="1"/>
            <a:endCxn id="7" idx="3"/>
          </p:cNvCxnSpPr>
          <p:nvPr/>
        </p:nvCxnSpPr>
        <p:spPr>
          <a:xfrm flipH="1">
            <a:off x="2545118" y="4869160"/>
            <a:ext cx="23149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9" idx="1"/>
            <a:endCxn id="4" idx="3"/>
          </p:cNvCxnSpPr>
          <p:nvPr/>
        </p:nvCxnSpPr>
        <p:spPr>
          <a:xfrm flipH="1" flipV="1">
            <a:off x="2555776" y="3284984"/>
            <a:ext cx="2304256"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8" idx="0"/>
            <a:endCxn id="7" idx="3"/>
          </p:cNvCxnSpPr>
          <p:nvPr/>
        </p:nvCxnSpPr>
        <p:spPr>
          <a:xfrm flipH="1" flipV="1">
            <a:off x="2545118" y="4869160"/>
            <a:ext cx="1175116"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8" idx="0"/>
            <a:endCxn id="4" idx="3"/>
          </p:cNvCxnSpPr>
          <p:nvPr/>
        </p:nvCxnSpPr>
        <p:spPr>
          <a:xfrm flipH="1" flipV="1">
            <a:off x="2555776" y="3284984"/>
            <a:ext cx="1164458"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7452320" y="1700808"/>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PTH</a:t>
            </a:r>
            <a:endParaRPr kumimoji="1" lang="ja-JP" altLang="en-US" dirty="0"/>
          </a:p>
        </p:txBody>
      </p:sp>
      <p:sp>
        <p:nvSpPr>
          <p:cNvPr id="27" name="角丸四角形 26"/>
          <p:cNvSpPr/>
          <p:nvPr/>
        </p:nvSpPr>
        <p:spPr>
          <a:xfrm>
            <a:off x="7452320" y="2428089"/>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腎臓機能</a:t>
            </a:r>
            <a:endParaRPr kumimoji="1" lang="ja-JP" altLang="en-US" dirty="0"/>
          </a:p>
        </p:txBody>
      </p:sp>
      <p:sp>
        <p:nvSpPr>
          <p:cNvPr id="29" name="角丸四角形 28"/>
          <p:cNvSpPr/>
          <p:nvPr/>
        </p:nvSpPr>
        <p:spPr>
          <a:xfrm>
            <a:off x="7452320" y="3155370"/>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甲状腺機能</a:t>
            </a:r>
            <a:endParaRPr kumimoji="1" lang="ja-JP" altLang="en-US" dirty="0"/>
          </a:p>
        </p:txBody>
      </p:sp>
      <p:sp>
        <p:nvSpPr>
          <p:cNvPr id="31" name="角丸四角形 30"/>
          <p:cNvSpPr/>
          <p:nvPr/>
        </p:nvSpPr>
        <p:spPr>
          <a:xfrm>
            <a:off x="7452320" y="3882651"/>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加齢</a:t>
            </a:r>
            <a:endParaRPr kumimoji="1" lang="ja-JP" altLang="en-US" dirty="0"/>
          </a:p>
        </p:txBody>
      </p:sp>
      <p:sp>
        <p:nvSpPr>
          <p:cNvPr id="33" name="角丸四角形 32"/>
          <p:cNvSpPr/>
          <p:nvPr/>
        </p:nvSpPr>
        <p:spPr>
          <a:xfrm>
            <a:off x="7452320" y="4609932"/>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糖尿病</a:t>
            </a:r>
            <a:endParaRPr kumimoji="1" lang="ja-JP" altLang="en-US" dirty="0"/>
          </a:p>
        </p:txBody>
      </p:sp>
      <p:sp>
        <p:nvSpPr>
          <p:cNvPr id="35" name="角丸四角形 34"/>
          <p:cNvSpPr/>
          <p:nvPr/>
        </p:nvSpPr>
        <p:spPr>
          <a:xfrm>
            <a:off x="7452320" y="5337212"/>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酸化ストレス</a:t>
            </a:r>
            <a:endParaRPr kumimoji="1" lang="ja-JP" altLang="en-US" dirty="0"/>
          </a:p>
        </p:txBody>
      </p:sp>
    </p:spTree>
    <p:extLst>
      <p:ext uri="{BB962C8B-B14F-4D97-AF65-F5344CB8AC3E}">
        <p14:creationId xmlns:p14="http://schemas.microsoft.com/office/powerpoint/2010/main" val="33606837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骨粗鬆症の原因は？</a:t>
            </a:r>
            <a:endParaRPr kumimoji="1" lang="ja-JP" altLang="en-US" dirty="0"/>
          </a:p>
        </p:txBody>
      </p:sp>
      <p:sp>
        <p:nvSpPr>
          <p:cNvPr id="4" name="角丸四角形 3"/>
          <p:cNvSpPr/>
          <p:nvPr/>
        </p:nvSpPr>
        <p:spPr>
          <a:xfrm>
            <a:off x="662252" y="2780928"/>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破骨細胞の</a:t>
            </a:r>
            <a:endParaRPr kumimoji="1" lang="en-US" altLang="ja-JP" b="1" dirty="0" smtClean="0"/>
          </a:p>
          <a:p>
            <a:pPr algn="ctr"/>
            <a:r>
              <a:rPr kumimoji="1" lang="ja-JP" altLang="en-US" b="1" dirty="0" smtClean="0"/>
              <a:t>活性化</a:t>
            </a:r>
            <a:endParaRPr kumimoji="1" lang="ja-JP" altLang="en-US" b="1" dirty="0"/>
          </a:p>
        </p:txBody>
      </p:sp>
      <p:sp>
        <p:nvSpPr>
          <p:cNvPr id="5" name="角丸四角形 4"/>
          <p:cNvSpPr/>
          <p:nvPr/>
        </p:nvSpPr>
        <p:spPr>
          <a:xfrm>
            <a:off x="2782218" y="1556792"/>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t>Ca/P</a:t>
            </a:r>
            <a:r>
              <a:rPr lang="ja-JP" altLang="en-US" b="1" dirty="0" smtClean="0"/>
              <a:t>の欠乏</a:t>
            </a:r>
            <a:endParaRPr kumimoji="1" lang="en-US" altLang="ja-JP" b="1" dirty="0" smtClean="0"/>
          </a:p>
        </p:txBody>
      </p:sp>
      <p:sp>
        <p:nvSpPr>
          <p:cNvPr id="6" name="角丸四角形 5"/>
          <p:cNvSpPr/>
          <p:nvPr/>
        </p:nvSpPr>
        <p:spPr>
          <a:xfrm>
            <a:off x="4862092" y="2780928"/>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骨吸収と骨形成</a:t>
            </a:r>
            <a:endParaRPr kumimoji="1" lang="en-US" altLang="ja-JP" b="1" dirty="0" smtClean="0"/>
          </a:p>
          <a:p>
            <a:pPr algn="ctr"/>
            <a:r>
              <a:rPr lang="ja-JP" altLang="en-US" b="1" dirty="0" smtClean="0"/>
              <a:t>の</a:t>
            </a:r>
            <a:endParaRPr lang="en-US" altLang="ja-JP" b="1" dirty="0" smtClean="0"/>
          </a:p>
          <a:p>
            <a:pPr algn="ctr"/>
            <a:r>
              <a:rPr lang="ja-JP" altLang="en-US" b="1" dirty="0" smtClean="0"/>
              <a:t>アンバランス</a:t>
            </a:r>
            <a:endParaRPr kumimoji="1" lang="en-US" altLang="ja-JP" b="1" dirty="0" smtClean="0"/>
          </a:p>
        </p:txBody>
      </p:sp>
      <p:sp>
        <p:nvSpPr>
          <p:cNvPr id="7" name="角丸四角形 6"/>
          <p:cNvSpPr/>
          <p:nvPr/>
        </p:nvSpPr>
        <p:spPr>
          <a:xfrm>
            <a:off x="651594" y="4365104"/>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t>エストロゲンの</a:t>
            </a:r>
            <a:endParaRPr lang="en-US" altLang="ja-JP" b="1" dirty="0" smtClean="0"/>
          </a:p>
          <a:p>
            <a:pPr algn="ctr"/>
            <a:r>
              <a:rPr lang="ja-JP" altLang="en-US" b="1" dirty="0" smtClean="0"/>
              <a:t>欠乏</a:t>
            </a:r>
            <a:endParaRPr kumimoji="1" lang="en-US" altLang="ja-JP" b="1" dirty="0" smtClean="0"/>
          </a:p>
        </p:txBody>
      </p:sp>
      <p:sp>
        <p:nvSpPr>
          <p:cNvPr id="8" name="角丸四角形 7"/>
          <p:cNvSpPr/>
          <p:nvPr/>
        </p:nvSpPr>
        <p:spPr>
          <a:xfrm>
            <a:off x="2773472" y="5589240"/>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若</a:t>
            </a:r>
            <a:r>
              <a:rPr lang="ja-JP" altLang="en-US" b="1" dirty="0" smtClean="0"/>
              <a:t>年期の</a:t>
            </a:r>
            <a:endParaRPr lang="en-US" altLang="ja-JP" b="1" dirty="0" smtClean="0"/>
          </a:p>
          <a:p>
            <a:pPr algn="ctr"/>
            <a:r>
              <a:rPr lang="ja-JP" altLang="en-US" b="1" dirty="0"/>
              <a:t>骨</a:t>
            </a:r>
            <a:r>
              <a:rPr lang="ja-JP" altLang="en-US" b="1" dirty="0" smtClean="0"/>
              <a:t>形成不良</a:t>
            </a:r>
            <a:endParaRPr lang="en-US" altLang="ja-JP" b="1" dirty="0" smtClean="0"/>
          </a:p>
        </p:txBody>
      </p:sp>
      <p:sp>
        <p:nvSpPr>
          <p:cNvPr id="9" name="角丸四角形 8"/>
          <p:cNvSpPr/>
          <p:nvPr/>
        </p:nvSpPr>
        <p:spPr>
          <a:xfrm>
            <a:off x="4860032" y="4365104"/>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骨リモデリング</a:t>
            </a:r>
            <a:endParaRPr lang="en-US" altLang="ja-JP" b="1" dirty="0" smtClean="0">
              <a:solidFill>
                <a:schemeClr val="tx1"/>
              </a:solidFill>
            </a:endParaRPr>
          </a:p>
          <a:p>
            <a:pPr algn="ctr"/>
            <a:r>
              <a:rPr lang="ja-JP" altLang="en-US" b="1" dirty="0" smtClean="0">
                <a:solidFill>
                  <a:schemeClr val="tx1"/>
                </a:solidFill>
              </a:rPr>
              <a:t>の亢進</a:t>
            </a:r>
            <a:endParaRPr lang="en-US" altLang="ja-JP" b="1" dirty="0" smtClean="0">
              <a:solidFill>
                <a:schemeClr val="tx1"/>
              </a:solidFill>
            </a:endParaRPr>
          </a:p>
        </p:txBody>
      </p:sp>
      <p:cxnSp>
        <p:nvCxnSpPr>
          <p:cNvPr id="14" name="直線コネクタ 13"/>
          <p:cNvCxnSpPr>
            <a:stCxn id="5" idx="2"/>
            <a:endCxn id="8" idx="0"/>
          </p:cNvCxnSpPr>
          <p:nvPr/>
        </p:nvCxnSpPr>
        <p:spPr>
          <a:xfrm flipH="1">
            <a:off x="3720234" y="2564904"/>
            <a:ext cx="8746" cy="302433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5" idx="2"/>
            <a:endCxn id="4" idx="3"/>
          </p:cNvCxnSpPr>
          <p:nvPr/>
        </p:nvCxnSpPr>
        <p:spPr>
          <a:xfrm flipH="1">
            <a:off x="2555776" y="2564904"/>
            <a:ext cx="1173204"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a:stCxn id="5" idx="2"/>
            <a:endCxn id="6" idx="1"/>
          </p:cNvCxnSpPr>
          <p:nvPr/>
        </p:nvCxnSpPr>
        <p:spPr>
          <a:xfrm>
            <a:off x="3728980" y="2564904"/>
            <a:ext cx="1133112"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5" idx="2"/>
            <a:endCxn id="7" idx="3"/>
          </p:cNvCxnSpPr>
          <p:nvPr/>
        </p:nvCxnSpPr>
        <p:spPr>
          <a:xfrm flipH="1">
            <a:off x="2545118" y="2564904"/>
            <a:ext cx="1183862"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5" idx="2"/>
            <a:endCxn id="9" idx="1"/>
          </p:cNvCxnSpPr>
          <p:nvPr/>
        </p:nvCxnSpPr>
        <p:spPr>
          <a:xfrm>
            <a:off x="3728980" y="2564904"/>
            <a:ext cx="1131052"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6" idx="1"/>
            <a:endCxn id="4" idx="3"/>
          </p:cNvCxnSpPr>
          <p:nvPr/>
        </p:nvCxnSpPr>
        <p:spPr>
          <a:xfrm flipH="1">
            <a:off x="2555776" y="3284984"/>
            <a:ext cx="230631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6" idx="1"/>
            <a:endCxn id="7" idx="3"/>
          </p:cNvCxnSpPr>
          <p:nvPr/>
        </p:nvCxnSpPr>
        <p:spPr>
          <a:xfrm flipH="1">
            <a:off x="2545118" y="3284984"/>
            <a:ext cx="2316974"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6" idx="1"/>
            <a:endCxn id="8" idx="0"/>
          </p:cNvCxnSpPr>
          <p:nvPr/>
        </p:nvCxnSpPr>
        <p:spPr>
          <a:xfrm flipH="1">
            <a:off x="3720234" y="3284984"/>
            <a:ext cx="1141858"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stCxn id="6" idx="1"/>
            <a:endCxn id="9" idx="1"/>
          </p:cNvCxnSpPr>
          <p:nvPr/>
        </p:nvCxnSpPr>
        <p:spPr>
          <a:xfrm flipH="1">
            <a:off x="4860032" y="3284984"/>
            <a:ext cx="2060"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4" idx="3"/>
            <a:endCxn id="7" idx="3"/>
          </p:cNvCxnSpPr>
          <p:nvPr/>
        </p:nvCxnSpPr>
        <p:spPr>
          <a:xfrm flipH="1">
            <a:off x="2545118" y="3284984"/>
            <a:ext cx="10658"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9" idx="1"/>
            <a:endCxn id="8" idx="0"/>
          </p:cNvCxnSpPr>
          <p:nvPr/>
        </p:nvCxnSpPr>
        <p:spPr>
          <a:xfrm flipH="1">
            <a:off x="3720234" y="4869160"/>
            <a:ext cx="1139798"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9" idx="1"/>
            <a:endCxn id="7" idx="3"/>
          </p:cNvCxnSpPr>
          <p:nvPr/>
        </p:nvCxnSpPr>
        <p:spPr>
          <a:xfrm flipH="1">
            <a:off x="2545118" y="4869160"/>
            <a:ext cx="23149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9" idx="1"/>
            <a:endCxn id="4" idx="3"/>
          </p:cNvCxnSpPr>
          <p:nvPr/>
        </p:nvCxnSpPr>
        <p:spPr>
          <a:xfrm flipH="1" flipV="1">
            <a:off x="2555776" y="3284984"/>
            <a:ext cx="2304256"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8" idx="0"/>
            <a:endCxn id="7" idx="3"/>
          </p:cNvCxnSpPr>
          <p:nvPr/>
        </p:nvCxnSpPr>
        <p:spPr>
          <a:xfrm flipH="1" flipV="1">
            <a:off x="2545118" y="4869160"/>
            <a:ext cx="1175116"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8" idx="0"/>
            <a:endCxn id="4" idx="3"/>
          </p:cNvCxnSpPr>
          <p:nvPr/>
        </p:nvCxnSpPr>
        <p:spPr>
          <a:xfrm flipH="1" flipV="1">
            <a:off x="2555776" y="3284984"/>
            <a:ext cx="1164458"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7452320" y="1700808"/>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PTH</a:t>
            </a:r>
            <a:endParaRPr kumimoji="1" lang="ja-JP" altLang="en-US" dirty="0"/>
          </a:p>
        </p:txBody>
      </p:sp>
      <p:sp>
        <p:nvSpPr>
          <p:cNvPr id="27" name="角丸四角形 26"/>
          <p:cNvSpPr/>
          <p:nvPr/>
        </p:nvSpPr>
        <p:spPr>
          <a:xfrm>
            <a:off x="7452320" y="2428089"/>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腎臓機能</a:t>
            </a:r>
            <a:endParaRPr kumimoji="1" lang="ja-JP" altLang="en-US" dirty="0"/>
          </a:p>
        </p:txBody>
      </p:sp>
      <p:sp>
        <p:nvSpPr>
          <p:cNvPr id="29" name="角丸四角形 28"/>
          <p:cNvSpPr/>
          <p:nvPr/>
        </p:nvSpPr>
        <p:spPr>
          <a:xfrm>
            <a:off x="7452320" y="3155370"/>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甲状腺機能</a:t>
            </a:r>
            <a:endParaRPr kumimoji="1" lang="ja-JP" altLang="en-US" dirty="0"/>
          </a:p>
        </p:txBody>
      </p:sp>
      <p:sp>
        <p:nvSpPr>
          <p:cNvPr id="31" name="角丸四角形 30"/>
          <p:cNvSpPr/>
          <p:nvPr/>
        </p:nvSpPr>
        <p:spPr>
          <a:xfrm>
            <a:off x="7452320" y="3882651"/>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加齢</a:t>
            </a:r>
            <a:endParaRPr kumimoji="1" lang="ja-JP" altLang="en-US" dirty="0"/>
          </a:p>
        </p:txBody>
      </p:sp>
      <p:sp>
        <p:nvSpPr>
          <p:cNvPr id="33" name="角丸四角形 32"/>
          <p:cNvSpPr/>
          <p:nvPr/>
        </p:nvSpPr>
        <p:spPr>
          <a:xfrm>
            <a:off x="7452320" y="4609932"/>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糖尿病</a:t>
            </a:r>
            <a:endParaRPr kumimoji="1" lang="ja-JP" altLang="en-US" dirty="0"/>
          </a:p>
        </p:txBody>
      </p:sp>
      <p:sp>
        <p:nvSpPr>
          <p:cNvPr id="35" name="角丸四角形 34"/>
          <p:cNvSpPr/>
          <p:nvPr/>
        </p:nvSpPr>
        <p:spPr>
          <a:xfrm>
            <a:off x="7452320" y="5337212"/>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酸化ストレス</a:t>
            </a:r>
            <a:endParaRPr kumimoji="1" lang="ja-JP" altLang="en-US" dirty="0"/>
          </a:p>
        </p:txBody>
      </p:sp>
      <p:sp>
        <p:nvSpPr>
          <p:cNvPr id="37" name="角丸四角形 36"/>
          <p:cNvSpPr/>
          <p:nvPr/>
        </p:nvSpPr>
        <p:spPr>
          <a:xfrm>
            <a:off x="7452320" y="6093296"/>
            <a:ext cx="1440160" cy="72008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その他</a:t>
            </a:r>
            <a:endParaRPr kumimoji="1" lang="ja-JP" altLang="en-US" dirty="0"/>
          </a:p>
        </p:txBody>
      </p:sp>
      <p:sp>
        <p:nvSpPr>
          <p:cNvPr id="39" name="角丸四角形吹き出し 38"/>
          <p:cNvSpPr/>
          <p:nvPr/>
        </p:nvSpPr>
        <p:spPr>
          <a:xfrm>
            <a:off x="5652120" y="6093296"/>
            <a:ext cx="1512168" cy="576064"/>
          </a:xfrm>
          <a:prstGeom prst="wedgeRoundRectCallout">
            <a:avLst>
              <a:gd name="adj1" fmla="val 67086"/>
              <a:gd name="adj2" fmla="val 16551"/>
              <a:gd name="adj3" fmla="val 16667"/>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smtClean="0">
                <a:solidFill>
                  <a:schemeClr val="tx1"/>
                </a:solidFill>
              </a:rPr>
              <a:t>RA</a:t>
            </a:r>
            <a:r>
              <a:rPr kumimoji="1" lang="ja-JP" altLang="en-US" sz="1600" b="1" dirty="0" smtClean="0">
                <a:solidFill>
                  <a:schemeClr val="tx1"/>
                </a:solidFill>
              </a:rPr>
              <a:t>などの</a:t>
            </a:r>
            <a:endParaRPr kumimoji="1" lang="en-US" altLang="ja-JP" sz="1600" b="1" dirty="0" smtClean="0">
              <a:solidFill>
                <a:schemeClr val="tx1"/>
              </a:solidFill>
            </a:endParaRPr>
          </a:p>
          <a:p>
            <a:pPr algn="ctr"/>
            <a:r>
              <a:rPr kumimoji="1" lang="ja-JP" altLang="en-US" sz="1600" b="1" dirty="0" smtClean="0">
                <a:solidFill>
                  <a:schemeClr val="tx1"/>
                </a:solidFill>
              </a:rPr>
              <a:t>炎症性疾患</a:t>
            </a:r>
            <a:endParaRPr kumimoji="1" lang="ja-JP" altLang="en-US" sz="1600" b="1" dirty="0">
              <a:solidFill>
                <a:schemeClr val="tx1"/>
              </a:solidFill>
            </a:endParaRPr>
          </a:p>
        </p:txBody>
      </p:sp>
    </p:spTree>
    <p:extLst>
      <p:ext uri="{BB962C8B-B14F-4D97-AF65-F5344CB8AC3E}">
        <p14:creationId xmlns:p14="http://schemas.microsoft.com/office/powerpoint/2010/main" val="14332720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骨粗鬆症の原因は？</a:t>
            </a:r>
            <a:endParaRPr kumimoji="1" lang="ja-JP" altLang="en-US" dirty="0"/>
          </a:p>
        </p:txBody>
      </p:sp>
      <p:sp>
        <p:nvSpPr>
          <p:cNvPr id="4" name="角丸四角形 3"/>
          <p:cNvSpPr/>
          <p:nvPr/>
        </p:nvSpPr>
        <p:spPr>
          <a:xfrm>
            <a:off x="662252" y="2780928"/>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破骨細胞の</a:t>
            </a:r>
            <a:endParaRPr kumimoji="1" lang="en-US" altLang="ja-JP" b="1" dirty="0" smtClean="0"/>
          </a:p>
          <a:p>
            <a:pPr algn="ctr"/>
            <a:r>
              <a:rPr kumimoji="1" lang="ja-JP" altLang="en-US" b="1" dirty="0" smtClean="0"/>
              <a:t>活性化</a:t>
            </a:r>
            <a:endParaRPr kumimoji="1" lang="ja-JP" altLang="en-US" b="1" dirty="0"/>
          </a:p>
        </p:txBody>
      </p:sp>
      <p:sp>
        <p:nvSpPr>
          <p:cNvPr id="5" name="角丸四角形 4"/>
          <p:cNvSpPr/>
          <p:nvPr/>
        </p:nvSpPr>
        <p:spPr>
          <a:xfrm>
            <a:off x="2782218" y="1556792"/>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t>Ca/P</a:t>
            </a:r>
            <a:r>
              <a:rPr lang="ja-JP" altLang="en-US" b="1" dirty="0" smtClean="0"/>
              <a:t>の欠乏</a:t>
            </a:r>
            <a:endParaRPr kumimoji="1" lang="en-US" altLang="ja-JP" b="1" dirty="0" smtClean="0"/>
          </a:p>
        </p:txBody>
      </p:sp>
      <p:sp>
        <p:nvSpPr>
          <p:cNvPr id="6" name="角丸四角形 5"/>
          <p:cNvSpPr/>
          <p:nvPr/>
        </p:nvSpPr>
        <p:spPr>
          <a:xfrm>
            <a:off x="4862092" y="2780928"/>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t>骨吸収と骨形成</a:t>
            </a:r>
            <a:endParaRPr kumimoji="1" lang="en-US" altLang="ja-JP" b="1" dirty="0" smtClean="0"/>
          </a:p>
          <a:p>
            <a:pPr algn="ctr"/>
            <a:r>
              <a:rPr lang="ja-JP" altLang="en-US" b="1" dirty="0" smtClean="0"/>
              <a:t>の</a:t>
            </a:r>
            <a:endParaRPr lang="en-US" altLang="ja-JP" b="1" dirty="0" smtClean="0"/>
          </a:p>
          <a:p>
            <a:pPr algn="ctr"/>
            <a:r>
              <a:rPr lang="ja-JP" altLang="en-US" b="1" dirty="0" smtClean="0"/>
              <a:t>アンバランス</a:t>
            </a:r>
            <a:endParaRPr kumimoji="1" lang="en-US" altLang="ja-JP" b="1" dirty="0" smtClean="0"/>
          </a:p>
        </p:txBody>
      </p:sp>
      <p:sp>
        <p:nvSpPr>
          <p:cNvPr id="7" name="角丸四角形 6"/>
          <p:cNvSpPr/>
          <p:nvPr/>
        </p:nvSpPr>
        <p:spPr>
          <a:xfrm>
            <a:off x="651594" y="4365104"/>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t>エストロゲンの</a:t>
            </a:r>
            <a:endParaRPr lang="en-US" altLang="ja-JP" b="1" dirty="0" smtClean="0"/>
          </a:p>
          <a:p>
            <a:pPr algn="ctr"/>
            <a:r>
              <a:rPr lang="ja-JP" altLang="en-US" b="1" dirty="0" smtClean="0"/>
              <a:t>欠乏</a:t>
            </a:r>
            <a:endParaRPr kumimoji="1" lang="en-US" altLang="ja-JP" b="1" dirty="0" smtClean="0"/>
          </a:p>
        </p:txBody>
      </p:sp>
      <p:sp>
        <p:nvSpPr>
          <p:cNvPr id="8" name="角丸四角形 7"/>
          <p:cNvSpPr/>
          <p:nvPr/>
        </p:nvSpPr>
        <p:spPr>
          <a:xfrm>
            <a:off x="2773472" y="5589240"/>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若</a:t>
            </a:r>
            <a:r>
              <a:rPr lang="ja-JP" altLang="en-US" b="1" dirty="0" smtClean="0"/>
              <a:t>年期の</a:t>
            </a:r>
            <a:endParaRPr lang="en-US" altLang="ja-JP" b="1" dirty="0" smtClean="0"/>
          </a:p>
          <a:p>
            <a:pPr algn="ctr"/>
            <a:r>
              <a:rPr lang="ja-JP" altLang="en-US" b="1" dirty="0"/>
              <a:t>骨</a:t>
            </a:r>
            <a:r>
              <a:rPr lang="ja-JP" altLang="en-US" b="1" dirty="0" smtClean="0"/>
              <a:t>形成不良</a:t>
            </a:r>
            <a:endParaRPr lang="en-US" altLang="ja-JP" b="1" dirty="0" smtClean="0"/>
          </a:p>
        </p:txBody>
      </p:sp>
      <p:sp>
        <p:nvSpPr>
          <p:cNvPr id="9" name="角丸四角形 8"/>
          <p:cNvSpPr/>
          <p:nvPr/>
        </p:nvSpPr>
        <p:spPr>
          <a:xfrm>
            <a:off x="4860032" y="4365104"/>
            <a:ext cx="1893524" cy="100811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chemeClr val="accent3">
                    <a:lumMod val="60000"/>
                    <a:lumOff val="40000"/>
                  </a:schemeClr>
                </a:solidFill>
              </a:rPr>
              <a:t>骨リモデリング</a:t>
            </a:r>
            <a:endParaRPr lang="en-US" altLang="ja-JP" sz="2000" b="1" dirty="0" smtClean="0">
              <a:solidFill>
                <a:schemeClr val="accent3">
                  <a:lumMod val="60000"/>
                  <a:lumOff val="40000"/>
                </a:schemeClr>
              </a:solidFill>
            </a:endParaRPr>
          </a:p>
          <a:p>
            <a:pPr algn="ctr"/>
            <a:r>
              <a:rPr lang="ja-JP" altLang="en-US" sz="2000" b="1" dirty="0" smtClean="0">
                <a:solidFill>
                  <a:schemeClr val="accent3">
                    <a:lumMod val="60000"/>
                    <a:lumOff val="40000"/>
                  </a:schemeClr>
                </a:solidFill>
              </a:rPr>
              <a:t>の亢進</a:t>
            </a:r>
            <a:endParaRPr lang="en-US" altLang="ja-JP" sz="2000" b="1" dirty="0" smtClean="0">
              <a:solidFill>
                <a:schemeClr val="accent3">
                  <a:lumMod val="60000"/>
                  <a:lumOff val="40000"/>
                </a:schemeClr>
              </a:solidFill>
            </a:endParaRPr>
          </a:p>
        </p:txBody>
      </p:sp>
      <p:cxnSp>
        <p:nvCxnSpPr>
          <p:cNvPr id="14" name="直線コネクタ 13"/>
          <p:cNvCxnSpPr>
            <a:stCxn id="5" idx="2"/>
            <a:endCxn id="8" idx="0"/>
          </p:cNvCxnSpPr>
          <p:nvPr/>
        </p:nvCxnSpPr>
        <p:spPr>
          <a:xfrm flipH="1">
            <a:off x="3720234" y="2564904"/>
            <a:ext cx="8746" cy="302433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5" idx="2"/>
            <a:endCxn id="4" idx="3"/>
          </p:cNvCxnSpPr>
          <p:nvPr/>
        </p:nvCxnSpPr>
        <p:spPr>
          <a:xfrm flipH="1">
            <a:off x="2555776" y="2564904"/>
            <a:ext cx="1173204"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a:stCxn id="5" idx="2"/>
            <a:endCxn id="6" idx="1"/>
          </p:cNvCxnSpPr>
          <p:nvPr/>
        </p:nvCxnSpPr>
        <p:spPr>
          <a:xfrm>
            <a:off x="3728980" y="2564904"/>
            <a:ext cx="1133112"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5" idx="2"/>
            <a:endCxn id="7" idx="3"/>
          </p:cNvCxnSpPr>
          <p:nvPr/>
        </p:nvCxnSpPr>
        <p:spPr>
          <a:xfrm flipH="1">
            <a:off x="2545118" y="2564904"/>
            <a:ext cx="1183862"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5" idx="2"/>
            <a:endCxn id="9" idx="1"/>
          </p:cNvCxnSpPr>
          <p:nvPr/>
        </p:nvCxnSpPr>
        <p:spPr>
          <a:xfrm>
            <a:off x="3728980" y="2564904"/>
            <a:ext cx="1131052"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6" idx="1"/>
            <a:endCxn id="4" idx="3"/>
          </p:cNvCxnSpPr>
          <p:nvPr/>
        </p:nvCxnSpPr>
        <p:spPr>
          <a:xfrm flipH="1">
            <a:off x="2555776" y="3284984"/>
            <a:ext cx="230631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6" idx="1"/>
            <a:endCxn id="7" idx="3"/>
          </p:cNvCxnSpPr>
          <p:nvPr/>
        </p:nvCxnSpPr>
        <p:spPr>
          <a:xfrm flipH="1">
            <a:off x="2545118" y="3284984"/>
            <a:ext cx="2316974"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6" idx="1"/>
            <a:endCxn id="8" idx="0"/>
          </p:cNvCxnSpPr>
          <p:nvPr/>
        </p:nvCxnSpPr>
        <p:spPr>
          <a:xfrm flipH="1">
            <a:off x="3720234" y="3284984"/>
            <a:ext cx="1141858"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stCxn id="6" idx="1"/>
            <a:endCxn id="9" idx="1"/>
          </p:cNvCxnSpPr>
          <p:nvPr/>
        </p:nvCxnSpPr>
        <p:spPr>
          <a:xfrm flipH="1">
            <a:off x="4860032" y="3284984"/>
            <a:ext cx="2060"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4" idx="3"/>
            <a:endCxn id="7" idx="3"/>
          </p:cNvCxnSpPr>
          <p:nvPr/>
        </p:nvCxnSpPr>
        <p:spPr>
          <a:xfrm flipH="1">
            <a:off x="2545118" y="3284984"/>
            <a:ext cx="10658"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9" idx="1"/>
            <a:endCxn id="8" idx="0"/>
          </p:cNvCxnSpPr>
          <p:nvPr/>
        </p:nvCxnSpPr>
        <p:spPr>
          <a:xfrm flipH="1">
            <a:off x="3720234" y="4869160"/>
            <a:ext cx="1139798"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9" idx="1"/>
            <a:endCxn id="7" idx="3"/>
          </p:cNvCxnSpPr>
          <p:nvPr/>
        </p:nvCxnSpPr>
        <p:spPr>
          <a:xfrm flipH="1">
            <a:off x="2545118" y="4869160"/>
            <a:ext cx="23149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9" idx="1"/>
            <a:endCxn id="4" idx="3"/>
          </p:cNvCxnSpPr>
          <p:nvPr/>
        </p:nvCxnSpPr>
        <p:spPr>
          <a:xfrm flipH="1" flipV="1">
            <a:off x="2555776" y="3284984"/>
            <a:ext cx="2304256" cy="15841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8" idx="0"/>
            <a:endCxn id="7" idx="3"/>
          </p:cNvCxnSpPr>
          <p:nvPr/>
        </p:nvCxnSpPr>
        <p:spPr>
          <a:xfrm flipH="1" flipV="1">
            <a:off x="2545118" y="4869160"/>
            <a:ext cx="1175116" cy="72008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stCxn id="8" idx="0"/>
            <a:endCxn id="4" idx="3"/>
          </p:cNvCxnSpPr>
          <p:nvPr/>
        </p:nvCxnSpPr>
        <p:spPr>
          <a:xfrm flipH="1" flipV="1">
            <a:off x="2555776" y="3284984"/>
            <a:ext cx="1164458" cy="23042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角丸四角形 24"/>
          <p:cNvSpPr/>
          <p:nvPr/>
        </p:nvSpPr>
        <p:spPr>
          <a:xfrm>
            <a:off x="7452320" y="1700808"/>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PTH</a:t>
            </a:r>
            <a:endParaRPr kumimoji="1" lang="ja-JP" altLang="en-US" dirty="0"/>
          </a:p>
        </p:txBody>
      </p:sp>
      <p:sp>
        <p:nvSpPr>
          <p:cNvPr id="27" name="角丸四角形 26"/>
          <p:cNvSpPr/>
          <p:nvPr/>
        </p:nvSpPr>
        <p:spPr>
          <a:xfrm>
            <a:off x="7452320" y="2428089"/>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腎臓機能</a:t>
            </a:r>
            <a:endParaRPr kumimoji="1" lang="ja-JP" altLang="en-US" dirty="0"/>
          </a:p>
        </p:txBody>
      </p:sp>
      <p:sp>
        <p:nvSpPr>
          <p:cNvPr id="29" name="角丸四角形 28"/>
          <p:cNvSpPr/>
          <p:nvPr/>
        </p:nvSpPr>
        <p:spPr>
          <a:xfrm>
            <a:off x="7452320" y="3155370"/>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甲状腺機能</a:t>
            </a:r>
            <a:endParaRPr kumimoji="1" lang="ja-JP" altLang="en-US" dirty="0"/>
          </a:p>
        </p:txBody>
      </p:sp>
      <p:sp>
        <p:nvSpPr>
          <p:cNvPr id="31" name="角丸四角形 30"/>
          <p:cNvSpPr/>
          <p:nvPr/>
        </p:nvSpPr>
        <p:spPr>
          <a:xfrm>
            <a:off x="7452320" y="3882651"/>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加齢</a:t>
            </a:r>
            <a:endParaRPr kumimoji="1" lang="ja-JP" altLang="en-US" dirty="0"/>
          </a:p>
        </p:txBody>
      </p:sp>
      <p:sp>
        <p:nvSpPr>
          <p:cNvPr id="33" name="角丸四角形 32"/>
          <p:cNvSpPr/>
          <p:nvPr/>
        </p:nvSpPr>
        <p:spPr>
          <a:xfrm>
            <a:off x="7452320" y="4609932"/>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糖尿病</a:t>
            </a:r>
            <a:endParaRPr kumimoji="1" lang="ja-JP" altLang="en-US" dirty="0"/>
          </a:p>
        </p:txBody>
      </p:sp>
      <p:sp>
        <p:nvSpPr>
          <p:cNvPr id="35" name="角丸四角形 34"/>
          <p:cNvSpPr/>
          <p:nvPr/>
        </p:nvSpPr>
        <p:spPr>
          <a:xfrm>
            <a:off x="7452320" y="5337212"/>
            <a:ext cx="1440160" cy="50405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酸化ストレス</a:t>
            </a:r>
            <a:endParaRPr kumimoji="1" lang="ja-JP" altLang="en-US" dirty="0"/>
          </a:p>
        </p:txBody>
      </p:sp>
      <p:sp>
        <p:nvSpPr>
          <p:cNvPr id="37" name="角丸四角形 36"/>
          <p:cNvSpPr/>
          <p:nvPr/>
        </p:nvSpPr>
        <p:spPr>
          <a:xfrm>
            <a:off x="7452320" y="6093296"/>
            <a:ext cx="1440160" cy="72008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その他</a:t>
            </a:r>
            <a:endParaRPr kumimoji="1" lang="ja-JP" altLang="en-US" dirty="0"/>
          </a:p>
        </p:txBody>
      </p:sp>
      <p:sp>
        <p:nvSpPr>
          <p:cNvPr id="3" name="角丸四角形吹き出し 2"/>
          <p:cNvSpPr/>
          <p:nvPr/>
        </p:nvSpPr>
        <p:spPr>
          <a:xfrm>
            <a:off x="5652120" y="6093296"/>
            <a:ext cx="1512168" cy="576064"/>
          </a:xfrm>
          <a:prstGeom prst="wedgeRoundRectCallout">
            <a:avLst>
              <a:gd name="adj1" fmla="val 67086"/>
              <a:gd name="adj2" fmla="val 16551"/>
              <a:gd name="adj3" fmla="val 16667"/>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smtClean="0">
                <a:solidFill>
                  <a:schemeClr val="tx1"/>
                </a:solidFill>
              </a:rPr>
              <a:t>RA</a:t>
            </a:r>
            <a:r>
              <a:rPr kumimoji="1" lang="ja-JP" altLang="en-US" sz="1600" b="1" dirty="0" smtClean="0">
                <a:solidFill>
                  <a:schemeClr val="tx1"/>
                </a:solidFill>
              </a:rPr>
              <a:t>などの</a:t>
            </a:r>
            <a:endParaRPr kumimoji="1" lang="en-US" altLang="ja-JP" sz="1600" b="1" dirty="0" smtClean="0">
              <a:solidFill>
                <a:schemeClr val="tx1"/>
              </a:solidFill>
            </a:endParaRPr>
          </a:p>
          <a:p>
            <a:pPr algn="ctr"/>
            <a:r>
              <a:rPr kumimoji="1" lang="ja-JP" altLang="en-US" sz="1600" b="1" dirty="0" smtClean="0">
                <a:solidFill>
                  <a:schemeClr val="tx1"/>
                </a:solidFill>
              </a:rPr>
              <a:t>炎症性疾患</a:t>
            </a:r>
            <a:endParaRPr kumimoji="1" lang="ja-JP" altLang="en-US" sz="1600" b="1" dirty="0">
              <a:solidFill>
                <a:schemeClr val="tx1"/>
              </a:solidFill>
            </a:endParaRPr>
          </a:p>
        </p:txBody>
      </p:sp>
    </p:spTree>
    <p:extLst>
      <p:ext uri="{BB962C8B-B14F-4D97-AF65-F5344CB8AC3E}">
        <p14:creationId xmlns:p14="http://schemas.microsoft.com/office/powerpoint/2010/main" val="3815774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1043608"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1238876" y="3150061"/>
            <a:ext cx="970116" cy="913904"/>
            <a:chOff x="1238876" y="3114549"/>
            <a:chExt cx="970116" cy="913904"/>
          </a:xfrm>
        </p:grpSpPr>
        <p:sp>
          <p:nvSpPr>
            <p:cNvPr id="5"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フリーフォーム 5"/>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5" name="テキスト ボックス 14"/>
          <p:cNvSpPr txBox="1"/>
          <p:nvPr/>
        </p:nvSpPr>
        <p:spPr>
          <a:xfrm>
            <a:off x="725995"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6" name="テキスト ボックス 15"/>
          <p:cNvSpPr txBox="1"/>
          <p:nvPr/>
        </p:nvSpPr>
        <p:spPr>
          <a:xfrm>
            <a:off x="5292080" y="1988840"/>
            <a:ext cx="2880320" cy="707886"/>
          </a:xfrm>
          <a:prstGeom prst="rect">
            <a:avLst/>
          </a:prstGeom>
          <a:noFill/>
        </p:spPr>
        <p:txBody>
          <a:bodyPr wrap="square" rtlCol="0">
            <a:spAutoFit/>
          </a:bodyPr>
          <a:lstStyle/>
          <a:p>
            <a:r>
              <a:rPr kumimoji="1" lang="ja-JP" altLang="en-US" sz="4000" b="1" dirty="0" smtClean="0"/>
              <a:t>骨吸収</a:t>
            </a:r>
            <a:endParaRPr kumimoji="1" lang="ja-JP" altLang="en-US" sz="4000" b="1" dirty="0"/>
          </a:p>
        </p:txBody>
      </p:sp>
    </p:spTree>
    <p:extLst>
      <p:ext uri="{BB962C8B-B14F-4D97-AF65-F5344CB8AC3E}">
        <p14:creationId xmlns:p14="http://schemas.microsoft.com/office/powerpoint/2010/main" val="35180297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1043608"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1238876" y="3150061"/>
            <a:ext cx="970116" cy="913904"/>
            <a:chOff x="1238876" y="3114549"/>
            <a:chExt cx="970116" cy="913904"/>
          </a:xfrm>
        </p:grpSpPr>
        <p:sp>
          <p:nvSpPr>
            <p:cNvPr id="5"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フリーフォーム 5"/>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円/楕円 6"/>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円/楕円 10"/>
          <p:cNvSpPr/>
          <p:nvPr/>
        </p:nvSpPr>
        <p:spPr>
          <a:xfrm>
            <a:off x="2185845" y="3717032"/>
            <a:ext cx="504056" cy="46976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12" name="テキスト ボックス 11"/>
          <p:cNvSpPr txBox="1"/>
          <p:nvPr/>
        </p:nvSpPr>
        <p:spPr>
          <a:xfrm>
            <a:off x="2185845" y="3767248"/>
            <a:ext cx="504056" cy="369332"/>
          </a:xfrm>
          <a:prstGeom prst="rect">
            <a:avLst/>
          </a:prstGeom>
          <a:noFill/>
        </p:spPr>
        <p:txBody>
          <a:bodyPr wrap="square" rtlCol="0">
            <a:spAutoFit/>
          </a:bodyPr>
          <a:lstStyle/>
          <a:p>
            <a:pPr algn="ctr"/>
            <a:r>
              <a:rPr kumimoji="1" lang="en-US" altLang="ja-JP" b="1" dirty="0" smtClean="0"/>
              <a:t>H</a:t>
            </a:r>
            <a:r>
              <a:rPr kumimoji="1" lang="en-US" altLang="ja-JP" b="1" baseline="30000" dirty="0" smtClean="0"/>
              <a:t>+</a:t>
            </a:r>
            <a:endParaRPr kumimoji="1" lang="ja-JP" altLang="en-US" b="1" dirty="0"/>
          </a:p>
        </p:txBody>
      </p:sp>
      <p:sp>
        <p:nvSpPr>
          <p:cNvPr id="15" name="テキスト ボックス 14"/>
          <p:cNvSpPr txBox="1"/>
          <p:nvPr/>
        </p:nvSpPr>
        <p:spPr>
          <a:xfrm>
            <a:off x="725995"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6" name="テキスト ボックス 15"/>
          <p:cNvSpPr txBox="1"/>
          <p:nvPr/>
        </p:nvSpPr>
        <p:spPr>
          <a:xfrm>
            <a:off x="5292080" y="1988840"/>
            <a:ext cx="2880320" cy="707886"/>
          </a:xfrm>
          <a:prstGeom prst="rect">
            <a:avLst/>
          </a:prstGeom>
          <a:noFill/>
        </p:spPr>
        <p:txBody>
          <a:bodyPr wrap="square" rtlCol="0">
            <a:spAutoFit/>
          </a:bodyPr>
          <a:lstStyle/>
          <a:p>
            <a:r>
              <a:rPr kumimoji="1" lang="ja-JP" altLang="en-US" sz="4000" b="1" dirty="0" smtClean="0"/>
              <a:t>骨吸収</a:t>
            </a:r>
            <a:endParaRPr kumimoji="1" lang="ja-JP" altLang="en-US" sz="4000" b="1" dirty="0"/>
          </a:p>
        </p:txBody>
      </p:sp>
    </p:spTree>
    <p:extLst>
      <p:ext uri="{BB962C8B-B14F-4D97-AF65-F5344CB8AC3E}">
        <p14:creationId xmlns:p14="http://schemas.microsoft.com/office/powerpoint/2010/main" val="1355949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1143000"/>
          </a:xfrm>
        </p:spPr>
        <p:txBody>
          <a:bodyPr/>
          <a:lstStyle/>
          <a:p>
            <a:r>
              <a:rPr lang="ja-JP" altLang="en-US" dirty="0"/>
              <a:t>関</a:t>
            </a:r>
            <a:r>
              <a:rPr lang="ja-JP" altLang="en-US" dirty="0" smtClean="0"/>
              <a:t>節リウマチの</a:t>
            </a:r>
            <a:r>
              <a:rPr lang="ja-JP" altLang="en-US" dirty="0"/>
              <a:t>臨</a:t>
            </a:r>
            <a:r>
              <a:rPr lang="ja-JP" altLang="en-US" dirty="0" smtClean="0"/>
              <a:t>床像</a:t>
            </a:r>
            <a:endParaRPr kumimoji="1" lang="ja-JP" altLang="en-US" dirty="0"/>
          </a:p>
        </p:txBody>
      </p:sp>
      <p:sp>
        <p:nvSpPr>
          <p:cNvPr id="5" name="テキスト ボックス 4"/>
          <p:cNvSpPr txBox="1"/>
          <p:nvPr/>
        </p:nvSpPr>
        <p:spPr>
          <a:xfrm>
            <a:off x="2771800" y="1556792"/>
            <a:ext cx="3600400" cy="584775"/>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latin typeface="+mn-ea"/>
              </a:rPr>
              <a:t>症例</a:t>
            </a:r>
            <a:r>
              <a:rPr lang="en-US" altLang="ja-JP" sz="3200" b="1" dirty="0">
                <a:effectLst>
                  <a:outerShdw blurRad="38100" dist="38100" dir="2700000" algn="tl">
                    <a:srgbClr val="000000">
                      <a:alpha val="43137"/>
                    </a:srgbClr>
                  </a:outerShdw>
                </a:effectLst>
                <a:latin typeface="+mn-ea"/>
              </a:rPr>
              <a:t>2</a:t>
            </a:r>
            <a:r>
              <a:rPr kumimoji="1" lang="ja-JP" altLang="en-US" sz="3200" b="1" dirty="0" smtClean="0">
                <a:effectLst>
                  <a:outerShdw blurRad="38100" dist="38100" dir="2700000" algn="tl">
                    <a:srgbClr val="000000">
                      <a:alpha val="43137"/>
                    </a:srgbClr>
                  </a:outerShdw>
                </a:effectLst>
                <a:latin typeface="+mn-ea"/>
              </a:rPr>
              <a:t>　</a:t>
            </a:r>
            <a:r>
              <a:rPr lang="en-US" altLang="ja-JP" sz="3200" b="1" dirty="0">
                <a:effectLst>
                  <a:outerShdw blurRad="38100" dist="38100" dir="2700000" algn="tl">
                    <a:srgbClr val="000000">
                      <a:alpha val="43137"/>
                    </a:srgbClr>
                  </a:outerShdw>
                </a:effectLst>
                <a:latin typeface="+mn-ea"/>
              </a:rPr>
              <a:t>23</a:t>
            </a:r>
            <a:r>
              <a:rPr lang="ja-JP" altLang="en-US" sz="3200" b="1" dirty="0" smtClean="0">
                <a:effectLst>
                  <a:outerShdw blurRad="38100" dist="38100" dir="2700000" algn="tl">
                    <a:srgbClr val="000000">
                      <a:alpha val="43137"/>
                    </a:srgbClr>
                  </a:outerShdw>
                </a:effectLst>
                <a:latin typeface="+mn-ea"/>
              </a:rPr>
              <a:t>歳</a:t>
            </a:r>
            <a:r>
              <a:rPr kumimoji="1" lang="ja-JP" altLang="en-US" sz="3200" b="1" dirty="0" smtClean="0">
                <a:effectLst>
                  <a:outerShdw blurRad="38100" dist="38100" dir="2700000" algn="tl">
                    <a:srgbClr val="000000">
                      <a:alpha val="43137"/>
                    </a:srgbClr>
                  </a:outerShdw>
                </a:effectLst>
                <a:latin typeface="+mn-ea"/>
              </a:rPr>
              <a:t>　女性</a:t>
            </a:r>
            <a:endParaRPr kumimoji="1" lang="ja-JP" altLang="en-US" sz="3200" b="1" dirty="0">
              <a:effectLst>
                <a:outerShdw blurRad="38100" dist="38100" dir="2700000" algn="tl">
                  <a:srgbClr val="000000">
                    <a:alpha val="43137"/>
                  </a:srgbClr>
                </a:outerShdw>
              </a:effectLst>
              <a:latin typeface="+mn-ea"/>
            </a:endParaRPr>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7000" contrast="57000"/>
                    </a14:imgEffect>
                  </a14:imgLayer>
                </a14:imgProps>
              </a:ext>
              <a:ext uri="{28A0092B-C50C-407E-A947-70E740481C1C}">
                <a14:useLocalDpi xmlns:a14="http://schemas.microsoft.com/office/drawing/2010/main" val="0"/>
              </a:ext>
            </a:extLst>
          </a:blip>
          <a:srcRect l="13537" t="15566" r="23254" b="8386"/>
          <a:stretch/>
        </p:blipFill>
        <p:spPr bwMode="auto">
          <a:xfrm rot="10800000">
            <a:off x="113081" y="2073339"/>
            <a:ext cx="2993582"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755576" y="6444044"/>
            <a:ext cx="1800200" cy="369332"/>
          </a:xfrm>
          <a:prstGeom prst="rect">
            <a:avLst/>
          </a:prstGeom>
          <a:noFill/>
        </p:spPr>
        <p:txBody>
          <a:bodyPr wrap="square" rtlCol="0">
            <a:spAutoFit/>
          </a:bodyPr>
          <a:lstStyle/>
          <a:p>
            <a:r>
              <a:rPr kumimoji="1" lang="ja-JP" altLang="en-US" dirty="0" smtClean="0"/>
              <a:t>２３歳　</a:t>
            </a:r>
            <a:r>
              <a:rPr kumimoji="1" lang="en-US" altLang="ja-JP" dirty="0" smtClean="0"/>
              <a:t>1</a:t>
            </a:r>
            <a:r>
              <a:rPr kumimoji="1" lang="ja-JP" altLang="en-US" dirty="0" smtClean="0"/>
              <a:t>ヵ月</a:t>
            </a:r>
            <a:endParaRPr kumimoji="1" lang="ja-JP" altLang="en-US" dirty="0"/>
          </a:p>
        </p:txBody>
      </p:sp>
      <p:sp>
        <p:nvSpPr>
          <p:cNvPr id="12" name="テキスト ボックス 11"/>
          <p:cNvSpPr txBox="1"/>
          <p:nvPr/>
        </p:nvSpPr>
        <p:spPr>
          <a:xfrm>
            <a:off x="3275856" y="2983592"/>
            <a:ext cx="5688632" cy="2677656"/>
          </a:xfrm>
          <a:prstGeom prst="rect">
            <a:avLst/>
          </a:prstGeom>
          <a:noFill/>
        </p:spPr>
        <p:txBody>
          <a:bodyPr wrap="square" rtlCol="0">
            <a:spAutoFit/>
          </a:bodyPr>
          <a:lstStyle/>
          <a:p>
            <a:r>
              <a:rPr lang="en-US" altLang="ja-JP" sz="2400" b="1" dirty="0" smtClean="0">
                <a:latin typeface="+mn-ea"/>
              </a:rPr>
              <a:t>[</a:t>
            </a:r>
            <a:r>
              <a:rPr lang="ja-JP" altLang="en-US" sz="2400" b="1" dirty="0" smtClean="0">
                <a:latin typeface="+mn-ea"/>
              </a:rPr>
              <a:t>主訴</a:t>
            </a:r>
            <a:r>
              <a:rPr lang="en-US" altLang="ja-JP" sz="2400" b="1" dirty="0" smtClean="0">
                <a:latin typeface="+mn-ea"/>
              </a:rPr>
              <a:t>]</a:t>
            </a:r>
            <a:r>
              <a:rPr lang="ja-JP" altLang="en-US" sz="2400" b="1" dirty="0" smtClean="0">
                <a:latin typeface="+mn-ea"/>
              </a:rPr>
              <a:t>　　　左手関節痛</a:t>
            </a:r>
            <a:endParaRPr lang="en-US" altLang="ja-JP" sz="2400" b="1" dirty="0" smtClean="0">
              <a:latin typeface="+mn-ea"/>
            </a:endParaRPr>
          </a:p>
          <a:p>
            <a:r>
              <a:rPr lang="en-US" altLang="ja-JP" sz="2400" b="1" dirty="0" smtClean="0">
                <a:latin typeface="+mn-ea"/>
              </a:rPr>
              <a:t>[</a:t>
            </a:r>
            <a:r>
              <a:rPr lang="ja-JP" altLang="en-US" sz="2400" b="1" dirty="0">
                <a:latin typeface="+mn-ea"/>
              </a:rPr>
              <a:t>職業</a:t>
            </a:r>
            <a:r>
              <a:rPr lang="en-US" altLang="ja-JP" sz="2400" b="1" dirty="0" smtClean="0">
                <a:latin typeface="+mn-ea"/>
              </a:rPr>
              <a:t>]</a:t>
            </a:r>
            <a:r>
              <a:rPr lang="ja-JP" altLang="en-US" sz="2400" b="1" dirty="0" smtClean="0">
                <a:latin typeface="+mn-ea"/>
              </a:rPr>
              <a:t>　　　医学部学生</a:t>
            </a:r>
            <a:r>
              <a:rPr lang="ja-JP" altLang="en-US" sz="2400" b="1" dirty="0">
                <a:latin typeface="+mn-ea"/>
              </a:rPr>
              <a:t>　</a:t>
            </a:r>
            <a:endParaRPr lang="en-US" altLang="ja-JP" sz="2400" b="1" dirty="0" smtClean="0">
              <a:latin typeface="+mn-ea"/>
            </a:endParaRPr>
          </a:p>
          <a:p>
            <a:r>
              <a:rPr lang="en-US" altLang="ja-JP" sz="2400" b="1" dirty="0" smtClean="0">
                <a:latin typeface="+mn-ea"/>
              </a:rPr>
              <a:t>[</a:t>
            </a:r>
            <a:r>
              <a:rPr lang="ja-JP" altLang="en-US" sz="2400" b="1" dirty="0" smtClean="0">
                <a:latin typeface="+mn-ea"/>
              </a:rPr>
              <a:t>部活</a:t>
            </a:r>
            <a:r>
              <a:rPr lang="en-US" altLang="ja-JP" sz="2400" b="1" dirty="0" smtClean="0">
                <a:latin typeface="+mn-ea"/>
              </a:rPr>
              <a:t>]</a:t>
            </a:r>
            <a:r>
              <a:rPr lang="ja-JP" altLang="en-US" sz="2400" b="1" dirty="0" smtClean="0">
                <a:latin typeface="+mn-ea"/>
              </a:rPr>
              <a:t>　　　バレーボール</a:t>
            </a:r>
            <a:endParaRPr lang="en-US" altLang="ja-JP" sz="2400" b="1" dirty="0">
              <a:latin typeface="+mn-ea"/>
            </a:endParaRPr>
          </a:p>
          <a:p>
            <a:r>
              <a:rPr kumimoji="1" lang="en-US" altLang="ja-JP" sz="2400" b="1" dirty="0" smtClean="0">
                <a:latin typeface="+mn-ea"/>
              </a:rPr>
              <a:t>[</a:t>
            </a:r>
            <a:r>
              <a:rPr kumimoji="1" lang="ja-JP" altLang="en-US" sz="2400" b="1" dirty="0" smtClean="0">
                <a:latin typeface="+mn-ea"/>
              </a:rPr>
              <a:t>現病歴</a:t>
            </a:r>
            <a:r>
              <a:rPr kumimoji="1" lang="en-US" altLang="ja-JP" sz="2400" b="1" dirty="0" smtClean="0">
                <a:latin typeface="+mn-ea"/>
              </a:rPr>
              <a:t>]</a:t>
            </a:r>
          </a:p>
          <a:p>
            <a:r>
              <a:rPr lang="ja-JP" altLang="en-US" sz="2400" b="1" dirty="0">
                <a:latin typeface="+mn-ea"/>
              </a:rPr>
              <a:t>　</a:t>
            </a:r>
            <a:r>
              <a:rPr lang="en-US" altLang="ja-JP" sz="2400" b="1" dirty="0" smtClean="0">
                <a:latin typeface="+mn-ea"/>
              </a:rPr>
              <a:t>3</a:t>
            </a:r>
            <a:r>
              <a:rPr lang="ja-JP" altLang="en-US" sz="2400" b="1" dirty="0" smtClean="0">
                <a:latin typeface="+mn-ea"/>
              </a:rPr>
              <a:t>ヶ月前より左手関節痛出現</a:t>
            </a:r>
            <a:endParaRPr lang="en-US" altLang="ja-JP" sz="2400" b="1" dirty="0" smtClean="0">
              <a:latin typeface="+mn-ea"/>
            </a:endParaRPr>
          </a:p>
          <a:p>
            <a:r>
              <a:rPr kumimoji="1" lang="ja-JP" altLang="en-US" sz="2400" b="1" dirty="0">
                <a:latin typeface="+mn-ea"/>
              </a:rPr>
              <a:t>　</a:t>
            </a:r>
            <a:r>
              <a:rPr kumimoji="1" lang="ja-JP" altLang="en-US" sz="2400" b="1" dirty="0" smtClean="0">
                <a:latin typeface="+mn-ea"/>
              </a:rPr>
              <a:t>レシーブのしすぎと考えて放置していたが</a:t>
            </a:r>
            <a:endParaRPr kumimoji="1" lang="en-US" altLang="ja-JP" sz="2400" b="1" dirty="0" smtClean="0">
              <a:latin typeface="+mn-ea"/>
            </a:endParaRPr>
          </a:p>
          <a:p>
            <a:r>
              <a:rPr lang="ja-JP" altLang="en-US" sz="2400" b="1" dirty="0">
                <a:latin typeface="+mn-ea"/>
              </a:rPr>
              <a:t>　疼</a:t>
            </a:r>
            <a:r>
              <a:rPr lang="ja-JP" altLang="en-US" sz="2400" b="1" dirty="0" smtClean="0">
                <a:latin typeface="+mn-ea"/>
              </a:rPr>
              <a:t>痛持続のため当院整形外科初診</a:t>
            </a:r>
            <a:r>
              <a:rPr lang="en-US" altLang="ja-JP" sz="2400" b="1" dirty="0" smtClean="0">
                <a:latin typeface="+mn-ea"/>
              </a:rPr>
              <a:t>.</a:t>
            </a:r>
            <a:endParaRPr kumimoji="1" lang="ja-JP" altLang="en-US" sz="2400" b="1" dirty="0">
              <a:latin typeface="+mn-ea"/>
            </a:endParaRPr>
          </a:p>
        </p:txBody>
      </p:sp>
      <p:sp>
        <p:nvSpPr>
          <p:cNvPr id="7" name="テキスト ボックス 6"/>
          <p:cNvSpPr txBox="1"/>
          <p:nvPr/>
        </p:nvSpPr>
        <p:spPr>
          <a:xfrm>
            <a:off x="3149842" y="5786975"/>
            <a:ext cx="5940660" cy="1040567"/>
          </a:xfrm>
          <a:prstGeom prst="rect">
            <a:avLst/>
          </a:prstGeom>
          <a:noFill/>
        </p:spPr>
        <p:txBody>
          <a:bodyPr wrap="square" rtlCol="0">
            <a:spAutoFit/>
          </a:bodyPr>
          <a:lstStyle/>
          <a:p>
            <a:pPr algn="ctr"/>
            <a:r>
              <a:rPr kumimoji="1" lang="ja-JP" altLang="en-US" sz="2800" b="1" dirty="0" smtClean="0">
                <a:solidFill>
                  <a:srgbClr val="FF0000"/>
                </a:solidFill>
                <a:latin typeface="+mn-ea"/>
              </a:rPr>
              <a:t>　</a:t>
            </a:r>
            <a:r>
              <a:rPr kumimoji="1" lang="en-US" altLang="ja-JP" sz="2800" b="1" dirty="0" smtClean="0">
                <a:solidFill>
                  <a:srgbClr val="FF0000"/>
                </a:solidFill>
                <a:latin typeface="+mn-ea"/>
              </a:rPr>
              <a:t>RA</a:t>
            </a:r>
            <a:r>
              <a:rPr kumimoji="1" lang="ja-JP" altLang="en-US" sz="2800" b="1" dirty="0" smtClean="0">
                <a:solidFill>
                  <a:srgbClr val="FF0000"/>
                </a:solidFill>
                <a:latin typeface="+mn-ea"/>
              </a:rPr>
              <a:t>とは診断されず</a:t>
            </a:r>
            <a:r>
              <a:rPr kumimoji="1" lang="en-US" altLang="ja-JP" sz="2800" b="1" dirty="0" smtClean="0">
                <a:solidFill>
                  <a:srgbClr val="FF0000"/>
                </a:solidFill>
                <a:latin typeface="+mn-ea"/>
              </a:rPr>
              <a:t>!!</a:t>
            </a:r>
          </a:p>
          <a:p>
            <a:pPr algn="ctr"/>
            <a:r>
              <a:rPr kumimoji="1" lang="ja-JP" altLang="en-US" sz="2800" b="1" dirty="0" smtClean="0">
                <a:solidFill>
                  <a:srgbClr val="FF0000"/>
                </a:solidFill>
                <a:latin typeface="+mn-ea"/>
              </a:rPr>
              <a:t>外傷性の滑膜炎として治療されました</a:t>
            </a:r>
            <a:r>
              <a:rPr kumimoji="1" lang="en-US" altLang="ja-JP" sz="2800" b="1" dirty="0" smtClean="0">
                <a:solidFill>
                  <a:srgbClr val="FF0000"/>
                </a:solidFill>
                <a:latin typeface="+mn-ea"/>
              </a:rPr>
              <a:t>.</a:t>
            </a:r>
            <a:endParaRPr kumimoji="1" lang="ja-JP" altLang="en-US" sz="2800" b="1" dirty="0">
              <a:solidFill>
                <a:srgbClr val="FF0000"/>
              </a:solidFill>
              <a:latin typeface="+mn-ea"/>
            </a:endParaRPr>
          </a:p>
        </p:txBody>
      </p:sp>
      <p:sp>
        <p:nvSpPr>
          <p:cNvPr id="8" name="テキスト ボックス 7"/>
          <p:cNvSpPr txBox="1"/>
          <p:nvPr/>
        </p:nvSpPr>
        <p:spPr>
          <a:xfrm>
            <a:off x="5638183" y="2348880"/>
            <a:ext cx="3268234" cy="461665"/>
          </a:xfrm>
          <a:prstGeom prst="rect">
            <a:avLst/>
          </a:prstGeom>
          <a:noFill/>
        </p:spPr>
        <p:txBody>
          <a:bodyPr wrap="square" rtlCol="0">
            <a:spAutoFit/>
          </a:bodyPr>
          <a:lstStyle/>
          <a:p>
            <a:pPr algn="r"/>
            <a:r>
              <a:rPr kumimoji="1" lang="en-US" altLang="ja-JP" sz="2400" dirty="0" err="1" smtClean="0"/>
              <a:t>Sero</a:t>
            </a:r>
            <a:r>
              <a:rPr kumimoji="1" lang="en-US" altLang="ja-JP" sz="2400" dirty="0" smtClean="0"/>
              <a:t> Negative RA</a:t>
            </a:r>
            <a:endParaRPr kumimoji="1" lang="ja-JP" altLang="en-US" sz="2400" dirty="0"/>
          </a:p>
        </p:txBody>
      </p:sp>
      <p:sp>
        <p:nvSpPr>
          <p:cNvPr id="10" name="二等辺三角形 9"/>
          <p:cNvSpPr/>
          <p:nvPr/>
        </p:nvSpPr>
        <p:spPr>
          <a:xfrm rot="2700000">
            <a:off x="622982" y="4235421"/>
            <a:ext cx="130924" cy="833150"/>
          </a:xfrm>
          <a:prstGeom prst="triangle">
            <a:avLst/>
          </a:prstGeom>
          <a:solidFill>
            <a:srgbClr val="FF0000"/>
          </a:solidFill>
          <a:ln>
            <a:solidFill>
              <a:srgbClr val="B9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95384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1043608"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25995"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3" name="円/楕円 2"/>
          <p:cNvSpPr/>
          <p:nvPr/>
        </p:nvSpPr>
        <p:spPr>
          <a:xfrm>
            <a:off x="1929869" y="4005064"/>
            <a:ext cx="1368152" cy="13681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1835696" y="4543411"/>
            <a:ext cx="504056" cy="46976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12" name="テキスト ボックス 11"/>
          <p:cNvSpPr txBox="1"/>
          <p:nvPr/>
        </p:nvSpPr>
        <p:spPr>
          <a:xfrm>
            <a:off x="1835696" y="4606127"/>
            <a:ext cx="504056" cy="369332"/>
          </a:xfrm>
          <a:prstGeom prst="rect">
            <a:avLst/>
          </a:prstGeom>
          <a:noFill/>
        </p:spPr>
        <p:txBody>
          <a:bodyPr wrap="square" rtlCol="0">
            <a:spAutoFit/>
          </a:bodyPr>
          <a:lstStyle/>
          <a:p>
            <a:pPr algn="ctr"/>
            <a:r>
              <a:rPr kumimoji="1" lang="en-US" altLang="ja-JP" b="1" dirty="0" smtClean="0"/>
              <a:t>H</a:t>
            </a:r>
            <a:r>
              <a:rPr kumimoji="1" lang="en-US" altLang="ja-JP" b="1" baseline="30000" dirty="0" smtClean="0"/>
              <a:t>+</a:t>
            </a:r>
            <a:endParaRPr kumimoji="1" lang="ja-JP" altLang="en-US" b="1" dirty="0"/>
          </a:p>
        </p:txBody>
      </p:sp>
      <p:sp>
        <p:nvSpPr>
          <p:cNvPr id="22" name="テキスト ボックス 21"/>
          <p:cNvSpPr txBox="1"/>
          <p:nvPr/>
        </p:nvSpPr>
        <p:spPr>
          <a:xfrm>
            <a:off x="5292080" y="1988840"/>
            <a:ext cx="2880320" cy="707886"/>
          </a:xfrm>
          <a:prstGeom prst="rect">
            <a:avLst/>
          </a:prstGeom>
          <a:noFill/>
        </p:spPr>
        <p:txBody>
          <a:bodyPr wrap="square" rtlCol="0">
            <a:spAutoFit/>
          </a:bodyPr>
          <a:lstStyle/>
          <a:p>
            <a:r>
              <a:rPr kumimoji="1" lang="ja-JP" altLang="en-US" sz="4000" b="1" dirty="0" smtClean="0"/>
              <a:t>骨吸収</a:t>
            </a:r>
            <a:endParaRPr kumimoji="1" lang="ja-JP" altLang="en-US" sz="4000" b="1" dirty="0"/>
          </a:p>
        </p:txBody>
      </p:sp>
      <p:grpSp>
        <p:nvGrpSpPr>
          <p:cNvPr id="16" name="グループ化 15"/>
          <p:cNvGrpSpPr/>
          <p:nvPr/>
        </p:nvGrpSpPr>
        <p:grpSpPr>
          <a:xfrm>
            <a:off x="1238876" y="3150061"/>
            <a:ext cx="970116" cy="913904"/>
            <a:chOff x="1238876" y="3114549"/>
            <a:chExt cx="970116" cy="913904"/>
          </a:xfrm>
        </p:grpSpPr>
        <p:sp>
          <p:nvSpPr>
            <p:cNvPr id="17"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フリーフォーム 17"/>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円/楕円 18"/>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061987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1043608"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25995"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3" name="円/楕円 2"/>
          <p:cNvSpPr/>
          <p:nvPr/>
        </p:nvSpPr>
        <p:spPr>
          <a:xfrm>
            <a:off x="1929869" y="4005064"/>
            <a:ext cx="1368152" cy="13681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1835696" y="4543411"/>
            <a:ext cx="504056" cy="46976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12" name="テキスト ボックス 11"/>
          <p:cNvSpPr txBox="1"/>
          <p:nvPr/>
        </p:nvSpPr>
        <p:spPr>
          <a:xfrm>
            <a:off x="1835696" y="4606127"/>
            <a:ext cx="504056" cy="369332"/>
          </a:xfrm>
          <a:prstGeom prst="rect">
            <a:avLst/>
          </a:prstGeom>
          <a:noFill/>
        </p:spPr>
        <p:txBody>
          <a:bodyPr wrap="square" rtlCol="0">
            <a:spAutoFit/>
          </a:bodyPr>
          <a:lstStyle/>
          <a:p>
            <a:pPr algn="ctr"/>
            <a:r>
              <a:rPr kumimoji="1" lang="en-US" altLang="ja-JP" b="1" dirty="0" smtClean="0"/>
              <a:t>H</a:t>
            </a:r>
            <a:r>
              <a:rPr kumimoji="1" lang="en-US" altLang="ja-JP" b="1" baseline="30000" dirty="0" smtClean="0"/>
              <a:t>+</a:t>
            </a:r>
            <a:endParaRPr kumimoji="1" lang="ja-JP" altLang="en-US" b="1" dirty="0"/>
          </a:p>
        </p:txBody>
      </p:sp>
      <p:sp>
        <p:nvSpPr>
          <p:cNvPr id="8" name="右矢印 7"/>
          <p:cNvSpPr/>
          <p:nvPr/>
        </p:nvSpPr>
        <p:spPr>
          <a:xfrm rot="19177575">
            <a:off x="3004462" y="3690476"/>
            <a:ext cx="1000863" cy="561322"/>
          </a:xfrm>
          <a:prstGeom prst="rightArrow">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3282272" y="2682078"/>
            <a:ext cx="836102" cy="8189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solidFill>
                  <a:schemeClr val="bg1"/>
                </a:solidFill>
              </a:rPr>
              <a:t>Ca</a:t>
            </a:r>
            <a:endParaRPr kumimoji="1" lang="ja-JP" altLang="en-US" sz="2400" b="1" dirty="0">
              <a:solidFill>
                <a:schemeClr val="bg1"/>
              </a:solidFill>
            </a:endParaRPr>
          </a:p>
        </p:txBody>
      </p:sp>
      <p:sp>
        <p:nvSpPr>
          <p:cNvPr id="17" name="角丸四角形 16"/>
          <p:cNvSpPr/>
          <p:nvPr/>
        </p:nvSpPr>
        <p:spPr>
          <a:xfrm>
            <a:off x="4262390" y="3077660"/>
            <a:ext cx="669650" cy="63937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solidFill>
                  <a:schemeClr val="bg1"/>
                </a:solidFill>
              </a:rPr>
              <a:t>P</a:t>
            </a:r>
            <a:endParaRPr kumimoji="1" lang="ja-JP" altLang="en-US" sz="1200" b="1" dirty="0">
              <a:solidFill>
                <a:schemeClr val="bg1"/>
              </a:solidFill>
            </a:endParaRPr>
          </a:p>
        </p:txBody>
      </p:sp>
      <p:sp>
        <p:nvSpPr>
          <p:cNvPr id="19" name="テキスト ボックス 18"/>
          <p:cNvSpPr txBox="1"/>
          <p:nvPr/>
        </p:nvSpPr>
        <p:spPr>
          <a:xfrm>
            <a:off x="5292080" y="1988840"/>
            <a:ext cx="2880320" cy="707886"/>
          </a:xfrm>
          <a:prstGeom prst="rect">
            <a:avLst/>
          </a:prstGeom>
          <a:noFill/>
        </p:spPr>
        <p:txBody>
          <a:bodyPr wrap="square" rtlCol="0">
            <a:spAutoFit/>
          </a:bodyPr>
          <a:lstStyle/>
          <a:p>
            <a:r>
              <a:rPr kumimoji="1" lang="ja-JP" altLang="en-US" sz="4000" b="1" dirty="0" smtClean="0"/>
              <a:t>骨吸収</a:t>
            </a:r>
            <a:endParaRPr kumimoji="1" lang="ja-JP" altLang="en-US" sz="4000" b="1" dirty="0"/>
          </a:p>
        </p:txBody>
      </p:sp>
      <p:grpSp>
        <p:nvGrpSpPr>
          <p:cNvPr id="18" name="グループ化 17"/>
          <p:cNvGrpSpPr/>
          <p:nvPr/>
        </p:nvGrpSpPr>
        <p:grpSpPr>
          <a:xfrm>
            <a:off x="1238876" y="3150061"/>
            <a:ext cx="970116" cy="913904"/>
            <a:chOff x="1238876" y="3114549"/>
            <a:chExt cx="970116" cy="913904"/>
          </a:xfrm>
        </p:grpSpPr>
        <p:sp>
          <p:nvSpPr>
            <p:cNvPr id="20"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フリーフォーム 20"/>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円/楕円 21"/>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092513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1043608"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25995"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3" name="円/楕円 2"/>
          <p:cNvSpPr/>
          <p:nvPr/>
        </p:nvSpPr>
        <p:spPr>
          <a:xfrm>
            <a:off x="1929869" y="4005064"/>
            <a:ext cx="1368152" cy="13681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1835696" y="4543411"/>
            <a:ext cx="504056" cy="46976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12" name="テキスト ボックス 11"/>
          <p:cNvSpPr txBox="1"/>
          <p:nvPr/>
        </p:nvSpPr>
        <p:spPr>
          <a:xfrm>
            <a:off x="1835696" y="4606127"/>
            <a:ext cx="504056" cy="369332"/>
          </a:xfrm>
          <a:prstGeom prst="rect">
            <a:avLst/>
          </a:prstGeom>
          <a:noFill/>
        </p:spPr>
        <p:txBody>
          <a:bodyPr wrap="square" rtlCol="0">
            <a:spAutoFit/>
          </a:bodyPr>
          <a:lstStyle/>
          <a:p>
            <a:pPr algn="ctr"/>
            <a:r>
              <a:rPr kumimoji="1" lang="en-US" altLang="ja-JP" b="1" dirty="0" smtClean="0"/>
              <a:t>H</a:t>
            </a:r>
            <a:r>
              <a:rPr kumimoji="1" lang="en-US" altLang="ja-JP" b="1" baseline="30000" dirty="0" smtClean="0"/>
              <a:t>+</a:t>
            </a:r>
            <a:endParaRPr kumimoji="1" lang="ja-JP" altLang="en-US" b="1" dirty="0"/>
          </a:p>
        </p:txBody>
      </p:sp>
      <p:sp>
        <p:nvSpPr>
          <p:cNvPr id="8" name="右矢印 7"/>
          <p:cNvSpPr/>
          <p:nvPr/>
        </p:nvSpPr>
        <p:spPr>
          <a:xfrm rot="19177575">
            <a:off x="3004462" y="3690476"/>
            <a:ext cx="1000863" cy="561322"/>
          </a:xfrm>
          <a:prstGeom prst="rightArrow">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3282272" y="2682078"/>
            <a:ext cx="836102" cy="8189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smtClean="0">
                <a:solidFill>
                  <a:schemeClr val="bg1"/>
                </a:solidFill>
              </a:rPr>
              <a:t>Ca</a:t>
            </a:r>
            <a:endParaRPr kumimoji="1" lang="ja-JP" altLang="en-US" sz="2400" b="1" dirty="0">
              <a:solidFill>
                <a:schemeClr val="bg1"/>
              </a:solidFill>
            </a:endParaRPr>
          </a:p>
        </p:txBody>
      </p:sp>
      <p:sp>
        <p:nvSpPr>
          <p:cNvPr id="17" name="角丸四角形 16"/>
          <p:cNvSpPr/>
          <p:nvPr/>
        </p:nvSpPr>
        <p:spPr>
          <a:xfrm>
            <a:off x="4262390" y="3077660"/>
            <a:ext cx="669650" cy="63937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smtClean="0">
                <a:solidFill>
                  <a:schemeClr val="bg1"/>
                </a:solidFill>
              </a:rPr>
              <a:t>P</a:t>
            </a:r>
            <a:endParaRPr kumimoji="1" lang="ja-JP" altLang="en-US" sz="1200" b="1" dirty="0">
              <a:solidFill>
                <a:schemeClr val="bg1"/>
              </a:solidFill>
            </a:endParaRPr>
          </a:p>
        </p:txBody>
      </p:sp>
      <p:sp>
        <p:nvSpPr>
          <p:cNvPr id="10" name="テキスト ボックス 9"/>
          <p:cNvSpPr txBox="1"/>
          <p:nvPr/>
        </p:nvSpPr>
        <p:spPr>
          <a:xfrm>
            <a:off x="1691680" y="2060848"/>
            <a:ext cx="1702007" cy="399583"/>
          </a:xfrm>
          <a:prstGeom prst="rect">
            <a:avLst/>
          </a:prstGeom>
          <a:noFill/>
        </p:spPr>
        <p:txBody>
          <a:bodyPr wrap="square" rtlCol="0">
            <a:spAutoFit/>
          </a:bodyPr>
          <a:lstStyle/>
          <a:p>
            <a:pPr algn="ctr"/>
            <a:r>
              <a:rPr kumimoji="1" lang="en-US" altLang="ja-JP" sz="2000" b="1" dirty="0" smtClean="0"/>
              <a:t>TRACP-5b</a:t>
            </a:r>
            <a:endParaRPr kumimoji="1" lang="ja-JP" altLang="en-US" sz="2000" b="1" dirty="0"/>
          </a:p>
        </p:txBody>
      </p:sp>
      <p:cxnSp>
        <p:nvCxnSpPr>
          <p:cNvPr id="18" name="直線矢印コネクタ 17"/>
          <p:cNvCxnSpPr>
            <a:stCxn id="5" idx="2"/>
            <a:endCxn id="10" idx="2"/>
          </p:cNvCxnSpPr>
          <p:nvPr/>
        </p:nvCxnSpPr>
        <p:spPr>
          <a:xfrm flipV="1">
            <a:off x="2009674" y="2460431"/>
            <a:ext cx="533010" cy="791683"/>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5292080" y="1988840"/>
            <a:ext cx="2880320" cy="707886"/>
          </a:xfrm>
          <a:prstGeom prst="rect">
            <a:avLst/>
          </a:prstGeom>
          <a:noFill/>
        </p:spPr>
        <p:txBody>
          <a:bodyPr wrap="square" rtlCol="0">
            <a:spAutoFit/>
          </a:bodyPr>
          <a:lstStyle/>
          <a:p>
            <a:r>
              <a:rPr kumimoji="1" lang="ja-JP" altLang="en-US" sz="4000" b="1" dirty="0" smtClean="0"/>
              <a:t>骨吸収</a:t>
            </a:r>
            <a:endParaRPr kumimoji="1" lang="ja-JP" altLang="en-US" sz="4000" b="1" dirty="0"/>
          </a:p>
        </p:txBody>
      </p:sp>
      <p:graphicFrame>
        <p:nvGraphicFramePr>
          <p:cNvPr id="20" name="表 19"/>
          <p:cNvGraphicFramePr>
            <a:graphicFrameLocks noGrp="1"/>
          </p:cNvGraphicFramePr>
          <p:nvPr>
            <p:extLst>
              <p:ext uri="{D42A27DB-BD31-4B8C-83A1-F6EECF244321}">
                <p14:modId xmlns:p14="http://schemas.microsoft.com/office/powerpoint/2010/main" val="516153118"/>
              </p:ext>
            </p:extLst>
          </p:nvPr>
        </p:nvGraphicFramePr>
        <p:xfrm>
          <a:off x="4928536" y="4261211"/>
          <a:ext cx="4197176" cy="1483360"/>
        </p:xfrm>
        <a:graphic>
          <a:graphicData uri="http://schemas.openxmlformats.org/drawingml/2006/table">
            <a:tbl>
              <a:tblPr firstRow="1" bandRow="1">
                <a:tableStyleId>{5C22544A-7EE6-4342-B048-85BDC9FD1C3A}</a:tableStyleId>
              </a:tblPr>
              <a:tblGrid>
                <a:gridCol w="705296"/>
                <a:gridCol w="3491880"/>
              </a:tblGrid>
              <a:tr h="370840">
                <a:tc>
                  <a:txBody>
                    <a:bodyPr/>
                    <a:lstStyle/>
                    <a:p>
                      <a:endParaRPr kumimoji="1" lang="ja-JP" alt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kumimoji="1" lang="en-US" altLang="ja-JP" dirty="0" smtClean="0">
                          <a:solidFill>
                            <a:schemeClr val="tx1"/>
                          </a:solidFill>
                        </a:rPr>
                        <a:t>DPD</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kumimoji="1" lang="ja-JP" altLang="en-US" dirty="0" smtClean="0">
                          <a:solidFill>
                            <a:schemeClr val="tx1"/>
                          </a:solidFill>
                        </a:rPr>
                        <a:t>デオキシピジノリン</a:t>
                      </a: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kumimoji="1" lang="en-US" altLang="ja-JP" dirty="0" smtClean="0">
                          <a:solidFill>
                            <a:schemeClr val="tx1"/>
                          </a:solidFill>
                        </a:rPr>
                        <a:t>NTX</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en-US" altLang="ja-JP" dirty="0" smtClean="0">
                          <a:solidFill>
                            <a:schemeClr val="tx1"/>
                          </a:solidFill>
                        </a:rPr>
                        <a:t>I</a:t>
                      </a:r>
                      <a:r>
                        <a:rPr kumimoji="1" lang="ja-JP" altLang="en-US" dirty="0" smtClean="0">
                          <a:solidFill>
                            <a:schemeClr val="tx1"/>
                          </a:solidFill>
                        </a:rPr>
                        <a:t>型コラーゲン架橋</a:t>
                      </a:r>
                      <a:r>
                        <a:rPr kumimoji="1" lang="en-US" altLang="ja-JP" dirty="0" smtClean="0">
                          <a:solidFill>
                            <a:schemeClr val="tx1"/>
                          </a:solidFill>
                        </a:rPr>
                        <a:t>N-</a:t>
                      </a:r>
                      <a:r>
                        <a:rPr kumimoji="1" lang="ja-JP" altLang="en-US" dirty="0" smtClean="0">
                          <a:solidFill>
                            <a:schemeClr val="tx1"/>
                          </a:solidFill>
                        </a:rPr>
                        <a:t>テロペプチド</a:t>
                      </a:r>
                      <a:endParaRPr kumimoji="1" lang="en-US" altLang="ja-JP" dirty="0" smtClean="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370840">
                <a:tc>
                  <a:txBody>
                    <a:bodyPr/>
                    <a:lstStyle/>
                    <a:p>
                      <a:r>
                        <a:rPr kumimoji="1" lang="en-US" altLang="ja-JP" dirty="0" smtClean="0">
                          <a:solidFill>
                            <a:schemeClr val="tx1"/>
                          </a:solidFill>
                        </a:rPr>
                        <a:t>CTX</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altLang="ja-JP" dirty="0" smtClean="0">
                          <a:solidFill>
                            <a:schemeClr val="tx1"/>
                          </a:solidFill>
                        </a:rPr>
                        <a:t>I</a:t>
                      </a:r>
                      <a:r>
                        <a:rPr kumimoji="1" lang="ja-JP" altLang="en-US" dirty="0" smtClean="0">
                          <a:solidFill>
                            <a:schemeClr val="tx1"/>
                          </a:solidFill>
                        </a:rPr>
                        <a:t>型コラーゲン架橋</a:t>
                      </a:r>
                      <a:r>
                        <a:rPr kumimoji="1" lang="en-US" altLang="ja-JP" dirty="0" smtClean="0">
                          <a:solidFill>
                            <a:schemeClr val="tx1"/>
                          </a:solidFill>
                        </a:rPr>
                        <a:t>C-</a:t>
                      </a:r>
                      <a:r>
                        <a:rPr kumimoji="1" lang="ja-JP" altLang="en-US" dirty="0" smtClean="0">
                          <a:solidFill>
                            <a:schemeClr val="tx1"/>
                          </a:solidFill>
                        </a:rPr>
                        <a:t>テロペプチド</a:t>
                      </a:r>
                      <a:endParaRPr kumimoji="1" lang="en-US" altLang="ja-JP" dirty="0" smtClean="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22" name="直線矢印コネクタ 21"/>
          <p:cNvCxnSpPr/>
          <p:nvPr/>
        </p:nvCxnSpPr>
        <p:spPr>
          <a:xfrm>
            <a:off x="3282272" y="4869160"/>
            <a:ext cx="1649768" cy="324036"/>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1" name="グループ化 20"/>
          <p:cNvGrpSpPr/>
          <p:nvPr/>
        </p:nvGrpSpPr>
        <p:grpSpPr>
          <a:xfrm>
            <a:off x="1238876" y="3150061"/>
            <a:ext cx="970116" cy="913904"/>
            <a:chOff x="1238876" y="3114549"/>
            <a:chExt cx="970116" cy="913904"/>
          </a:xfrm>
        </p:grpSpPr>
        <p:sp>
          <p:nvSpPr>
            <p:cNvPr id="23"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フリーフォーム 23"/>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円/楕円 24"/>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9797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1043608"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25995"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0" name="テキスト ボックス 9"/>
          <p:cNvSpPr txBox="1"/>
          <p:nvPr/>
        </p:nvSpPr>
        <p:spPr>
          <a:xfrm>
            <a:off x="1691680" y="2060848"/>
            <a:ext cx="1702007" cy="399583"/>
          </a:xfrm>
          <a:prstGeom prst="rect">
            <a:avLst/>
          </a:prstGeom>
          <a:noFill/>
        </p:spPr>
        <p:txBody>
          <a:bodyPr wrap="square" rtlCol="0">
            <a:spAutoFit/>
          </a:bodyPr>
          <a:lstStyle/>
          <a:p>
            <a:pPr algn="ctr"/>
            <a:r>
              <a:rPr kumimoji="1" lang="en-US" altLang="ja-JP" sz="2000" b="1" dirty="0" smtClean="0"/>
              <a:t>TRACP-5b</a:t>
            </a:r>
            <a:endParaRPr kumimoji="1" lang="ja-JP" altLang="en-US" sz="2000" b="1" dirty="0"/>
          </a:p>
        </p:txBody>
      </p:sp>
      <p:cxnSp>
        <p:nvCxnSpPr>
          <p:cNvPr id="18" name="直線矢印コネクタ 17"/>
          <p:cNvCxnSpPr>
            <a:stCxn id="5" idx="2"/>
            <a:endCxn id="10" idx="2"/>
          </p:cNvCxnSpPr>
          <p:nvPr/>
        </p:nvCxnSpPr>
        <p:spPr>
          <a:xfrm flipV="1">
            <a:off x="2009674" y="2460431"/>
            <a:ext cx="533010" cy="791683"/>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角丸四角形 12"/>
          <p:cNvSpPr/>
          <p:nvPr/>
        </p:nvSpPr>
        <p:spPr>
          <a:xfrm>
            <a:off x="1474326" y="4061540"/>
            <a:ext cx="3169681" cy="1725968"/>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p:nvGrpSpPr>
        <p:grpSpPr>
          <a:xfrm>
            <a:off x="1555554" y="4965697"/>
            <a:ext cx="1234796" cy="812933"/>
            <a:chOff x="6200488" y="1798398"/>
            <a:chExt cx="1234796" cy="812933"/>
          </a:xfrm>
        </p:grpSpPr>
        <p:sp>
          <p:nvSpPr>
            <p:cNvPr id="23" name="角丸四角形 22"/>
            <p:cNvSpPr/>
            <p:nvPr/>
          </p:nvSpPr>
          <p:spPr>
            <a:xfrm>
              <a:off x="6200488" y="1798398"/>
              <a:ext cx="1234796" cy="81293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6675623" y="2042278"/>
              <a:ext cx="284526" cy="32517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p:cNvSpPr txBox="1"/>
          <p:nvPr/>
        </p:nvSpPr>
        <p:spPr>
          <a:xfrm>
            <a:off x="1727254" y="4599648"/>
            <a:ext cx="1253717" cy="369332"/>
          </a:xfrm>
          <a:prstGeom prst="rect">
            <a:avLst/>
          </a:prstGeom>
          <a:noFill/>
        </p:spPr>
        <p:txBody>
          <a:bodyPr wrap="square" rtlCol="0">
            <a:spAutoFit/>
          </a:bodyPr>
          <a:lstStyle/>
          <a:p>
            <a:r>
              <a:rPr lang="ja-JP" altLang="en-US" dirty="0" smtClean="0"/>
              <a:t>骨芽細胞</a:t>
            </a:r>
            <a:endParaRPr kumimoji="1" lang="ja-JP" altLang="en-US" dirty="0"/>
          </a:p>
        </p:txBody>
      </p:sp>
      <p:sp>
        <p:nvSpPr>
          <p:cNvPr id="27" name="テキスト ボックス 26"/>
          <p:cNvSpPr txBox="1"/>
          <p:nvPr/>
        </p:nvSpPr>
        <p:spPr>
          <a:xfrm>
            <a:off x="5292080" y="1988840"/>
            <a:ext cx="2880320" cy="707886"/>
          </a:xfrm>
          <a:prstGeom prst="rect">
            <a:avLst/>
          </a:prstGeom>
          <a:noFill/>
        </p:spPr>
        <p:txBody>
          <a:bodyPr wrap="square" rtlCol="0">
            <a:spAutoFit/>
          </a:bodyPr>
          <a:lstStyle/>
          <a:p>
            <a:r>
              <a:rPr kumimoji="1" lang="ja-JP" altLang="en-US" sz="4000" b="1" dirty="0" smtClean="0"/>
              <a:t>骨形成</a:t>
            </a:r>
            <a:endParaRPr kumimoji="1" lang="ja-JP" altLang="en-US" sz="4000" b="1" dirty="0"/>
          </a:p>
        </p:txBody>
      </p:sp>
      <p:grpSp>
        <p:nvGrpSpPr>
          <p:cNvPr id="19" name="グループ化 18"/>
          <p:cNvGrpSpPr/>
          <p:nvPr/>
        </p:nvGrpSpPr>
        <p:grpSpPr>
          <a:xfrm>
            <a:off x="1238876" y="3150061"/>
            <a:ext cx="970116" cy="913904"/>
            <a:chOff x="1238876" y="3114549"/>
            <a:chExt cx="970116" cy="913904"/>
          </a:xfrm>
        </p:grpSpPr>
        <p:sp>
          <p:nvSpPr>
            <p:cNvPr id="20"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フリーフォーム 20"/>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円/楕円 21"/>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439495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1043608"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25995"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0" name="テキスト ボックス 9"/>
          <p:cNvSpPr txBox="1"/>
          <p:nvPr/>
        </p:nvSpPr>
        <p:spPr>
          <a:xfrm>
            <a:off x="1691680" y="2060848"/>
            <a:ext cx="1702007" cy="399583"/>
          </a:xfrm>
          <a:prstGeom prst="rect">
            <a:avLst/>
          </a:prstGeom>
          <a:noFill/>
        </p:spPr>
        <p:txBody>
          <a:bodyPr wrap="square" rtlCol="0">
            <a:spAutoFit/>
          </a:bodyPr>
          <a:lstStyle/>
          <a:p>
            <a:pPr algn="ctr"/>
            <a:r>
              <a:rPr kumimoji="1" lang="en-US" altLang="ja-JP" sz="2000" b="1" dirty="0" smtClean="0"/>
              <a:t>TRACP-5b</a:t>
            </a:r>
            <a:endParaRPr kumimoji="1" lang="ja-JP" altLang="en-US" sz="2000" b="1" dirty="0"/>
          </a:p>
        </p:txBody>
      </p:sp>
      <p:cxnSp>
        <p:nvCxnSpPr>
          <p:cNvPr id="18" name="直線矢印コネクタ 17"/>
          <p:cNvCxnSpPr>
            <a:stCxn id="5" idx="2"/>
            <a:endCxn id="10" idx="2"/>
          </p:cNvCxnSpPr>
          <p:nvPr/>
        </p:nvCxnSpPr>
        <p:spPr>
          <a:xfrm flipV="1">
            <a:off x="2009674" y="2460431"/>
            <a:ext cx="533010" cy="791683"/>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角丸四角形 12"/>
          <p:cNvSpPr/>
          <p:nvPr/>
        </p:nvSpPr>
        <p:spPr>
          <a:xfrm>
            <a:off x="1474326" y="4061540"/>
            <a:ext cx="3169681" cy="1725968"/>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p:nvGrpSpPr>
        <p:grpSpPr>
          <a:xfrm>
            <a:off x="1555554" y="4965697"/>
            <a:ext cx="1234796" cy="812933"/>
            <a:chOff x="6200488" y="1798398"/>
            <a:chExt cx="1234796" cy="812933"/>
          </a:xfrm>
        </p:grpSpPr>
        <p:sp>
          <p:nvSpPr>
            <p:cNvPr id="23" name="角丸四角形 22"/>
            <p:cNvSpPr/>
            <p:nvPr/>
          </p:nvSpPr>
          <p:spPr>
            <a:xfrm>
              <a:off x="6200488" y="1798398"/>
              <a:ext cx="1234796" cy="81293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6675623" y="2042278"/>
              <a:ext cx="284526" cy="32517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p:cNvSpPr txBox="1"/>
          <p:nvPr/>
        </p:nvSpPr>
        <p:spPr>
          <a:xfrm>
            <a:off x="1727254" y="4599648"/>
            <a:ext cx="1253717" cy="369332"/>
          </a:xfrm>
          <a:prstGeom prst="rect">
            <a:avLst/>
          </a:prstGeom>
          <a:noFill/>
        </p:spPr>
        <p:txBody>
          <a:bodyPr wrap="square" rtlCol="0">
            <a:spAutoFit/>
          </a:bodyPr>
          <a:lstStyle/>
          <a:p>
            <a:r>
              <a:rPr lang="ja-JP" altLang="en-US" dirty="0" smtClean="0"/>
              <a:t>骨芽細胞</a:t>
            </a:r>
            <a:endParaRPr kumimoji="1" lang="ja-JP" altLang="en-US" dirty="0"/>
          </a:p>
        </p:txBody>
      </p:sp>
      <p:sp>
        <p:nvSpPr>
          <p:cNvPr id="28" name="フリーフォーム 27"/>
          <p:cNvSpPr/>
          <p:nvPr/>
        </p:nvSpPr>
        <p:spPr>
          <a:xfrm>
            <a:off x="2627784" y="5310118"/>
            <a:ext cx="937290" cy="109505"/>
          </a:xfrm>
          <a:custGeom>
            <a:avLst/>
            <a:gdLst>
              <a:gd name="connsiteX0" fmla="*/ 0 w 4306824"/>
              <a:gd name="connsiteY0" fmla="*/ 1 h 1435610"/>
              <a:gd name="connsiteX1" fmla="*/ 713232 w 4306824"/>
              <a:gd name="connsiteY1" fmla="*/ 1435609 h 1435610"/>
              <a:gd name="connsiteX2" fmla="*/ 1435608 w 4306824"/>
              <a:gd name="connsiteY2" fmla="*/ 9145 h 1435610"/>
              <a:gd name="connsiteX3" fmla="*/ 2167128 w 4306824"/>
              <a:gd name="connsiteY3" fmla="*/ 1426465 h 1435610"/>
              <a:gd name="connsiteX4" fmla="*/ 2862072 w 4306824"/>
              <a:gd name="connsiteY4" fmla="*/ 1 h 1435610"/>
              <a:gd name="connsiteX5" fmla="*/ 3593592 w 4306824"/>
              <a:gd name="connsiteY5" fmla="*/ 1435609 h 1435610"/>
              <a:gd name="connsiteX6" fmla="*/ 4306824 w 4306824"/>
              <a:gd name="connsiteY6" fmla="*/ 1 h 1435610"/>
              <a:gd name="connsiteX7" fmla="*/ 4306824 w 4306824"/>
              <a:gd name="connsiteY7" fmla="*/ 1 h 143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6824" h="1435610">
                <a:moveTo>
                  <a:pt x="0" y="1"/>
                </a:moveTo>
                <a:cubicBezTo>
                  <a:pt x="236982" y="717043"/>
                  <a:pt x="473964" y="1434085"/>
                  <a:pt x="713232" y="1435609"/>
                </a:cubicBezTo>
                <a:cubicBezTo>
                  <a:pt x="952500" y="1437133"/>
                  <a:pt x="1193292" y="10669"/>
                  <a:pt x="1435608" y="9145"/>
                </a:cubicBezTo>
                <a:cubicBezTo>
                  <a:pt x="1677924" y="7621"/>
                  <a:pt x="1929384" y="1427989"/>
                  <a:pt x="2167128" y="1426465"/>
                </a:cubicBezTo>
                <a:cubicBezTo>
                  <a:pt x="2404872" y="1424941"/>
                  <a:pt x="2624328" y="-1523"/>
                  <a:pt x="2862072" y="1"/>
                </a:cubicBezTo>
                <a:cubicBezTo>
                  <a:pt x="3099816" y="1525"/>
                  <a:pt x="3352800" y="1435609"/>
                  <a:pt x="3593592" y="1435609"/>
                </a:cubicBezTo>
                <a:cubicBezTo>
                  <a:pt x="3834384" y="1435609"/>
                  <a:pt x="4306824" y="1"/>
                  <a:pt x="4306824" y="1"/>
                </a:cubicBezTo>
                <a:lnTo>
                  <a:pt x="4306824" y="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29"/>
          <p:cNvSpPr/>
          <p:nvPr/>
        </p:nvSpPr>
        <p:spPr>
          <a:xfrm>
            <a:off x="2746146" y="5301208"/>
            <a:ext cx="937290" cy="109505"/>
          </a:xfrm>
          <a:custGeom>
            <a:avLst/>
            <a:gdLst>
              <a:gd name="connsiteX0" fmla="*/ 0 w 4306824"/>
              <a:gd name="connsiteY0" fmla="*/ 1 h 1435610"/>
              <a:gd name="connsiteX1" fmla="*/ 713232 w 4306824"/>
              <a:gd name="connsiteY1" fmla="*/ 1435609 h 1435610"/>
              <a:gd name="connsiteX2" fmla="*/ 1435608 w 4306824"/>
              <a:gd name="connsiteY2" fmla="*/ 9145 h 1435610"/>
              <a:gd name="connsiteX3" fmla="*/ 2167128 w 4306824"/>
              <a:gd name="connsiteY3" fmla="*/ 1426465 h 1435610"/>
              <a:gd name="connsiteX4" fmla="*/ 2862072 w 4306824"/>
              <a:gd name="connsiteY4" fmla="*/ 1 h 1435610"/>
              <a:gd name="connsiteX5" fmla="*/ 3593592 w 4306824"/>
              <a:gd name="connsiteY5" fmla="*/ 1435609 h 1435610"/>
              <a:gd name="connsiteX6" fmla="*/ 4306824 w 4306824"/>
              <a:gd name="connsiteY6" fmla="*/ 1 h 1435610"/>
              <a:gd name="connsiteX7" fmla="*/ 4306824 w 4306824"/>
              <a:gd name="connsiteY7" fmla="*/ 1 h 143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6824" h="1435610">
                <a:moveTo>
                  <a:pt x="0" y="1"/>
                </a:moveTo>
                <a:cubicBezTo>
                  <a:pt x="236982" y="717043"/>
                  <a:pt x="473964" y="1434085"/>
                  <a:pt x="713232" y="1435609"/>
                </a:cubicBezTo>
                <a:cubicBezTo>
                  <a:pt x="952500" y="1437133"/>
                  <a:pt x="1193292" y="10669"/>
                  <a:pt x="1435608" y="9145"/>
                </a:cubicBezTo>
                <a:cubicBezTo>
                  <a:pt x="1677924" y="7621"/>
                  <a:pt x="1929384" y="1427989"/>
                  <a:pt x="2167128" y="1426465"/>
                </a:cubicBezTo>
                <a:cubicBezTo>
                  <a:pt x="2404872" y="1424941"/>
                  <a:pt x="2624328" y="-1523"/>
                  <a:pt x="2862072" y="1"/>
                </a:cubicBezTo>
                <a:cubicBezTo>
                  <a:pt x="3099816" y="1525"/>
                  <a:pt x="3352800" y="1435609"/>
                  <a:pt x="3593592" y="1435609"/>
                </a:cubicBezTo>
                <a:cubicBezTo>
                  <a:pt x="3834384" y="1435609"/>
                  <a:pt x="4306824" y="1"/>
                  <a:pt x="4306824" y="1"/>
                </a:cubicBezTo>
                <a:lnTo>
                  <a:pt x="4306824" y="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545447" y="5425479"/>
            <a:ext cx="1666513" cy="307777"/>
          </a:xfrm>
          <a:prstGeom prst="rect">
            <a:avLst/>
          </a:prstGeom>
          <a:noFill/>
        </p:spPr>
        <p:txBody>
          <a:bodyPr wrap="square" rtlCol="0">
            <a:spAutoFit/>
          </a:bodyPr>
          <a:lstStyle/>
          <a:p>
            <a:pPr algn="ctr"/>
            <a:r>
              <a:rPr kumimoji="1" lang="en-US" altLang="ja-JP" sz="1400" b="1" dirty="0" smtClean="0"/>
              <a:t>I</a:t>
            </a:r>
            <a:r>
              <a:rPr kumimoji="1" lang="ja-JP" altLang="en-US" sz="1400" b="1" dirty="0" smtClean="0"/>
              <a:t>型コラーゲン</a:t>
            </a:r>
            <a:endParaRPr kumimoji="1" lang="ja-JP" altLang="en-US" sz="1400" b="1" dirty="0"/>
          </a:p>
        </p:txBody>
      </p:sp>
      <p:sp>
        <p:nvSpPr>
          <p:cNvPr id="38" name="テキスト ボックス 37"/>
          <p:cNvSpPr txBox="1"/>
          <p:nvPr/>
        </p:nvSpPr>
        <p:spPr>
          <a:xfrm>
            <a:off x="5292080" y="1988840"/>
            <a:ext cx="2880320" cy="707886"/>
          </a:xfrm>
          <a:prstGeom prst="rect">
            <a:avLst/>
          </a:prstGeom>
          <a:noFill/>
        </p:spPr>
        <p:txBody>
          <a:bodyPr wrap="square" rtlCol="0">
            <a:spAutoFit/>
          </a:bodyPr>
          <a:lstStyle/>
          <a:p>
            <a:r>
              <a:rPr kumimoji="1" lang="ja-JP" altLang="en-US" sz="4000" b="1" dirty="0" smtClean="0"/>
              <a:t>骨形成</a:t>
            </a:r>
            <a:endParaRPr kumimoji="1" lang="ja-JP" altLang="en-US" sz="4000" b="1" dirty="0"/>
          </a:p>
        </p:txBody>
      </p:sp>
      <p:grpSp>
        <p:nvGrpSpPr>
          <p:cNvPr id="21" name="グループ化 20"/>
          <p:cNvGrpSpPr/>
          <p:nvPr/>
        </p:nvGrpSpPr>
        <p:grpSpPr>
          <a:xfrm>
            <a:off x="1238876" y="3150061"/>
            <a:ext cx="970116" cy="913904"/>
            <a:chOff x="1238876" y="3114549"/>
            <a:chExt cx="970116" cy="913904"/>
          </a:xfrm>
        </p:grpSpPr>
        <p:sp>
          <p:nvSpPr>
            <p:cNvPr id="22"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フリーフォーム 26"/>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円/楕円 28"/>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410661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1043608"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25995"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0" name="テキスト ボックス 9"/>
          <p:cNvSpPr txBox="1"/>
          <p:nvPr/>
        </p:nvSpPr>
        <p:spPr>
          <a:xfrm>
            <a:off x="1691680" y="2060848"/>
            <a:ext cx="1702007" cy="399583"/>
          </a:xfrm>
          <a:prstGeom prst="rect">
            <a:avLst/>
          </a:prstGeom>
          <a:noFill/>
        </p:spPr>
        <p:txBody>
          <a:bodyPr wrap="square" rtlCol="0">
            <a:spAutoFit/>
          </a:bodyPr>
          <a:lstStyle/>
          <a:p>
            <a:pPr algn="ctr"/>
            <a:r>
              <a:rPr kumimoji="1" lang="en-US" altLang="ja-JP" sz="2000" b="1" dirty="0" smtClean="0"/>
              <a:t>TRACP-5b</a:t>
            </a:r>
            <a:endParaRPr kumimoji="1" lang="ja-JP" altLang="en-US" sz="2000" b="1" dirty="0"/>
          </a:p>
        </p:txBody>
      </p:sp>
      <p:cxnSp>
        <p:nvCxnSpPr>
          <p:cNvPr id="18" name="直線矢印コネクタ 17"/>
          <p:cNvCxnSpPr>
            <a:stCxn id="5" idx="2"/>
            <a:endCxn id="10" idx="2"/>
          </p:cNvCxnSpPr>
          <p:nvPr/>
        </p:nvCxnSpPr>
        <p:spPr>
          <a:xfrm flipV="1">
            <a:off x="2009674" y="2460431"/>
            <a:ext cx="533010" cy="791683"/>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角丸四角形 12"/>
          <p:cNvSpPr/>
          <p:nvPr/>
        </p:nvSpPr>
        <p:spPr>
          <a:xfrm>
            <a:off x="1474326" y="4061540"/>
            <a:ext cx="3169681" cy="1725968"/>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p:nvGrpSpPr>
        <p:grpSpPr>
          <a:xfrm>
            <a:off x="1555554" y="4965697"/>
            <a:ext cx="1234796" cy="812933"/>
            <a:chOff x="6200488" y="1798398"/>
            <a:chExt cx="1234796" cy="812933"/>
          </a:xfrm>
        </p:grpSpPr>
        <p:sp>
          <p:nvSpPr>
            <p:cNvPr id="23" name="角丸四角形 22"/>
            <p:cNvSpPr/>
            <p:nvPr/>
          </p:nvSpPr>
          <p:spPr>
            <a:xfrm>
              <a:off x="6200488" y="1798398"/>
              <a:ext cx="1234796" cy="81293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6675623" y="2042278"/>
              <a:ext cx="284526" cy="32517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p:cNvSpPr txBox="1"/>
          <p:nvPr/>
        </p:nvSpPr>
        <p:spPr>
          <a:xfrm>
            <a:off x="1727254" y="4599648"/>
            <a:ext cx="1253717" cy="369332"/>
          </a:xfrm>
          <a:prstGeom prst="rect">
            <a:avLst/>
          </a:prstGeom>
          <a:noFill/>
        </p:spPr>
        <p:txBody>
          <a:bodyPr wrap="square" rtlCol="0">
            <a:spAutoFit/>
          </a:bodyPr>
          <a:lstStyle/>
          <a:p>
            <a:r>
              <a:rPr lang="ja-JP" altLang="en-US" dirty="0" smtClean="0"/>
              <a:t>骨芽細胞</a:t>
            </a:r>
            <a:endParaRPr kumimoji="1" lang="ja-JP" altLang="en-US" dirty="0"/>
          </a:p>
        </p:txBody>
      </p:sp>
      <p:sp>
        <p:nvSpPr>
          <p:cNvPr id="28" name="フリーフォーム 27"/>
          <p:cNvSpPr/>
          <p:nvPr/>
        </p:nvSpPr>
        <p:spPr>
          <a:xfrm>
            <a:off x="2627784" y="5310118"/>
            <a:ext cx="937290" cy="109505"/>
          </a:xfrm>
          <a:custGeom>
            <a:avLst/>
            <a:gdLst>
              <a:gd name="connsiteX0" fmla="*/ 0 w 4306824"/>
              <a:gd name="connsiteY0" fmla="*/ 1 h 1435610"/>
              <a:gd name="connsiteX1" fmla="*/ 713232 w 4306824"/>
              <a:gd name="connsiteY1" fmla="*/ 1435609 h 1435610"/>
              <a:gd name="connsiteX2" fmla="*/ 1435608 w 4306824"/>
              <a:gd name="connsiteY2" fmla="*/ 9145 h 1435610"/>
              <a:gd name="connsiteX3" fmla="*/ 2167128 w 4306824"/>
              <a:gd name="connsiteY3" fmla="*/ 1426465 h 1435610"/>
              <a:gd name="connsiteX4" fmla="*/ 2862072 w 4306824"/>
              <a:gd name="connsiteY4" fmla="*/ 1 h 1435610"/>
              <a:gd name="connsiteX5" fmla="*/ 3593592 w 4306824"/>
              <a:gd name="connsiteY5" fmla="*/ 1435609 h 1435610"/>
              <a:gd name="connsiteX6" fmla="*/ 4306824 w 4306824"/>
              <a:gd name="connsiteY6" fmla="*/ 1 h 1435610"/>
              <a:gd name="connsiteX7" fmla="*/ 4306824 w 4306824"/>
              <a:gd name="connsiteY7" fmla="*/ 1 h 143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6824" h="1435610">
                <a:moveTo>
                  <a:pt x="0" y="1"/>
                </a:moveTo>
                <a:cubicBezTo>
                  <a:pt x="236982" y="717043"/>
                  <a:pt x="473964" y="1434085"/>
                  <a:pt x="713232" y="1435609"/>
                </a:cubicBezTo>
                <a:cubicBezTo>
                  <a:pt x="952500" y="1437133"/>
                  <a:pt x="1193292" y="10669"/>
                  <a:pt x="1435608" y="9145"/>
                </a:cubicBezTo>
                <a:cubicBezTo>
                  <a:pt x="1677924" y="7621"/>
                  <a:pt x="1929384" y="1427989"/>
                  <a:pt x="2167128" y="1426465"/>
                </a:cubicBezTo>
                <a:cubicBezTo>
                  <a:pt x="2404872" y="1424941"/>
                  <a:pt x="2624328" y="-1523"/>
                  <a:pt x="2862072" y="1"/>
                </a:cubicBezTo>
                <a:cubicBezTo>
                  <a:pt x="3099816" y="1525"/>
                  <a:pt x="3352800" y="1435609"/>
                  <a:pt x="3593592" y="1435609"/>
                </a:cubicBezTo>
                <a:cubicBezTo>
                  <a:pt x="3834384" y="1435609"/>
                  <a:pt x="4306824" y="1"/>
                  <a:pt x="4306824" y="1"/>
                </a:cubicBezTo>
                <a:lnTo>
                  <a:pt x="4306824" y="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29"/>
          <p:cNvSpPr/>
          <p:nvPr/>
        </p:nvSpPr>
        <p:spPr>
          <a:xfrm>
            <a:off x="2746146" y="5301208"/>
            <a:ext cx="937290" cy="109505"/>
          </a:xfrm>
          <a:custGeom>
            <a:avLst/>
            <a:gdLst>
              <a:gd name="connsiteX0" fmla="*/ 0 w 4306824"/>
              <a:gd name="connsiteY0" fmla="*/ 1 h 1435610"/>
              <a:gd name="connsiteX1" fmla="*/ 713232 w 4306824"/>
              <a:gd name="connsiteY1" fmla="*/ 1435609 h 1435610"/>
              <a:gd name="connsiteX2" fmla="*/ 1435608 w 4306824"/>
              <a:gd name="connsiteY2" fmla="*/ 9145 h 1435610"/>
              <a:gd name="connsiteX3" fmla="*/ 2167128 w 4306824"/>
              <a:gd name="connsiteY3" fmla="*/ 1426465 h 1435610"/>
              <a:gd name="connsiteX4" fmla="*/ 2862072 w 4306824"/>
              <a:gd name="connsiteY4" fmla="*/ 1 h 1435610"/>
              <a:gd name="connsiteX5" fmla="*/ 3593592 w 4306824"/>
              <a:gd name="connsiteY5" fmla="*/ 1435609 h 1435610"/>
              <a:gd name="connsiteX6" fmla="*/ 4306824 w 4306824"/>
              <a:gd name="connsiteY6" fmla="*/ 1 h 1435610"/>
              <a:gd name="connsiteX7" fmla="*/ 4306824 w 4306824"/>
              <a:gd name="connsiteY7" fmla="*/ 1 h 143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6824" h="1435610">
                <a:moveTo>
                  <a:pt x="0" y="1"/>
                </a:moveTo>
                <a:cubicBezTo>
                  <a:pt x="236982" y="717043"/>
                  <a:pt x="473964" y="1434085"/>
                  <a:pt x="713232" y="1435609"/>
                </a:cubicBezTo>
                <a:cubicBezTo>
                  <a:pt x="952500" y="1437133"/>
                  <a:pt x="1193292" y="10669"/>
                  <a:pt x="1435608" y="9145"/>
                </a:cubicBezTo>
                <a:cubicBezTo>
                  <a:pt x="1677924" y="7621"/>
                  <a:pt x="1929384" y="1427989"/>
                  <a:pt x="2167128" y="1426465"/>
                </a:cubicBezTo>
                <a:cubicBezTo>
                  <a:pt x="2404872" y="1424941"/>
                  <a:pt x="2624328" y="-1523"/>
                  <a:pt x="2862072" y="1"/>
                </a:cubicBezTo>
                <a:cubicBezTo>
                  <a:pt x="3099816" y="1525"/>
                  <a:pt x="3352800" y="1435609"/>
                  <a:pt x="3593592" y="1435609"/>
                </a:cubicBezTo>
                <a:cubicBezTo>
                  <a:pt x="3834384" y="1435609"/>
                  <a:pt x="4306824" y="1"/>
                  <a:pt x="4306824" y="1"/>
                </a:cubicBezTo>
                <a:lnTo>
                  <a:pt x="4306824" y="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545447" y="5425479"/>
            <a:ext cx="1666513" cy="307777"/>
          </a:xfrm>
          <a:prstGeom prst="rect">
            <a:avLst/>
          </a:prstGeom>
          <a:noFill/>
        </p:spPr>
        <p:txBody>
          <a:bodyPr wrap="square" rtlCol="0">
            <a:spAutoFit/>
          </a:bodyPr>
          <a:lstStyle/>
          <a:p>
            <a:pPr algn="ctr"/>
            <a:r>
              <a:rPr kumimoji="1" lang="en-US" altLang="ja-JP" sz="1400" b="1" dirty="0" smtClean="0"/>
              <a:t>I</a:t>
            </a:r>
            <a:r>
              <a:rPr kumimoji="1" lang="ja-JP" altLang="en-US" sz="1400" b="1" dirty="0" smtClean="0"/>
              <a:t>型コラーゲン</a:t>
            </a:r>
            <a:endParaRPr kumimoji="1" lang="ja-JP" altLang="en-US" sz="1400" b="1" dirty="0"/>
          </a:p>
        </p:txBody>
      </p:sp>
      <p:sp>
        <p:nvSpPr>
          <p:cNvPr id="33" name="円/楕円 32"/>
          <p:cNvSpPr/>
          <p:nvPr/>
        </p:nvSpPr>
        <p:spPr>
          <a:xfrm>
            <a:off x="3775967" y="4461551"/>
            <a:ext cx="864096" cy="98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3847975" y="4768721"/>
            <a:ext cx="720080" cy="369332"/>
          </a:xfrm>
          <a:prstGeom prst="rect">
            <a:avLst/>
          </a:prstGeom>
          <a:noFill/>
        </p:spPr>
        <p:txBody>
          <a:bodyPr wrap="square" rtlCol="0">
            <a:spAutoFit/>
          </a:bodyPr>
          <a:lstStyle/>
          <a:p>
            <a:pPr algn="ctr"/>
            <a:r>
              <a:rPr kumimoji="1" lang="ja-JP" altLang="en-US" b="1" dirty="0" smtClean="0">
                <a:solidFill>
                  <a:schemeClr val="bg1"/>
                </a:solidFill>
              </a:rPr>
              <a:t>類骨</a:t>
            </a:r>
            <a:endParaRPr kumimoji="1" lang="ja-JP" altLang="en-US" b="1" dirty="0">
              <a:solidFill>
                <a:schemeClr val="bg1"/>
              </a:solidFill>
            </a:endParaRPr>
          </a:p>
        </p:txBody>
      </p:sp>
      <p:sp>
        <p:nvSpPr>
          <p:cNvPr id="27" name="テキスト ボックス 26"/>
          <p:cNvSpPr txBox="1"/>
          <p:nvPr/>
        </p:nvSpPr>
        <p:spPr>
          <a:xfrm>
            <a:off x="5292080" y="1988840"/>
            <a:ext cx="2880320" cy="707886"/>
          </a:xfrm>
          <a:prstGeom prst="rect">
            <a:avLst/>
          </a:prstGeom>
          <a:noFill/>
        </p:spPr>
        <p:txBody>
          <a:bodyPr wrap="square" rtlCol="0">
            <a:spAutoFit/>
          </a:bodyPr>
          <a:lstStyle/>
          <a:p>
            <a:r>
              <a:rPr kumimoji="1" lang="ja-JP" altLang="en-US" sz="4000" b="1" dirty="0" smtClean="0"/>
              <a:t>骨形成</a:t>
            </a:r>
            <a:endParaRPr kumimoji="1" lang="ja-JP" altLang="en-US" sz="4000" b="1" dirty="0"/>
          </a:p>
        </p:txBody>
      </p:sp>
      <p:grpSp>
        <p:nvGrpSpPr>
          <p:cNvPr id="29" name="グループ化 28"/>
          <p:cNvGrpSpPr/>
          <p:nvPr/>
        </p:nvGrpSpPr>
        <p:grpSpPr>
          <a:xfrm>
            <a:off x="1238876" y="3150061"/>
            <a:ext cx="970116" cy="913904"/>
            <a:chOff x="1238876" y="3114549"/>
            <a:chExt cx="970116" cy="913904"/>
          </a:xfrm>
        </p:grpSpPr>
        <p:sp>
          <p:nvSpPr>
            <p:cNvPr id="31"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フリーフォーム 34"/>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円/楕円 35"/>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057754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1043608"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25995"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0" name="テキスト ボックス 9"/>
          <p:cNvSpPr txBox="1"/>
          <p:nvPr/>
        </p:nvSpPr>
        <p:spPr>
          <a:xfrm>
            <a:off x="1691680" y="2060848"/>
            <a:ext cx="1702007" cy="399583"/>
          </a:xfrm>
          <a:prstGeom prst="rect">
            <a:avLst/>
          </a:prstGeom>
          <a:noFill/>
        </p:spPr>
        <p:txBody>
          <a:bodyPr wrap="square" rtlCol="0">
            <a:spAutoFit/>
          </a:bodyPr>
          <a:lstStyle/>
          <a:p>
            <a:pPr algn="ctr"/>
            <a:r>
              <a:rPr kumimoji="1" lang="en-US" altLang="ja-JP" sz="2000" b="1" dirty="0" smtClean="0"/>
              <a:t>TRACP-5b</a:t>
            </a:r>
            <a:endParaRPr kumimoji="1" lang="ja-JP" altLang="en-US" sz="2000" b="1" dirty="0"/>
          </a:p>
        </p:txBody>
      </p:sp>
      <p:cxnSp>
        <p:nvCxnSpPr>
          <p:cNvPr id="18" name="直線矢印コネクタ 17"/>
          <p:cNvCxnSpPr>
            <a:stCxn id="5" idx="2"/>
            <a:endCxn id="10" idx="2"/>
          </p:cNvCxnSpPr>
          <p:nvPr/>
        </p:nvCxnSpPr>
        <p:spPr>
          <a:xfrm flipV="1">
            <a:off x="2009674" y="2460431"/>
            <a:ext cx="533010" cy="791683"/>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角丸四角形 12"/>
          <p:cNvSpPr/>
          <p:nvPr/>
        </p:nvSpPr>
        <p:spPr>
          <a:xfrm>
            <a:off x="1474326" y="4061540"/>
            <a:ext cx="3169681" cy="1725968"/>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p:nvGrpSpPr>
        <p:grpSpPr>
          <a:xfrm>
            <a:off x="1555554" y="4965697"/>
            <a:ext cx="1234796" cy="812933"/>
            <a:chOff x="6200488" y="1798398"/>
            <a:chExt cx="1234796" cy="812933"/>
          </a:xfrm>
        </p:grpSpPr>
        <p:sp>
          <p:nvSpPr>
            <p:cNvPr id="23" name="角丸四角形 22"/>
            <p:cNvSpPr/>
            <p:nvPr/>
          </p:nvSpPr>
          <p:spPr>
            <a:xfrm>
              <a:off x="6200488" y="1798398"/>
              <a:ext cx="1234796" cy="81293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6675623" y="2042278"/>
              <a:ext cx="284526" cy="32517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p:cNvSpPr txBox="1"/>
          <p:nvPr/>
        </p:nvSpPr>
        <p:spPr>
          <a:xfrm>
            <a:off x="1727254" y="4599648"/>
            <a:ext cx="1253717" cy="369332"/>
          </a:xfrm>
          <a:prstGeom prst="rect">
            <a:avLst/>
          </a:prstGeom>
          <a:noFill/>
        </p:spPr>
        <p:txBody>
          <a:bodyPr wrap="square" rtlCol="0">
            <a:spAutoFit/>
          </a:bodyPr>
          <a:lstStyle/>
          <a:p>
            <a:r>
              <a:rPr lang="ja-JP" altLang="en-US" dirty="0" smtClean="0"/>
              <a:t>骨芽細胞</a:t>
            </a:r>
            <a:endParaRPr kumimoji="1" lang="ja-JP" altLang="en-US" dirty="0"/>
          </a:p>
        </p:txBody>
      </p:sp>
      <p:sp>
        <p:nvSpPr>
          <p:cNvPr id="28" name="フリーフォーム 27"/>
          <p:cNvSpPr/>
          <p:nvPr/>
        </p:nvSpPr>
        <p:spPr>
          <a:xfrm>
            <a:off x="2627784" y="5310118"/>
            <a:ext cx="937290" cy="109505"/>
          </a:xfrm>
          <a:custGeom>
            <a:avLst/>
            <a:gdLst>
              <a:gd name="connsiteX0" fmla="*/ 0 w 4306824"/>
              <a:gd name="connsiteY0" fmla="*/ 1 h 1435610"/>
              <a:gd name="connsiteX1" fmla="*/ 713232 w 4306824"/>
              <a:gd name="connsiteY1" fmla="*/ 1435609 h 1435610"/>
              <a:gd name="connsiteX2" fmla="*/ 1435608 w 4306824"/>
              <a:gd name="connsiteY2" fmla="*/ 9145 h 1435610"/>
              <a:gd name="connsiteX3" fmla="*/ 2167128 w 4306824"/>
              <a:gd name="connsiteY3" fmla="*/ 1426465 h 1435610"/>
              <a:gd name="connsiteX4" fmla="*/ 2862072 w 4306824"/>
              <a:gd name="connsiteY4" fmla="*/ 1 h 1435610"/>
              <a:gd name="connsiteX5" fmla="*/ 3593592 w 4306824"/>
              <a:gd name="connsiteY5" fmla="*/ 1435609 h 1435610"/>
              <a:gd name="connsiteX6" fmla="*/ 4306824 w 4306824"/>
              <a:gd name="connsiteY6" fmla="*/ 1 h 1435610"/>
              <a:gd name="connsiteX7" fmla="*/ 4306824 w 4306824"/>
              <a:gd name="connsiteY7" fmla="*/ 1 h 143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6824" h="1435610">
                <a:moveTo>
                  <a:pt x="0" y="1"/>
                </a:moveTo>
                <a:cubicBezTo>
                  <a:pt x="236982" y="717043"/>
                  <a:pt x="473964" y="1434085"/>
                  <a:pt x="713232" y="1435609"/>
                </a:cubicBezTo>
                <a:cubicBezTo>
                  <a:pt x="952500" y="1437133"/>
                  <a:pt x="1193292" y="10669"/>
                  <a:pt x="1435608" y="9145"/>
                </a:cubicBezTo>
                <a:cubicBezTo>
                  <a:pt x="1677924" y="7621"/>
                  <a:pt x="1929384" y="1427989"/>
                  <a:pt x="2167128" y="1426465"/>
                </a:cubicBezTo>
                <a:cubicBezTo>
                  <a:pt x="2404872" y="1424941"/>
                  <a:pt x="2624328" y="-1523"/>
                  <a:pt x="2862072" y="1"/>
                </a:cubicBezTo>
                <a:cubicBezTo>
                  <a:pt x="3099816" y="1525"/>
                  <a:pt x="3352800" y="1435609"/>
                  <a:pt x="3593592" y="1435609"/>
                </a:cubicBezTo>
                <a:cubicBezTo>
                  <a:pt x="3834384" y="1435609"/>
                  <a:pt x="4306824" y="1"/>
                  <a:pt x="4306824" y="1"/>
                </a:cubicBezTo>
                <a:lnTo>
                  <a:pt x="4306824" y="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29"/>
          <p:cNvSpPr/>
          <p:nvPr/>
        </p:nvSpPr>
        <p:spPr>
          <a:xfrm>
            <a:off x="2746146" y="5301208"/>
            <a:ext cx="937290" cy="109505"/>
          </a:xfrm>
          <a:custGeom>
            <a:avLst/>
            <a:gdLst>
              <a:gd name="connsiteX0" fmla="*/ 0 w 4306824"/>
              <a:gd name="connsiteY0" fmla="*/ 1 h 1435610"/>
              <a:gd name="connsiteX1" fmla="*/ 713232 w 4306824"/>
              <a:gd name="connsiteY1" fmla="*/ 1435609 h 1435610"/>
              <a:gd name="connsiteX2" fmla="*/ 1435608 w 4306824"/>
              <a:gd name="connsiteY2" fmla="*/ 9145 h 1435610"/>
              <a:gd name="connsiteX3" fmla="*/ 2167128 w 4306824"/>
              <a:gd name="connsiteY3" fmla="*/ 1426465 h 1435610"/>
              <a:gd name="connsiteX4" fmla="*/ 2862072 w 4306824"/>
              <a:gd name="connsiteY4" fmla="*/ 1 h 1435610"/>
              <a:gd name="connsiteX5" fmla="*/ 3593592 w 4306824"/>
              <a:gd name="connsiteY5" fmla="*/ 1435609 h 1435610"/>
              <a:gd name="connsiteX6" fmla="*/ 4306824 w 4306824"/>
              <a:gd name="connsiteY6" fmla="*/ 1 h 1435610"/>
              <a:gd name="connsiteX7" fmla="*/ 4306824 w 4306824"/>
              <a:gd name="connsiteY7" fmla="*/ 1 h 143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6824" h="1435610">
                <a:moveTo>
                  <a:pt x="0" y="1"/>
                </a:moveTo>
                <a:cubicBezTo>
                  <a:pt x="236982" y="717043"/>
                  <a:pt x="473964" y="1434085"/>
                  <a:pt x="713232" y="1435609"/>
                </a:cubicBezTo>
                <a:cubicBezTo>
                  <a:pt x="952500" y="1437133"/>
                  <a:pt x="1193292" y="10669"/>
                  <a:pt x="1435608" y="9145"/>
                </a:cubicBezTo>
                <a:cubicBezTo>
                  <a:pt x="1677924" y="7621"/>
                  <a:pt x="1929384" y="1427989"/>
                  <a:pt x="2167128" y="1426465"/>
                </a:cubicBezTo>
                <a:cubicBezTo>
                  <a:pt x="2404872" y="1424941"/>
                  <a:pt x="2624328" y="-1523"/>
                  <a:pt x="2862072" y="1"/>
                </a:cubicBezTo>
                <a:cubicBezTo>
                  <a:pt x="3099816" y="1525"/>
                  <a:pt x="3352800" y="1435609"/>
                  <a:pt x="3593592" y="1435609"/>
                </a:cubicBezTo>
                <a:cubicBezTo>
                  <a:pt x="3834384" y="1435609"/>
                  <a:pt x="4306824" y="1"/>
                  <a:pt x="4306824" y="1"/>
                </a:cubicBezTo>
                <a:lnTo>
                  <a:pt x="4306824" y="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545447" y="5425479"/>
            <a:ext cx="1666513" cy="307777"/>
          </a:xfrm>
          <a:prstGeom prst="rect">
            <a:avLst/>
          </a:prstGeom>
          <a:noFill/>
        </p:spPr>
        <p:txBody>
          <a:bodyPr wrap="square" rtlCol="0">
            <a:spAutoFit/>
          </a:bodyPr>
          <a:lstStyle/>
          <a:p>
            <a:pPr algn="ctr"/>
            <a:r>
              <a:rPr kumimoji="1" lang="en-US" altLang="ja-JP" sz="1400" b="1" dirty="0" smtClean="0"/>
              <a:t>I</a:t>
            </a:r>
            <a:r>
              <a:rPr kumimoji="1" lang="ja-JP" altLang="en-US" sz="1400" b="1" dirty="0" smtClean="0"/>
              <a:t>型コラーゲン</a:t>
            </a:r>
            <a:endParaRPr kumimoji="1" lang="ja-JP" altLang="en-US" sz="1400" b="1" dirty="0"/>
          </a:p>
        </p:txBody>
      </p:sp>
      <p:sp>
        <p:nvSpPr>
          <p:cNvPr id="33" name="円/楕円 32"/>
          <p:cNvSpPr/>
          <p:nvPr/>
        </p:nvSpPr>
        <p:spPr>
          <a:xfrm>
            <a:off x="3775967" y="4461551"/>
            <a:ext cx="864096" cy="98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3847975" y="4768721"/>
            <a:ext cx="720080" cy="369332"/>
          </a:xfrm>
          <a:prstGeom prst="rect">
            <a:avLst/>
          </a:prstGeom>
          <a:noFill/>
        </p:spPr>
        <p:txBody>
          <a:bodyPr wrap="square" rtlCol="0">
            <a:spAutoFit/>
          </a:bodyPr>
          <a:lstStyle/>
          <a:p>
            <a:pPr algn="ctr"/>
            <a:r>
              <a:rPr kumimoji="1" lang="ja-JP" altLang="en-US" b="1" dirty="0" smtClean="0">
                <a:solidFill>
                  <a:schemeClr val="bg1"/>
                </a:solidFill>
              </a:rPr>
              <a:t>類骨</a:t>
            </a:r>
            <a:endParaRPr kumimoji="1" lang="ja-JP" altLang="en-US" b="1" dirty="0">
              <a:solidFill>
                <a:schemeClr val="bg1"/>
              </a:solidFill>
            </a:endParaRPr>
          </a:p>
        </p:txBody>
      </p:sp>
      <p:cxnSp>
        <p:nvCxnSpPr>
          <p:cNvPr id="36" name="直線矢印コネクタ 35"/>
          <p:cNvCxnSpPr/>
          <p:nvPr/>
        </p:nvCxnSpPr>
        <p:spPr>
          <a:xfrm flipV="1">
            <a:off x="3059166" y="3797004"/>
            <a:ext cx="540217" cy="1295738"/>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5292080" y="1988840"/>
            <a:ext cx="2880320" cy="707886"/>
          </a:xfrm>
          <a:prstGeom prst="rect">
            <a:avLst/>
          </a:prstGeom>
          <a:noFill/>
        </p:spPr>
        <p:txBody>
          <a:bodyPr wrap="square" rtlCol="0">
            <a:spAutoFit/>
          </a:bodyPr>
          <a:lstStyle/>
          <a:p>
            <a:r>
              <a:rPr kumimoji="1" lang="ja-JP" altLang="en-US" sz="4000" b="1" dirty="0" smtClean="0"/>
              <a:t>骨形成</a:t>
            </a:r>
            <a:endParaRPr kumimoji="1" lang="ja-JP" altLang="en-US" sz="4000" b="1" dirty="0"/>
          </a:p>
        </p:txBody>
      </p:sp>
      <p:sp>
        <p:nvSpPr>
          <p:cNvPr id="3" name="テキスト ボックス 2"/>
          <p:cNvSpPr txBox="1"/>
          <p:nvPr/>
        </p:nvSpPr>
        <p:spPr>
          <a:xfrm>
            <a:off x="6012160" y="4133319"/>
            <a:ext cx="2880320" cy="830997"/>
          </a:xfrm>
          <a:prstGeom prst="rect">
            <a:avLst/>
          </a:prstGeom>
          <a:noFill/>
        </p:spPr>
        <p:txBody>
          <a:bodyPr wrap="square" rtlCol="0">
            <a:spAutoFit/>
          </a:bodyPr>
          <a:lstStyle/>
          <a:p>
            <a:r>
              <a:rPr kumimoji="1" lang="en-US" altLang="ja-JP" sz="2400" b="1" dirty="0" smtClean="0"/>
              <a:t>Ca</a:t>
            </a:r>
            <a:r>
              <a:rPr kumimoji="1" lang="ja-JP" altLang="en-US" sz="2400" b="1" dirty="0" smtClean="0"/>
              <a:t>と</a:t>
            </a:r>
            <a:r>
              <a:rPr kumimoji="1" lang="en-US" altLang="ja-JP" sz="2400" b="1" dirty="0" smtClean="0"/>
              <a:t>P</a:t>
            </a:r>
            <a:r>
              <a:rPr kumimoji="1" lang="ja-JP" altLang="en-US" sz="2400" b="1" dirty="0" err="1" smtClean="0"/>
              <a:t>が沈</a:t>
            </a:r>
            <a:r>
              <a:rPr kumimoji="1" lang="ja-JP" altLang="en-US" sz="2400" b="1" dirty="0" smtClean="0"/>
              <a:t>着して</a:t>
            </a:r>
            <a:endParaRPr kumimoji="1" lang="en-US" altLang="ja-JP" sz="2400" b="1" dirty="0" smtClean="0"/>
          </a:p>
          <a:p>
            <a:r>
              <a:rPr kumimoji="1" lang="ja-JP" altLang="en-US" sz="2400" b="1" dirty="0" smtClean="0"/>
              <a:t>骨になる</a:t>
            </a:r>
            <a:endParaRPr kumimoji="1" lang="ja-JP" altLang="en-US" sz="2400" b="1" dirty="0"/>
          </a:p>
        </p:txBody>
      </p:sp>
      <p:cxnSp>
        <p:nvCxnSpPr>
          <p:cNvPr id="11" name="直線矢印コネクタ 10"/>
          <p:cNvCxnSpPr>
            <a:endCxn id="33" idx="6"/>
          </p:cNvCxnSpPr>
          <p:nvPr/>
        </p:nvCxnSpPr>
        <p:spPr>
          <a:xfrm flipH="1">
            <a:off x="4640063" y="4548817"/>
            <a:ext cx="1228081" cy="404571"/>
          </a:xfrm>
          <a:prstGeom prst="straightConnector1">
            <a:avLst/>
          </a:prstGeom>
          <a:ln w="571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 name="表 7"/>
          <p:cNvGraphicFramePr>
            <a:graphicFrameLocks noGrp="1"/>
          </p:cNvGraphicFramePr>
          <p:nvPr>
            <p:extLst>
              <p:ext uri="{D42A27DB-BD31-4B8C-83A1-F6EECF244321}">
                <p14:modId xmlns:p14="http://schemas.microsoft.com/office/powerpoint/2010/main" val="4077461567"/>
              </p:ext>
            </p:extLst>
          </p:nvPr>
        </p:nvGraphicFramePr>
        <p:xfrm>
          <a:off x="3131840" y="2636912"/>
          <a:ext cx="4241298" cy="1111647"/>
        </p:xfrm>
        <a:graphic>
          <a:graphicData uri="http://schemas.openxmlformats.org/drawingml/2006/table">
            <a:tbl>
              <a:tblPr firstRow="1" bandRow="1">
                <a:tableStyleId>{5C22544A-7EE6-4342-B048-85BDC9FD1C3A}</a:tableStyleId>
              </a:tblPr>
              <a:tblGrid>
                <a:gridCol w="833258"/>
                <a:gridCol w="3408040"/>
              </a:tblGrid>
              <a:tr h="370549">
                <a:tc>
                  <a:txBody>
                    <a:bodyPr/>
                    <a:lstStyle/>
                    <a:p>
                      <a:endParaRPr kumimoji="1" lang="ja-JP" alt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549">
                <a:tc>
                  <a:txBody>
                    <a:bodyPr/>
                    <a:lstStyle/>
                    <a:p>
                      <a:pPr algn="ctr"/>
                      <a:r>
                        <a:rPr kumimoji="1" lang="en-US" altLang="ja-JP" b="1" dirty="0" smtClean="0">
                          <a:solidFill>
                            <a:schemeClr val="tx1"/>
                          </a:solidFill>
                        </a:rPr>
                        <a:t>BAP</a:t>
                      </a:r>
                      <a:endParaRPr kumimoji="1" lang="ja-JP" alt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kumimoji="1" lang="ja-JP" altLang="en-US" dirty="0" smtClean="0">
                          <a:solidFill>
                            <a:schemeClr val="tx1"/>
                          </a:solidFill>
                        </a:rPr>
                        <a:t>骨型アルカリフォスファターゼ</a:t>
                      </a: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549">
                <a:tc>
                  <a:txBody>
                    <a:bodyPr/>
                    <a:lstStyle/>
                    <a:p>
                      <a:pPr algn="ctr"/>
                      <a:r>
                        <a:rPr kumimoji="1" lang="ja-JP" altLang="en-US" b="1" dirty="0" smtClean="0">
                          <a:solidFill>
                            <a:schemeClr val="tx1"/>
                          </a:solidFill>
                        </a:rPr>
                        <a:t>ＰＩＮＰ</a:t>
                      </a:r>
                      <a:endParaRPr kumimoji="1" lang="ja-JP" altLang="en-US" b="1"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smtClean="0">
                          <a:solidFill>
                            <a:schemeClr val="tx1"/>
                          </a:solidFill>
                        </a:rPr>
                        <a:t>Ｉ型プロコラーゲンＮ</a:t>
                      </a:r>
                      <a:r>
                        <a:rPr kumimoji="1" lang="en-US" altLang="ja-JP" dirty="0" smtClean="0">
                          <a:solidFill>
                            <a:schemeClr val="tx1"/>
                          </a:solidFill>
                        </a:rPr>
                        <a:t>-</a:t>
                      </a:r>
                      <a:r>
                        <a:rPr kumimoji="1" lang="ja-JP" altLang="en-US" dirty="0" smtClean="0">
                          <a:solidFill>
                            <a:schemeClr val="tx1"/>
                          </a:solidFill>
                        </a:rPr>
                        <a:t>プロペプチド</a:t>
                      </a:r>
                      <a:endParaRPr kumimoji="1" lang="ja-JP" altLang="en-US"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9" name="グループ化 28"/>
          <p:cNvGrpSpPr/>
          <p:nvPr/>
        </p:nvGrpSpPr>
        <p:grpSpPr>
          <a:xfrm>
            <a:off x="1238876" y="3140968"/>
            <a:ext cx="970116" cy="913904"/>
            <a:chOff x="1238876" y="3114549"/>
            <a:chExt cx="970116" cy="913904"/>
          </a:xfrm>
        </p:grpSpPr>
        <p:sp>
          <p:nvSpPr>
            <p:cNvPr id="31"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フリーフォーム 34"/>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円/楕円 36"/>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1848672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骨リモデリング</a:t>
            </a:r>
            <a:endParaRPr kumimoji="1" lang="ja-JP" altLang="en-US" dirty="0"/>
          </a:p>
        </p:txBody>
      </p:sp>
      <p:sp>
        <p:nvSpPr>
          <p:cNvPr id="4" name="角丸四角形 3"/>
          <p:cNvSpPr/>
          <p:nvPr/>
        </p:nvSpPr>
        <p:spPr>
          <a:xfrm>
            <a:off x="353109" y="4077072"/>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5496" y="2771636"/>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0" name="テキスト ボックス 9"/>
          <p:cNvSpPr txBox="1"/>
          <p:nvPr/>
        </p:nvSpPr>
        <p:spPr>
          <a:xfrm>
            <a:off x="1001181" y="2060848"/>
            <a:ext cx="1702007" cy="399583"/>
          </a:xfrm>
          <a:prstGeom prst="rect">
            <a:avLst/>
          </a:prstGeom>
          <a:noFill/>
        </p:spPr>
        <p:txBody>
          <a:bodyPr wrap="square" rtlCol="0">
            <a:spAutoFit/>
          </a:bodyPr>
          <a:lstStyle/>
          <a:p>
            <a:pPr algn="ctr"/>
            <a:r>
              <a:rPr kumimoji="1" lang="en-US" altLang="ja-JP" sz="2000" b="1" dirty="0" smtClean="0"/>
              <a:t>TRACP-5b</a:t>
            </a:r>
            <a:endParaRPr kumimoji="1" lang="ja-JP" altLang="en-US" sz="2000" b="1" dirty="0"/>
          </a:p>
        </p:txBody>
      </p:sp>
      <p:cxnSp>
        <p:nvCxnSpPr>
          <p:cNvPr id="18" name="直線矢印コネクタ 17"/>
          <p:cNvCxnSpPr>
            <a:stCxn id="5" idx="2"/>
            <a:endCxn id="10" idx="2"/>
          </p:cNvCxnSpPr>
          <p:nvPr/>
        </p:nvCxnSpPr>
        <p:spPr>
          <a:xfrm flipV="1">
            <a:off x="1319175" y="2460431"/>
            <a:ext cx="533010" cy="791683"/>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角丸四角形 12"/>
          <p:cNvSpPr/>
          <p:nvPr/>
        </p:nvSpPr>
        <p:spPr>
          <a:xfrm>
            <a:off x="783827" y="4061540"/>
            <a:ext cx="3169681" cy="1725968"/>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p:nvGrpSpPr>
        <p:grpSpPr>
          <a:xfrm>
            <a:off x="865055" y="4965697"/>
            <a:ext cx="1234796" cy="812933"/>
            <a:chOff x="6200488" y="1798398"/>
            <a:chExt cx="1234796" cy="812933"/>
          </a:xfrm>
        </p:grpSpPr>
        <p:sp>
          <p:nvSpPr>
            <p:cNvPr id="23" name="角丸四角形 22"/>
            <p:cNvSpPr/>
            <p:nvPr/>
          </p:nvSpPr>
          <p:spPr>
            <a:xfrm>
              <a:off x="6200488" y="1798398"/>
              <a:ext cx="1234796" cy="812933"/>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6675623" y="2042278"/>
              <a:ext cx="284526" cy="32517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p:cNvSpPr txBox="1"/>
          <p:nvPr/>
        </p:nvSpPr>
        <p:spPr>
          <a:xfrm>
            <a:off x="1036755" y="4599648"/>
            <a:ext cx="1253717" cy="369332"/>
          </a:xfrm>
          <a:prstGeom prst="rect">
            <a:avLst/>
          </a:prstGeom>
          <a:noFill/>
        </p:spPr>
        <p:txBody>
          <a:bodyPr wrap="square" rtlCol="0">
            <a:spAutoFit/>
          </a:bodyPr>
          <a:lstStyle/>
          <a:p>
            <a:r>
              <a:rPr lang="ja-JP" altLang="en-US" dirty="0" smtClean="0"/>
              <a:t>骨芽細胞</a:t>
            </a:r>
            <a:endParaRPr kumimoji="1" lang="ja-JP" altLang="en-US" dirty="0"/>
          </a:p>
        </p:txBody>
      </p:sp>
      <p:sp>
        <p:nvSpPr>
          <p:cNvPr id="28" name="フリーフォーム 27"/>
          <p:cNvSpPr/>
          <p:nvPr/>
        </p:nvSpPr>
        <p:spPr>
          <a:xfrm>
            <a:off x="1937285" y="5310118"/>
            <a:ext cx="937290" cy="109505"/>
          </a:xfrm>
          <a:custGeom>
            <a:avLst/>
            <a:gdLst>
              <a:gd name="connsiteX0" fmla="*/ 0 w 4306824"/>
              <a:gd name="connsiteY0" fmla="*/ 1 h 1435610"/>
              <a:gd name="connsiteX1" fmla="*/ 713232 w 4306824"/>
              <a:gd name="connsiteY1" fmla="*/ 1435609 h 1435610"/>
              <a:gd name="connsiteX2" fmla="*/ 1435608 w 4306824"/>
              <a:gd name="connsiteY2" fmla="*/ 9145 h 1435610"/>
              <a:gd name="connsiteX3" fmla="*/ 2167128 w 4306824"/>
              <a:gd name="connsiteY3" fmla="*/ 1426465 h 1435610"/>
              <a:gd name="connsiteX4" fmla="*/ 2862072 w 4306824"/>
              <a:gd name="connsiteY4" fmla="*/ 1 h 1435610"/>
              <a:gd name="connsiteX5" fmla="*/ 3593592 w 4306824"/>
              <a:gd name="connsiteY5" fmla="*/ 1435609 h 1435610"/>
              <a:gd name="connsiteX6" fmla="*/ 4306824 w 4306824"/>
              <a:gd name="connsiteY6" fmla="*/ 1 h 1435610"/>
              <a:gd name="connsiteX7" fmla="*/ 4306824 w 4306824"/>
              <a:gd name="connsiteY7" fmla="*/ 1 h 143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6824" h="1435610">
                <a:moveTo>
                  <a:pt x="0" y="1"/>
                </a:moveTo>
                <a:cubicBezTo>
                  <a:pt x="236982" y="717043"/>
                  <a:pt x="473964" y="1434085"/>
                  <a:pt x="713232" y="1435609"/>
                </a:cubicBezTo>
                <a:cubicBezTo>
                  <a:pt x="952500" y="1437133"/>
                  <a:pt x="1193292" y="10669"/>
                  <a:pt x="1435608" y="9145"/>
                </a:cubicBezTo>
                <a:cubicBezTo>
                  <a:pt x="1677924" y="7621"/>
                  <a:pt x="1929384" y="1427989"/>
                  <a:pt x="2167128" y="1426465"/>
                </a:cubicBezTo>
                <a:cubicBezTo>
                  <a:pt x="2404872" y="1424941"/>
                  <a:pt x="2624328" y="-1523"/>
                  <a:pt x="2862072" y="1"/>
                </a:cubicBezTo>
                <a:cubicBezTo>
                  <a:pt x="3099816" y="1525"/>
                  <a:pt x="3352800" y="1435609"/>
                  <a:pt x="3593592" y="1435609"/>
                </a:cubicBezTo>
                <a:cubicBezTo>
                  <a:pt x="3834384" y="1435609"/>
                  <a:pt x="4306824" y="1"/>
                  <a:pt x="4306824" y="1"/>
                </a:cubicBezTo>
                <a:lnTo>
                  <a:pt x="4306824" y="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29"/>
          <p:cNvSpPr/>
          <p:nvPr/>
        </p:nvSpPr>
        <p:spPr>
          <a:xfrm>
            <a:off x="2055647" y="5301208"/>
            <a:ext cx="937290" cy="109505"/>
          </a:xfrm>
          <a:custGeom>
            <a:avLst/>
            <a:gdLst>
              <a:gd name="connsiteX0" fmla="*/ 0 w 4306824"/>
              <a:gd name="connsiteY0" fmla="*/ 1 h 1435610"/>
              <a:gd name="connsiteX1" fmla="*/ 713232 w 4306824"/>
              <a:gd name="connsiteY1" fmla="*/ 1435609 h 1435610"/>
              <a:gd name="connsiteX2" fmla="*/ 1435608 w 4306824"/>
              <a:gd name="connsiteY2" fmla="*/ 9145 h 1435610"/>
              <a:gd name="connsiteX3" fmla="*/ 2167128 w 4306824"/>
              <a:gd name="connsiteY3" fmla="*/ 1426465 h 1435610"/>
              <a:gd name="connsiteX4" fmla="*/ 2862072 w 4306824"/>
              <a:gd name="connsiteY4" fmla="*/ 1 h 1435610"/>
              <a:gd name="connsiteX5" fmla="*/ 3593592 w 4306824"/>
              <a:gd name="connsiteY5" fmla="*/ 1435609 h 1435610"/>
              <a:gd name="connsiteX6" fmla="*/ 4306824 w 4306824"/>
              <a:gd name="connsiteY6" fmla="*/ 1 h 1435610"/>
              <a:gd name="connsiteX7" fmla="*/ 4306824 w 4306824"/>
              <a:gd name="connsiteY7" fmla="*/ 1 h 143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6824" h="1435610">
                <a:moveTo>
                  <a:pt x="0" y="1"/>
                </a:moveTo>
                <a:cubicBezTo>
                  <a:pt x="236982" y="717043"/>
                  <a:pt x="473964" y="1434085"/>
                  <a:pt x="713232" y="1435609"/>
                </a:cubicBezTo>
                <a:cubicBezTo>
                  <a:pt x="952500" y="1437133"/>
                  <a:pt x="1193292" y="10669"/>
                  <a:pt x="1435608" y="9145"/>
                </a:cubicBezTo>
                <a:cubicBezTo>
                  <a:pt x="1677924" y="7621"/>
                  <a:pt x="1929384" y="1427989"/>
                  <a:pt x="2167128" y="1426465"/>
                </a:cubicBezTo>
                <a:cubicBezTo>
                  <a:pt x="2404872" y="1424941"/>
                  <a:pt x="2624328" y="-1523"/>
                  <a:pt x="2862072" y="1"/>
                </a:cubicBezTo>
                <a:cubicBezTo>
                  <a:pt x="3099816" y="1525"/>
                  <a:pt x="3352800" y="1435609"/>
                  <a:pt x="3593592" y="1435609"/>
                </a:cubicBezTo>
                <a:cubicBezTo>
                  <a:pt x="3834384" y="1435609"/>
                  <a:pt x="4306824" y="1"/>
                  <a:pt x="4306824" y="1"/>
                </a:cubicBezTo>
                <a:lnTo>
                  <a:pt x="4306824" y="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1854948" y="5425479"/>
            <a:ext cx="1666513" cy="307777"/>
          </a:xfrm>
          <a:prstGeom prst="rect">
            <a:avLst/>
          </a:prstGeom>
          <a:noFill/>
        </p:spPr>
        <p:txBody>
          <a:bodyPr wrap="square" rtlCol="0">
            <a:spAutoFit/>
          </a:bodyPr>
          <a:lstStyle/>
          <a:p>
            <a:pPr algn="ctr"/>
            <a:r>
              <a:rPr kumimoji="1" lang="en-US" altLang="ja-JP" sz="1400" b="1" dirty="0" smtClean="0"/>
              <a:t>I</a:t>
            </a:r>
            <a:r>
              <a:rPr kumimoji="1" lang="ja-JP" altLang="en-US" sz="1400" b="1" dirty="0" smtClean="0"/>
              <a:t>型コラーゲン</a:t>
            </a:r>
            <a:endParaRPr kumimoji="1" lang="ja-JP" altLang="en-US" sz="1400" b="1" dirty="0"/>
          </a:p>
        </p:txBody>
      </p:sp>
      <p:sp>
        <p:nvSpPr>
          <p:cNvPr id="33" name="円/楕円 32"/>
          <p:cNvSpPr/>
          <p:nvPr/>
        </p:nvSpPr>
        <p:spPr>
          <a:xfrm>
            <a:off x="3085468" y="4461551"/>
            <a:ext cx="864096" cy="98367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3157476" y="4768721"/>
            <a:ext cx="720080" cy="369332"/>
          </a:xfrm>
          <a:prstGeom prst="rect">
            <a:avLst/>
          </a:prstGeom>
          <a:noFill/>
        </p:spPr>
        <p:txBody>
          <a:bodyPr wrap="square" rtlCol="0">
            <a:spAutoFit/>
          </a:bodyPr>
          <a:lstStyle/>
          <a:p>
            <a:pPr algn="ctr"/>
            <a:r>
              <a:rPr kumimoji="1" lang="ja-JP" altLang="en-US" b="1" dirty="0" smtClean="0">
                <a:solidFill>
                  <a:schemeClr val="bg1"/>
                </a:solidFill>
              </a:rPr>
              <a:t>類骨</a:t>
            </a:r>
            <a:endParaRPr kumimoji="1" lang="ja-JP" altLang="en-US" b="1" dirty="0">
              <a:solidFill>
                <a:schemeClr val="bg1"/>
              </a:solidFill>
            </a:endParaRPr>
          </a:p>
        </p:txBody>
      </p:sp>
      <p:sp>
        <p:nvSpPr>
          <p:cNvPr id="35" name="テキスト ボックス 34"/>
          <p:cNvSpPr txBox="1"/>
          <p:nvPr/>
        </p:nvSpPr>
        <p:spPr>
          <a:xfrm>
            <a:off x="2057880" y="3397420"/>
            <a:ext cx="1702007" cy="399583"/>
          </a:xfrm>
          <a:prstGeom prst="rect">
            <a:avLst/>
          </a:prstGeom>
          <a:noFill/>
        </p:spPr>
        <p:txBody>
          <a:bodyPr wrap="square" rtlCol="0">
            <a:spAutoFit/>
          </a:bodyPr>
          <a:lstStyle/>
          <a:p>
            <a:pPr algn="ctr"/>
            <a:r>
              <a:rPr lang="en-US" altLang="ja-JP" sz="2000" b="1" dirty="0"/>
              <a:t>PINP</a:t>
            </a:r>
            <a:endParaRPr kumimoji="1" lang="ja-JP" altLang="en-US" sz="2000" b="1" dirty="0"/>
          </a:p>
        </p:txBody>
      </p:sp>
      <p:cxnSp>
        <p:nvCxnSpPr>
          <p:cNvPr id="36" name="直線矢印コネクタ 35"/>
          <p:cNvCxnSpPr>
            <a:endCxn id="35" idx="2"/>
          </p:cNvCxnSpPr>
          <p:nvPr/>
        </p:nvCxnSpPr>
        <p:spPr>
          <a:xfrm flipV="1">
            <a:off x="2581574" y="3797003"/>
            <a:ext cx="327310" cy="1295739"/>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 name="表 2"/>
          <p:cNvGraphicFramePr>
            <a:graphicFrameLocks noGrp="1"/>
          </p:cNvGraphicFramePr>
          <p:nvPr>
            <p:extLst>
              <p:ext uri="{D42A27DB-BD31-4B8C-83A1-F6EECF244321}">
                <p14:modId xmlns:p14="http://schemas.microsoft.com/office/powerpoint/2010/main" val="533474015"/>
              </p:ext>
            </p:extLst>
          </p:nvPr>
        </p:nvGraphicFramePr>
        <p:xfrm>
          <a:off x="5055298" y="2996952"/>
          <a:ext cx="3765174" cy="2116119"/>
        </p:xfrm>
        <a:graphic>
          <a:graphicData uri="http://schemas.openxmlformats.org/drawingml/2006/table">
            <a:tbl>
              <a:tblPr firstRow="1" bandRow="1">
                <a:tableStyleId>{5C22544A-7EE6-4342-B048-85BDC9FD1C3A}</a:tableStyleId>
              </a:tblPr>
              <a:tblGrid>
                <a:gridCol w="1882587"/>
                <a:gridCol w="1882587"/>
              </a:tblGrid>
              <a:tr h="1083497">
                <a:tc gridSpan="2">
                  <a:txBody>
                    <a:bodyPr/>
                    <a:lstStyle/>
                    <a:p>
                      <a:pPr algn="ctr"/>
                      <a:r>
                        <a:rPr kumimoji="1" lang="ja-JP" altLang="en-US" sz="3600" dirty="0" smtClean="0">
                          <a:solidFill>
                            <a:schemeClr val="tx1"/>
                          </a:solidFill>
                        </a:rPr>
                        <a:t>骨代謝マーカー</a:t>
                      </a:r>
                      <a:endParaRPr kumimoji="1" lang="ja-JP" altLang="en-US" sz="36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dirty="0"/>
                    </a:p>
                  </a:txBody>
                  <a:tcPr/>
                </a:tc>
              </a:tr>
              <a:tr h="528566">
                <a:tc>
                  <a:txBody>
                    <a:bodyPr/>
                    <a:lstStyle/>
                    <a:p>
                      <a:pPr algn="ctr"/>
                      <a:r>
                        <a:rPr kumimoji="1" lang="ja-JP" altLang="en-US" sz="2400" b="1" dirty="0" smtClean="0">
                          <a:solidFill>
                            <a:schemeClr val="tx1"/>
                          </a:solidFill>
                        </a:rPr>
                        <a:t>骨吸収</a:t>
                      </a:r>
                      <a:endParaRPr kumimoji="1" lang="ja-JP" altLang="en-US" sz="2400" b="1"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b="1" dirty="0" smtClean="0">
                          <a:solidFill>
                            <a:schemeClr val="tx1"/>
                          </a:solidFill>
                        </a:rPr>
                        <a:t>TRACP-5b</a:t>
                      </a:r>
                      <a:endParaRPr kumimoji="1" lang="ja-JP" altLang="en-US" sz="2400" b="1"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504056">
                <a:tc>
                  <a:txBody>
                    <a:bodyPr/>
                    <a:lstStyle/>
                    <a:p>
                      <a:pPr algn="ctr"/>
                      <a:r>
                        <a:rPr kumimoji="1" lang="ja-JP" altLang="en-US" sz="2400" b="1" dirty="0" smtClean="0">
                          <a:solidFill>
                            <a:schemeClr val="tx1"/>
                          </a:solidFill>
                        </a:rPr>
                        <a:t>骨形成</a:t>
                      </a:r>
                      <a:endParaRPr kumimoji="1" lang="ja-JP" altLang="en-US" sz="24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2400" b="1" dirty="0" smtClean="0">
                          <a:solidFill>
                            <a:schemeClr val="tx1"/>
                          </a:solidFill>
                        </a:rPr>
                        <a:t>Total</a:t>
                      </a:r>
                      <a:r>
                        <a:rPr kumimoji="1" lang="en-US" altLang="ja-JP" sz="2400" b="1" baseline="0" dirty="0" smtClean="0">
                          <a:solidFill>
                            <a:schemeClr val="tx1"/>
                          </a:solidFill>
                        </a:rPr>
                        <a:t> PINP</a:t>
                      </a:r>
                      <a:endParaRPr kumimoji="1" lang="ja-JP" altLang="en-US" sz="24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27" name="グループ化 26"/>
          <p:cNvGrpSpPr/>
          <p:nvPr/>
        </p:nvGrpSpPr>
        <p:grpSpPr>
          <a:xfrm>
            <a:off x="467544" y="3140968"/>
            <a:ext cx="970116" cy="913904"/>
            <a:chOff x="1238876" y="3114549"/>
            <a:chExt cx="970116" cy="913904"/>
          </a:xfrm>
        </p:grpSpPr>
        <p:sp>
          <p:nvSpPr>
            <p:cNvPr id="29"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フリーフォーム 30"/>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円/楕円 36"/>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5649581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Denosumab</a:t>
            </a:r>
            <a:r>
              <a:rPr lang="ja-JP" altLang="en-US" dirty="0" smtClean="0"/>
              <a:t>とは？</a:t>
            </a:r>
            <a:endParaRPr kumimoji="1" lang="ja-JP" altLang="en-US" dirty="0"/>
          </a:p>
        </p:txBody>
      </p:sp>
      <p:sp>
        <p:nvSpPr>
          <p:cNvPr id="42" name="円/楕円 41"/>
          <p:cNvSpPr/>
          <p:nvPr/>
        </p:nvSpPr>
        <p:spPr>
          <a:xfrm>
            <a:off x="2963144" y="2532507"/>
            <a:ext cx="1731222" cy="14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33494794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Denosumab</a:t>
            </a:r>
            <a:r>
              <a:rPr lang="ja-JP" altLang="en-US" dirty="0" smtClean="0"/>
              <a:t>とは？</a:t>
            </a:r>
            <a:endParaRPr kumimoji="1" lang="ja-JP" altLang="en-US" dirty="0"/>
          </a:p>
        </p:txBody>
      </p:sp>
      <p:sp>
        <p:nvSpPr>
          <p:cNvPr id="40" name="アーチ 39"/>
          <p:cNvSpPr/>
          <p:nvPr/>
        </p:nvSpPr>
        <p:spPr>
          <a:xfrm rot="5400000">
            <a:off x="2249258" y="2834166"/>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円/楕円 41"/>
          <p:cNvSpPr/>
          <p:nvPr/>
        </p:nvSpPr>
        <p:spPr>
          <a:xfrm>
            <a:off x="2963144" y="2532507"/>
            <a:ext cx="1731222" cy="14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43" name="角丸四角形 42"/>
          <p:cNvSpPr/>
          <p:nvPr/>
        </p:nvSpPr>
        <p:spPr>
          <a:xfrm>
            <a:off x="2315072" y="2542862"/>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038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1143000"/>
          </a:xfrm>
        </p:spPr>
        <p:txBody>
          <a:bodyPr/>
          <a:lstStyle/>
          <a:p>
            <a:r>
              <a:rPr lang="ja-JP" altLang="en-US" dirty="0"/>
              <a:t>関</a:t>
            </a:r>
            <a:r>
              <a:rPr lang="ja-JP" altLang="en-US" dirty="0" smtClean="0"/>
              <a:t>節リウマチの</a:t>
            </a:r>
            <a:r>
              <a:rPr lang="ja-JP" altLang="en-US" dirty="0"/>
              <a:t>臨</a:t>
            </a:r>
            <a:r>
              <a:rPr lang="ja-JP" altLang="en-US" dirty="0" smtClean="0"/>
              <a:t>床像</a:t>
            </a:r>
            <a:endParaRPr kumimoji="1" lang="ja-JP" altLang="en-US" dirty="0"/>
          </a:p>
        </p:txBody>
      </p:sp>
      <p:sp>
        <p:nvSpPr>
          <p:cNvPr id="5" name="テキスト ボックス 4"/>
          <p:cNvSpPr txBox="1"/>
          <p:nvPr/>
        </p:nvSpPr>
        <p:spPr>
          <a:xfrm>
            <a:off x="2771800" y="1556792"/>
            <a:ext cx="3600400" cy="584775"/>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latin typeface="+mn-ea"/>
              </a:rPr>
              <a:t>症例</a:t>
            </a:r>
            <a:r>
              <a:rPr lang="en-US" altLang="ja-JP" sz="3200" b="1" dirty="0">
                <a:effectLst>
                  <a:outerShdw blurRad="38100" dist="38100" dir="2700000" algn="tl">
                    <a:srgbClr val="000000">
                      <a:alpha val="43137"/>
                    </a:srgbClr>
                  </a:outerShdw>
                </a:effectLst>
                <a:latin typeface="+mn-ea"/>
              </a:rPr>
              <a:t>2</a:t>
            </a:r>
            <a:r>
              <a:rPr kumimoji="1" lang="ja-JP" altLang="en-US" sz="3200" b="1" dirty="0" smtClean="0">
                <a:effectLst>
                  <a:outerShdw blurRad="38100" dist="38100" dir="2700000" algn="tl">
                    <a:srgbClr val="000000">
                      <a:alpha val="43137"/>
                    </a:srgbClr>
                  </a:outerShdw>
                </a:effectLst>
                <a:latin typeface="+mn-ea"/>
              </a:rPr>
              <a:t>　</a:t>
            </a:r>
            <a:r>
              <a:rPr lang="en-US" altLang="ja-JP" sz="3200" b="1" dirty="0">
                <a:effectLst>
                  <a:outerShdw blurRad="38100" dist="38100" dir="2700000" algn="tl">
                    <a:srgbClr val="000000">
                      <a:alpha val="43137"/>
                    </a:srgbClr>
                  </a:outerShdw>
                </a:effectLst>
                <a:latin typeface="+mn-ea"/>
              </a:rPr>
              <a:t>23</a:t>
            </a:r>
            <a:r>
              <a:rPr lang="ja-JP" altLang="en-US" sz="3200" b="1" dirty="0" smtClean="0">
                <a:effectLst>
                  <a:outerShdw blurRad="38100" dist="38100" dir="2700000" algn="tl">
                    <a:srgbClr val="000000">
                      <a:alpha val="43137"/>
                    </a:srgbClr>
                  </a:outerShdw>
                </a:effectLst>
                <a:latin typeface="+mn-ea"/>
              </a:rPr>
              <a:t>歳</a:t>
            </a:r>
            <a:r>
              <a:rPr kumimoji="1" lang="ja-JP" altLang="en-US" sz="3200" b="1" dirty="0" smtClean="0">
                <a:effectLst>
                  <a:outerShdw blurRad="38100" dist="38100" dir="2700000" algn="tl">
                    <a:srgbClr val="000000">
                      <a:alpha val="43137"/>
                    </a:srgbClr>
                  </a:outerShdw>
                </a:effectLst>
                <a:latin typeface="+mn-ea"/>
              </a:rPr>
              <a:t>　女性</a:t>
            </a:r>
            <a:endParaRPr kumimoji="1" lang="ja-JP" altLang="en-US" sz="3200" b="1" dirty="0">
              <a:effectLst>
                <a:outerShdw blurRad="38100" dist="38100" dir="2700000" algn="tl">
                  <a:srgbClr val="000000">
                    <a:alpha val="43137"/>
                  </a:srgbClr>
                </a:outerShdw>
              </a:effectLst>
              <a:latin typeface="+mn-ea"/>
            </a:endParaRPr>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4000" contrast="32000"/>
                    </a14:imgEffect>
                  </a14:imgLayer>
                </a14:imgProps>
              </a:ext>
              <a:ext uri="{28A0092B-C50C-407E-A947-70E740481C1C}">
                <a14:useLocalDpi xmlns:a14="http://schemas.microsoft.com/office/drawing/2010/main" val="0"/>
              </a:ext>
            </a:extLst>
          </a:blip>
          <a:srcRect l="13537" t="15566" r="23254" b="8386"/>
          <a:stretch/>
        </p:blipFill>
        <p:spPr bwMode="auto">
          <a:xfrm rot="10800000">
            <a:off x="113081" y="2073339"/>
            <a:ext cx="2993582"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3000" contrast="24000"/>
                    </a14:imgEffect>
                  </a14:imgLayer>
                </a14:imgProps>
              </a:ext>
              <a:ext uri="{28A0092B-C50C-407E-A947-70E740481C1C}">
                <a14:useLocalDpi xmlns:a14="http://schemas.microsoft.com/office/drawing/2010/main" val="0"/>
              </a:ext>
            </a:extLst>
          </a:blip>
          <a:srcRect l="23976" t="17847" r="19539" b="6552"/>
          <a:stretch/>
        </p:blipFill>
        <p:spPr bwMode="auto">
          <a:xfrm rot="10800000">
            <a:off x="3225999" y="2073339"/>
            <a:ext cx="2698066"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3000" contrast="19000"/>
                    </a14:imgEffect>
                  </a14:imgLayer>
                </a14:imgProps>
              </a:ext>
              <a:ext uri="{28A0092B-C50C-407E-A947-70E740481C1C}">
                <a14:useLocalDpi xmlns:a14="http://schemas.microsoft.com/office/drawing/2010/main" val="0"/>
              </a:ext>
            </a:extLst>
          </a:blip>
          <a:srcRect l="13564" t="1" r="14243" b="35269"/>
          <a:stretch/>
        </p:blipFill>
        <p:spPr bwMode="auto">
          <a:xfrm rot="10800000">
            <a:off x="6117809" y="2049828"/>
            <a:ext cx="2912264" cy="444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二等辺三角形 1"/>
          <p:cNvSpPr/>
          <p:nvPr/>
        </p:nvSpPr>
        <p:spPr>
          <a:xfrm rot="2700000">
            <a:off x="6818259" y="4283062"/>
            <a:ext cx="130924" cy="833150"/>
          </a:xfrm>
          <a:prstGeom prst="triangle">
            <a:avLst/>
          </a:prstGeom>
          <a:solidFill>
            <a:srgbClr val="FF0000"/>
          </a:solidFill>
          <a:ln>
            <a:solidFill>
              <a:srgbClr val="B9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p:cNvSpPr/>
          <p:nvPr/>
        </p:nvSpPr>
        <p:spPr>
          <a:xfrm rot="19800000">
            <a:off x="8159758" y="5119845"/>
            <a:ext cx="130924" cy="833150"/>
          </a:xfrm>
          <a:prstGeom prst="triangle">
            <a:avLst/>
          </a:prstGeom>
          <a:solidFill>
            <a:srgbClr val="FF0000"/>
          </a:solidFill>
          <a:ln>
            <a:solidFill>
              <a:srgbClr val="B9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a:off x="8915926" y="4588681"/>
            <a:ext cx="67185" cy="517321"/>
          </a:xfrm>
          <a:prstGeom prst="triangle">
            <a:avLst/>
          </a:prstGeom>
          <a:solidFill>
            <a:srgbClr val="FF0000"/>
          </a:solidFill>
          <a:ln>
            <a:solidFill>
              <a:srgbClr val="B9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p:nvSpPr>
        <p:spPr>
          <a:xfrm rot="12600000">
            <a:off x="7888850" y="3122985"/>
            <a:ext cx="130924" cy="833150"/>
          </a:xfrm>
          <a:prstGeom prst="triangle">
            <a:avLst/>
          </a:prstGeom>
          <a:solidFill>
            <a:srgbClr val="FF0000"/>
          </a:solidFill>
          <a:ln>
            <a:solidFill>
              <a:srgbClr val="B9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p:cNvGrpSpPr/>
          <p:nvPr/>
        </p:nvGrpSpPr>
        <p:grpSpPr>
          <a:xfrm>
            <a:off x="755576" y="6444044"/>
            <a:ext cx="7848872" cy="369332"/>
            <a:chOff x="755576" y="6444044"/>
            <a:chExt cx="7848872" cy="369332"/>
          </a:xfrm>
        </p:grpSpPr>
        <p:sp>
          <p:nvSpPr>
            <p:cNvPr id="16" name="テキスト ボックス 15"/>
            <p:cNvSpPr txBox="1"/>
            <p:nvPr/>
          </p:nvSpPr>
          <p:spPr>
            <a:xfrm>
              <a:off x="755576" y="6444044"/>
              <a:ext cx="1800200" cy="369332"/>
            </a:xfrm>
            <a:prstGeom prst="rect">
              <a:avLst/>
            </a:prstGeom>
            <a:noFill/>
          </p:spPr>
          <p:txBody>
            <a:bodyPr wrap="square" rtlCol="0">
              <a:spAutoFit/>
            </a:bodyPr>
            <a:lstStyle/>
            <a:p>
              <a:r>
                <a:rPr kumimoji="1" lang="ja-JP" altLang="en-US" dirty="0" smtClean="0"/>
                <a:t>２３歳　</a:t>
              </a:r>
              <a:r>
                <a:rPr kumimoji="1" lang="en-US" altLang="ja-JP" dirty="0" smtClean="0"/>
                <a:t>1</a:t>
              </a:r>
              <a:r>
                <a:rPr kumimoji="1" lang="ja-JP" altLang="en-US" dirty="0" smtClean="0"/>
                <a:t>ヵ月</a:t>
              </a:r>
              <a:endParaRPr kumimoji="1" lang="ja-JP" altLang="en-US" dirty="0"/>
            </a:p>
          </p:txBody>
        </p:sp>
        <p:sp>
          <p:nvSpPr>
            <p:cNvPr id="17" name="テキスト ボックス 16"/>
            <p:cNvSpPr txBox="1"/>
            <p:nvPr/>
          </p:nvSpPr>
          <p:spPr>
            <a:xfrm>
              <a:off x="3851920" y="6444044"/>
              <a:ext cx="1800200" cy="369332"/>
            </a:xfrm>
            <a:prstGeom prst="rect">
              <a:avLst/>
            </a:prstGeom>
            <a:noFill/>
          </p:spPr>
          <p:txBody>
            <a:bodyPr wrap="square" rtlCol="0">
              <a:spAutoFit/>
            </a:bodyPr>
            <a:lstStyle/>
            <a:p>
              <a:r>
                <a:rPr lang="ja-JP" altLang="en-US" dirty="0"/>
                <a:t>２３</a:t>
              </a:r>
              <a:r>
                <a:rPr kumimoji="1" lang="ja-JP" altLang="en-US" dirty="0" smtClean="0"/>
                <a:t>歳　</a:t>
              </a:r>
              <a:r>
                <a:rPr lang="en-US" altLang="ja-JP" dirty="0"/>
                <a:t>5</a:t>
              </a:r>
              <a:r>
                <a:rPr kumimoji="1" lang="ja-JP" altLang="en-US" dirty="0" smtClean="0"/>
                <a:t>ヵ月</a:t>
              </a:r>
              <a:endParaRPr kumimoji="1" lang="ja-JP" altLang="en-US" dirty="0"/>
            </a:p>
          </p:txBody>
        </p:sp>
        <p:sp>
          <p:nvSpPr>
            <p:cNvPr id="18" name="テキスト ボックス 17"/>
            <p:cNvSpPr txBox="1"/>
            <p:nvPr/>
          </p:nvSpPr>
          <p:spPr>
            <a:xfrm>
              <a:off x="6804248" y="6444044"/>
              <a:ext cx="1800200" cy="369332"/>
            </a:xfrm>
            <a:prstGeom prst="rect">
              <a:avLst/>
            </a:prstGeom>
            <a:noFill/>
          </p:spPr>
          <p:txBody>
            <a:bodyPr wrap="square" rtlCol="0">
              <a:spAutoFit/>
            </a:bodyPr>
            <a:lstStyle/>
            <a:p>
              <a:r>
                <a:rPr lang="ja-JP" altLang="en-US" b="1" dirty="0">
                  <a:solidFill>
                    <a:srgbClr val="FFC000"/>
                  </a:solidFill>
                  <a:effectLst>
                    <a:outerShdw blurRad="38100" dist="38100" dir="2700000" algn="tl">
                      <a:srgbClr val="000000">
                        <a:alpha val="43137"/>
                      </a:srgbClr>
                    </a:outerShdw>
                  </a:effectLst>
                  <a:latin typeface="+mn-ea"/>
                </a:rPr>
                <a:t>２５</a:t>
              </a:r>
              <a:r>
                <a:rPr kumimoji="1" lang="ja-JP" altLang="en-US" b="1" dirty="0" smtClean="0">
                  <a:solidFill>
                    <a:srgbClr val="FFC000"/>
                  </a:solidFill>
                  <a:effectLst>
                    <a:outerShdw blurRad="38100" dist="38100" dir="2700000" algn="tl">
                      <a:srgbClr val="000000">
                        <a:alpha val="43137"/>
                      </a:srgbClr>
                    </a:outerShdw>
                  </a:effectLst>
                  <a:latin typeface="+mn-ea"/>
                </a:rPr>
                <a:t>歳　</a:t>
              </a:r>
              <a:r>
                <a:rPr lang="en-US" altLang="ja-JP" b="1" dirty="0">
                  <a:solidFill>
                    <a:srgbClr val="FFC000"/>
                  </a:solidFill>
                  <a:effectLst>
                    <a:outerShdw blurRad="38100" dist="38100" dir="2700000" algn="tl">
                      <a:srgbClr val="000000">
                        <a:alpha val="43137"/>
                      </a:srgbClr>
                    </a:outerShdw>
                  </a:effectLst>
                  <a:latin typeface="+mn-ea"/>
                </a:rPr>
                <a:t>5</a:t>
              </a:r>
              <a:r>
                <a:rPr kumimoji="1" lang="ja-JP" altLang="en-US" b="1" dirty="0" smtClean="0">
                  <a:solidFill>
                    <a:srgbClr val="FFC000"/>
                  </a:solidFill>
                  <a:effectLst>
                    <a:outerShdw blurRad="38100" dist="38100" dir="2700000" algn="tl">
                      <a:srgbClr val="000000">
                        <a:alpha val="43137"/>
                      </a:srgbClr>
                    </a:outerShdw>
                  </a:effectLst>
                  <a:latin typeface="+mn-ea"/>
                </a:rPr>
                <a:t>ヵ月</a:t>
              </a:r>
              <a:endParaRPr kumimoji="1" lang="ja-JP" altLang="en-US" b="1" dirty="0">
                <a:solidFill>
                  <a:srgbClr val="FFC000"/>
                </a:solidFill>
                <a:effectLst>
                  <a:outerShdw blurRad="38100" dist="38100" dir="2700000" algn="tl">
                    <a:srgbClr val="000000">
                      <a:alpha val="43137"/>
                    </a:srgbClr>
                  </a:outerShdw>
                </a:effectLst>
                <a:latin typeface="+mn-ea"/>
              </a:endParaRPr>
            </a:p>
          </p:txBody>
        </p:sp>
      </p:grpSp>
      <p:sp>
        <p:nvSpPr>
          <p:cNvPr id="19" name="二等辺三角形 18"/>
          <p:cNvSpPr/>
          <p:nvPr/>
        </p:nvSpPr>
        <p:spPr>
          <a:xfrm rot="2700000">
            <a:off x="682774" y="4217373"/>
            <a:ext cx="130924" cy="833150"/>
          </a:xfrm>
          <a:prstGeom prst="triangle">
            <a:avLst/>
          </a:prstGeom>
          <a:solidFill>
            <a:srgbClr val="FF0000"/>
          </a:solidFill>
          <a:ln>
            <a:solidFill>
              <a:srgbClr val="B9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p:cNvSpPr/>
          <p:nvPr/>
        </p:nvSpPr>
        <p:spPr>
          <a:xfrm rot="3600000">
            <a:off x="3445606" y="3997485"/>
            <a:ext cx="130924" cy="833150"/>
          </a:xfrm>
          <a:prstGeom prst="triangle">
            <a:avLst/>
          </a:prstGeom>
          <a:solidFill>
            <a:srgbClr val="FF0000"/>
          </a:solidFill>
          <a:ln>
            <a:solidFill>
              <a:srgbClr val="B9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p:nvSpPr>
        <p:spPr>
          <a:xfrm rot="3600000">
            <a:off x="3243850" y="4979693"/>
            <a:ext cx="130924" cy="833150"/>
          </a:xfrm>
          <a:prstGeom prst="triangle">
            <a:avLst/>
          </a:prstGeom>
          <a:solidFill>
            <a:srgbClr val="FF0000"/>
          </a:solidFill>
          <a:ln>
            <a:solidFill>
              <a:srgbClr val="B9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898700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Denosumab</a:t>
            </a:r>
            <a:r>
              <a:rPr lang="ja-JP" altLang="en-US" dirty="0" smtClean="0"/>
              <a:t>とは？</a:t>
            </a:r>
            <a:endParaRPr kumimoji="1" lang="ja-JP" altLang="en-US" dirty="0"/>
          </a:p>
        </p:txBody>
      </p:sp>
      <p:sp>
        <p:nvSpPr>
          <p:cNvPr id="4" name="角丸四角形 3"/>
          <p:cNvSpPr/>
          <p:nvPr/>
        </p:nvSpPr>
        <p:spPr>
          <a:xfrm>
            <a:off x="5292080" y="3733265"/>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478523" y="2427829"/>
            <a:ext cx="1253717" cy="369332"/>
          </a:xfrm>
          <a:prstGeom prst="rect">
            <a:avLst/>
          </a:prstGeom>
          <a:noFill/>
        </p:spPr>
        <p:txBody>
          <a:bodyPr wrap="square" rtlCol="0">
            <a:spAutoFit/>
          </a:bodyPr>
          <a:lstStyle/>
          <a:p>
            <a:r>
              <a:rPr lang="ja-JP" altLang="en-US" b="1" dirty="0"/>
              <a:t>破骨細胞</a:t>
            </a:r>
            <a:endParaRPr kumimoji="1" lang="ja-JP" altLang="en-US" b="1" dirty="0"/>
          </a:p>
        </p:txBody>
      </p:sp>
      <p:grpSp>
        <p:nvGrpSpPr>
          <p:cNvPr id="27" name="グループ化 26"/>
          <p:cNvGrpSpPr/>
          <p:nvPr/>
        </p:nvGrpSpPr>
        <p:grpSpPr>
          <a:xfrm>
            <a:off x="5622539" y="2797161"/>
            <a:ext cx="970116" cy="913904"/>
            <a:chOff x="1238876" y="3114549"/>
            <a:chExt cx="970116" cy="913904"/>
          </a:xfrm>
        </p:grpSpPr>
        <p:sp>
          <p:nvSpPr>
            <p:cNvPr id="29"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フリーフォーム 30"/>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円/楕円 36"/>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アーチ 39"/>
          <p:cNvSpPr/>
          <p:nvPr/>
        </p:nvSpPr>
        <p:spPr>
          <a:xfrm rot="5400000">
            <a:off x="2249258" y="2834166"/>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円/楕円 41"/>
          <p:cNvSpPr/>
          <p:nvPr/>
        </p:nvSpPr>
        <p:spPr>
          <a:xfrm>
            <a:off x="2963144" y="2532507"/>
            <a:ext cx="1731222" cy="14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43" name="角丸四角形 42"/>
          <p:cNvSpPr/>
          <p:nvPr/>
        </p:nvSpPr>
        <p:spPr>
          <a:xfrm>
            <a:off x="2315072" y="2542862"/>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2971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Denosumab</a:t>
            </a:r>
            <a:r>
              <a:rPr lang="ja-JP" altLang="en-US" dirty="0" smtClean="0"/>
              <a:t>とは？</a:t>
            </a:r>
            <a:endParaRPr kumimoji="1" lang="ja-JP" altLang="en-US" dirty="0"/>
          </a:p>
        </p:txBody>
      </p:sp>
      <p:sp>
        <p:nvSpPr>
          <p:cNvPr id="4" name="角丸四角形 3"/>
          <p:cNvSpPr/>
          <p:nvPr/>
        </p:nvSpPr>
        <p:spPr>
          <a:xfrm>
            <a:off x="5292080" y="3733265"/>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478523" y="2427829"/>
            <a:ext cx="1253717" cy="369332"/>
          </a:xfrm>
          <a:prstGeom prst="rect">
            <a:avLst/>
          </a:prstGeom>
          <a:noFill/>
        </p:spPr>
        <p:txBody>
          <a:bodyPr wrap="square" rtlCol="0">
            <a:spAutoFit/>
          </a:bodyPr>
          <a:lstStyle/>
          <a:p>
            <a:r>
              <a:rPr lang="ja-JP" altLang="en-US" b="1" dirty="0"/>
              <a:t>破骨細胞</a:t>
            </a:r>
            <a:endParaRPr kumimoji="1" lang="ja-JP" altLang="en-US" b="1" dirty="0"/>
          </a:p>
        </p:txBody>
      </p:sp>
      <p:grpSp>
        <p:nvGrpSpPr>
          <p:cNvPr id="27" name="グループ化 26"/>
          <p:cNvGrpSpPr/>
          <p:nvPr/>
        </p:nvGrpSpPr>
        <p:grpSpPr>
          <a:xfrm>
            <a:off x="5622539" y="2797161"/>
            <a:ext cx="970116" cy="913904"/>
            <a:chOff x="1238876" y="3114549"/>
            <a:chExt cx="970116" cy="913904"/>
          </a:xfrm>
        </p:grpSpPr>
        <p:sp>
          <p:nvSpPr>
            <p:cNvPr id="29"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フリーフォーム 30"/>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円/楕円 36"/>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アーチ 39"/>
          <p:cNvSpPr/>
          <p:nvPr/>
        </p:nvSpPr>
        <p:spPr>
          <a:xfrm rot="5400000">
            <a:off x="2249258" y="2834166"/>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円/楕円 41"/>
          <p:cNvSpPr/>
          <p:nvPr/>
        </p:nvSpPr>
        <p:spPr>
          <a:xfrm>
            <a:off x="2963144" y="2532507"/>
            <a:ext cx="1731222" cy="14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43" name="角丸四角形 42"/>
          <p:cNvSpPr/>
          <p:nvPr/>
        </p:nvSpPr>
        <p:spPr>
          <a:xfrm>
            <a:off x="2315072" y="2542862"/>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45173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Denosumab</a:t>
            </a:r>
            <a:r>
              <a:rPr lang="ja-JP" altLang="en-US" dirty="0" smtClean="0"/>
              <a:t>とは？</a:t>
            </a:r>
            <a:endParaRPr kumimoji="1" lang="ja-JP" altLang="en-US" dirty="0"/>
          </a:p>
        </p:txBody>
      </p:sp>
      <p:sp>
        <p:nvSpPr>
          <p:cNvPr id="40" name="アーチ 39"/>
          <p:cNvSpPr/>
          <p:nvPr/>
        </p:nvSpPr>
        <p:spPr>
          <a:xfrm rot="5400000">
            <a:off x="2249258" y="2834166"/>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p:cNvSpPr txBox="1"/>
          <p:nvPr/>
        </p:nvSpPr>
        <p:spPr>
          <a:xfrm>
            <a:off x="35496" y="2365113"/>
            <a:ext cx="1563210" cy="469077"/>
          </a:xfrm>
          <a:prstGeom prst="rect">
            <a:avLst/>
          </a:prstGeom>
          <a:solidFill>
            <a:srgbClr val="002060"/>
          </a:solidFill>
        </p:spPr>
        <p:txBody>
          <a:bodyPr wrap="square" rtlCol="0">
            <a:spAutoFit/>
          </a:bodyPr>
          <a:lstStyle/>
          <a:p>
            <a:pPr algn="ctr"/>
            <a:r>
              <a:rPr kumimoji="1" lang="en-US" altLang="ja-JP" sz="2400" b="1" dirty="0" smtClean="0">
                <a:solidFill>
                  <a:srgbClr val="FF0000"/>
                </a:solidFill>
                <a:effectLst>
                  <a:outerShdw blurRad="38100" dist="38100" dir="2700000" algn="tl">
                    <a:srgbClr val="000000">
                      <a:alpha val="43137"/>
                    </a:srgbClr>
                  </a:outerShdw>
                </a:effectLst>
              </a:rPr>
              <a:t>RANKL</a:t>
            </a:r>
            <a:endParaRPr kumimoji="1" lang="ja-JP" altLang="en-US" sz="2400" b="1" dirty="0">
              <a:solidFill>
                <a:srgbClr val="FF0000"/>
              </a:solidFill>
              <a:effectLst>
                <a:outerShdw blurRad="38100" dist="38100" dir="2700000" algn="tl">
                  <a:srgbClr val="000000">
                    <a:alpha val="43137"/>
                  </a:srgbClr>
                </a:outerShdw>
              </a:effectLst>
            </a:endParaRPr>
          </a:p>
        </p:txBody>
      </p:sp>
      <p:sp>
        <p:nvSpPr>
          <p:cNvPr id="42" name="円/楕円 41"/>
          <p:cNvSpPr/>
          <p:nvPr/>
        </p:nvSpPr>
        <p:spPr>
          <a:xfrm>
            <a:off x="2963144" y="2532507"/>
            <a:ext cx="1731222" cy="14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43" name="角丸四角形 42"/>
          <p:cNvSpPr/>
          <p:nvPr/>
        </p:nvSpPr>
        <p:spPr>
          <a:xfrm>
            <a:off x="2315072" y="2542862"/>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
        <p:nvSpPr>
          <p:cNvPr id="44" name="円/楕円 43"/>
          <p:cNvSpPr/>
          <p:nvPr/>
        </p:nvSpPr>
        <p:spPr>
          <a:xfrm>
            <a:off x="536327" y="3028024"/>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2293609" y="3014186"/>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a:stCxn id="44" idx="6"/>
            <a:endCxn id="45" idx="2"/>
          </p:cNvCxnSpPr>
          <p:nvPr/>
        </p:nvCxnSpPr>
        <p:spPr>
          <a:xfrm flipV="1">
            <a:off x="986419" y="3194206"/>
            <a:ext cx="1307190" cy="13838"/>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5180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Denosumab</a:t>
            </a:r>
            <a:r>
              <a:rPr lang="ja-JP" altLang="en-US" dirty="0" smtClean="0"/>
              <a:t>とは？</a:t>
            </a:r>
            <a:endParaRPr kumimoji="1" lang="ja-JP" altLang="en-US" dirty="0"/>
          </a:p>
        </p:txBody>
      </p:sp>
      <p:sp>
        <p:nvSpPr>
          <p:cNvPr id="4" name="角丸四角形 3"/>
          <p:cNvSpPr/>
          <p:nvPr/>
        </p:nvSpPr>
        <p:spPr>
          <a:xfrm>
            <a:off x="5292080" y="3733265"/>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478523" y="2427829"/>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0" name="テキスト ボックス 9"/>
          <p:cNvSpPr txBox="1"/>
          <p:nvPr/>
        </p:nvSpPr>
        <p:spPr>
          <a:xfrm>
            <a:off x="6962542" y="1916832"/>
            <a:ext cx="1702007" cy="399583"/>
          </a:xfrm>
          <a:prstGeom prst="rect">
            <a:avLst/>
          </a:prstGeom>
          <a:noFill/>
        </p:spPr>
        <p:txBody>
          <a:bodyPr wrap="square" rtlCol="0">
            <a:spAutoFit/>
          </a:bodyPr>
          <a:lstStyle/>
          <a:p>
            <a:pPr algn="ctr"/>
            <a:r>
              <a:rPr kumimoji="1" lang="en-US" altLang="ja-JP" sz="2000" b="1" dirty="0" smtClean="0"/>
              <a:t>TRACP-5b</a:t>
            </a:r>
            <a:endParaRPr kumimoji="1" lang="ja-JP" altLang="en-US" sz="2000" b="1" dirty="0"/>
          </a:p>
        </p:txBody>
      </p:sp>
      <p:cxnSp>
        <p:nvCxnSpPr>
          <p:cNvPr id="18" name="直線矢印コネクタ 17"/>
          <p:cNvCxnSpPr>
            <a:endCxn id="10" idx="2"/>
          </p:cNvCxnSpPr>
          <p:nvPr/>
        </p:nvCxnSpPr>
        <p:spPr>
          <a:xfrm flipV="1">
            <a:off x="6660232" y="2316415"/>
            <a:ext cx="1153314" cy="722389"/>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7" name="グループ化 26"/>
          <p:cNvGrpSpPr/>
          <p:nvPr/>
        </p:nvGrpSpPr>
        <p:grpSpPr>
          <a:xfrm>
            <a:off x="5622539" y="2797161"/>
            <a:ext cx="970116" cy="913904"/>
            <a:chOff x="1238876" y="3114549"/>
            <a:chExt cx="970116" cy="913904"/>
          </a:xfrm>
        </p:grpSpPr>
        <p:sp>
          <p:nvSpPr>
            <p:cNvPr id="29"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フリーフォーム 30"/>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円/楕円 36"/>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アーチ 39"/>
          <p:cNvSpPr/>
          <p:nvPr/>
        </p:nvSpPr>
        <p:spPr>
          <a:xfrm rot="5400000">
            <a:off x="2249258" y="2834166"/>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p:cNvSpPr txBox="1"/>
          <p:nvPr/>
        </p:nvSpPr>
        <p:spPr>
          <a:xfrm>
            <a:off x="35496" y="2365113"/>
            <a:ext cx="1563210" cy="469077"/>
          </a:xfrm>
          <a:prstGeom prst="rect">
            <a:avLst/>
          </a:prstGeom>
          <a:solidFill>
            <a:srgbClr val="002060"/>
          </a:solidFill>
        </p:spPr>
        <p:txBody>
          <a:bodyPr wrap="square" rtlCol="0">
            <a:spAutoFit/>
          </a:bodyPr>
          <a:lstStyle/>
          <a:p>
            <a:pPr algn="ctr"/>
            <a:r>
              <a:rPr kumimoji="1" lang="en-US" altLang="ja-JP" sz="2400" b="1" dirty="0" smtClean="0">
                <a:solidFill>
                  <a:srgbClr val="FF0000"/>
                </a:solidFill>
                <a:effectLst>
                  <a:outerShdw blurRad="38100" dist="38100" dir="2700000" algn="tl">
                    <a:srgbClr val="000000">
                      <a:alpha val="43137"/>
                    </a:srgbClr>
                  </a:outerShdw>
                </a:effectLst>
              </a:rPr>
              <a:t>RANKL</a:t>
            </a:r>
            <a:endParaRPr kumimoji="1" lang="ja-JP" altLang="en-US" sz="2400" b="1" dirty="0">
              <a:solidFill>
                <a:srgbClr val="FF0000"/>
              </a:solidFill>
              <a:effectLst>
                <a:outerShdw blurRad="38100" dist="38100" dir="2700000" algn="tl">
                  <a:srgbClr val="000000">
                    <a:alpha val="43137"/>
                  </a:srgbClr>
                </a:outerShdw>
              </a:effectLst>
            </a:endParaRPr>
          </a:p>
        </p:txBody>
      </p:sp>
      <p:sp>
        <p:nvSpPr>
          <p:cNvPr id="42" name="円/楕円 41"/>
          <p:cNvSpPr/>
          <p:nvPr/>
        </p:nvSpPr>
        <p:spPr>
          <a:xfrm>
            <a:off x="2963144" y="2532507"/>
            <a:ext cx="1731222" cy="14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43" name="角丸四角形 42"/>
          <p:cNvSpPr/>
          <p:nvPr/>
        </p:nvSpPr>
        <p:spPr>
          <a:xfrm>
            <a:off x="2315072" y="2542862"/>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
        <p:nvSpPr>
          <p:cNvPr id="44" name="円/楕円 43"/>
          <p:cNvSpPr/>
          <p:nvPr/>
        </p:nvSpPr>
        <p:spPr>
          <a:xfrm>
            <a:off x="536327" y="3028024"/>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2293609" y="3014186"/>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a:stCxn id="44" idx="6"/>
            <a:endCxn id="45" idx="2"/>
          </p:cNvCxnSpPr>
          <p:nvPr/>
        </p:nvCxnSpPr>
        <p:spPr>
          <a:xfrm flipV="1">
            <a:off x="986419" y="3194206"/>
            <a:ext cx="1307190" cy="13838"/>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50" name="下矢印 49"/>
          <p:cNvSpPr/>
          <p:nvPr/>
        </p:nvSpPr>
        <p:spPr>
          <a:xfrm rot="16200000">
            <a:off x="4952379" y="2809291"/>
            <a:ext cx="392084" cy="879799"/>
          </a:xfrm>
          <a:prstGeom prst="downArrow">
            <a:avLst>
              <a:gd name="adj1" fmla="val 50000"/>
              <a:gd name="adj2" fmla="val 93200"/>
            </a:avLst>
          </a:prstGeom>
          <a:solidFill>
            <a:srgbClr val="FF0000"/>
          </a:solidFill>
          <a:ln>
            <a:solidFill>
              <a:srgbClr val="BE02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 name="円/楕円 2"/>
          <p:cNvSpPr/>
          <p:nvPr/>
        </p:nvSpPr>
        <p:spPr>
          <a:xfrm>
            <a:off x="6012160" y="3897239"/>
            <a:ext cx="1423264" cy="1475977"/>
          </a:xfrm>
          <a:prstGeom prst="ellipse">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p:cNvGrpSpPr/>
          <p:nvPr/>
        </p:nvGrpSpPr>
        <p:grpSpPr>
          <a:xfrm>
            <a:off x="6372200" y="3679315"/>
            <a:ext cx="504056" cy="469765"/>
            <a:chOff x="6372200" y="3679315"/>
            <a:chExt cx="504056" cy="469765"/>
          </a:xfrm>
        </p:grpSpPr>
        <p:sp>
          <p:nvSpPr>
            <p:cNvPr id="39" name="円/楕円 38"/>
            <p:cNvSpPr/>
            <p:nvPr/>
          </p:nvSpPr>
          <p:spPr>
            <a:xfrm>
              <a:off x="6372200" y="3679315"/>
              <a:ext cx="504056" cy="46976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47" name="テキスト ボックス 46"/>
            <p:cNvSpPr txBox="1"/>
            <p:nvPr/>
          </p:nvSpPr>
          <p:spPr>
            <a:xfrm>
              <a:off x="6372200" y="3729531"/>
              <a:ext cx="504056" cy="369332"/>
            </a:xfrm>
            <a:prstGeom prst="rect">
              <a:avLst/>
            </a:prstGeom>
            <a:noFill/>
          </p:spPr>
          <p:txBody>
            <a:bodyPr wrap="square" rtlCol="0">
              <a:spAutoFit/>
            </a:bodyPr>
            <a:lstStyle/>
            <a:p>
              <a:pPr algn="ctr"/>
              <a:r>
                <a:rPr kumimoji="1" lang="en-US" altLang="ja-JP" b="1" dirty="0" smtClean="0"/>
                <a:t>H</a:t>
              </a:r>
              <a:r>
                <a:rPr kumimoji="1" lang="en-US" altLang="ja-JP" b="1" baseline="30000" dirty="0" smtClean="0"/>
                <a:t>+</a:t>
              </a:r>
              <a:endParaRPr kumimoji="1" lang="ja-JP" altLang="en-US" b="1" dirty="0"/>
            </a:p>
          </p:txBody>
        </p:sp>
      </p:grpSp>
    </p:spTree>
    <p:extLst>
      <p:ext uri="{BB962C8B-B14F-4D97-AF65-F5344CB8AC3E}">
        <p14:creationId xmlns:p14="http://schemas.microsoft.com/office/powerpoint/2010/main" val="20770097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Denosumab</a:t>
            </a:r>
            <a:r>
              <a:rPr lang="ja-JP" altLang="en-US" dirty="0" smtClean="0"/>
              <a:t>とは？</a:t>
            </a:r>
            <a:endParaRPr kumimoji="1" lang="ja-JP" altLang="en-US" dirty="0"/>
          </a:p>
        </p:txBody>
      </p:sp>
      <p:sp>
        <p:nvSpPr>
          <p:cNvPr id="4" name="角丸四角形 3"/>
          <p:cNvSpPr/>
          <p:nvPr/>
        </p:nvSpPr>
        <p:spPr>
          <a:xfrm>
            <a:off x="5292080" y="3733265"/>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478523" y="2427829"/>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0" name="テキスト ボックス 9"/>
          <p:cNvSpPr txBox="1"/>
          <p:nvPr/>
        </p:nvSpPr>
        <p:spPr>
          <a:xfrm>
            <a:off x="6962542" y="1916832"/>
            <a:ext cx="1702007" cy="399583"/>
          </a:xfrm>
          <a:prstGeom prst="rect">
            <a:avLst/>
          </a:prstGeom>
          <a:noFill/>
        </p:spPr>
        <p:txBody>
          <a:bodyPr wrap="square" rtlCol="0">
            <a:spAutoFit/>
          </a:bodyPr>
          <a:lstStyle/>
          <a:p>
            <a:pPr algn="ctr"/>
            <a:r>
              <a:rPr kumimoji="1" lang="en-US" altLang="ja-JP" sz="2000" b="1" dirty="0" smtClean="0"/>
              <a:t>TRACP-5b</a:t>
            </a:r>
            <a:endParaRPr kumimoji="1" lang="ja-JP" altLang="en-US" sz="2000" b="1" dirty="0"/>
          </a:p>
        </p:txBody>
      </p:sp>
      <p:cxnSp>
        <p:nvCxnSpPr>
          <p:cNvPr id="18" name="直線矢印コネクタ 17"/>
          <p:cNvCxnSpPr>
            <a:endCxn id="10" idx="2"/>
          </p:cNvCxnSpPr>
          <p:nvPr/>
        </p:nvCxnSpPr>
        <p:spPr>
          <a:xfrm flipV="1">
            <a:off x="6660232" y="2316415"/>
            <a:ext cx="1153314" cy="722389"/>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7" name="グループ化 26"/>
          <p:cNvGrpSpPr/>
          <p:nvPr/>
        </p:nvGrpSpPr>
        <p:grpSpPr>
          <a:xfrm>
            <a:off x="5622539" y="2797161"/>
            <a:ext cx="970116" cy="913904"/>
            <a:chOff x="1238876" y="3114549"/>
            <a:chExt cx="970116" cy="913904"/>
          </a:xfrm>
        </p:grpSpPr>
        <p:sp>
          <p:nvSpPr>
            <p:cNvPr id="29"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フリーフォーム 30"/>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円/楕円 36"/>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アーチ 39"/>
          <p:cNvSpPr/>
          <p:nvPr/>
        </p:nvSpPr>
        <p:spPr>
          <a:xfrm rot="5400000">
            <a:off x="2249258" y="2834166"/>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p:cNvSpPr txBox="1"/>
          <p:nvPr/>
        </p:nvSpPr>
        <p:spPr>
          <a:xfrm>
            <a:off x="35496" y="2365113"/>
            <a:ext cx="1563210" cy="469077"/>
          </a:xfrm>
          <a:prstGeom prst="rect">
            <a:avLst/>
          </a:prstGeom>
          <a:solidFill>
            <a:srgbClr val="002060"/>
          </a:solidFill>
        </p:spPr>
        <p:txBody>
          <a:bodyPr wrap="square" rtlCol="0">
            <a:spAutoFit/>
          </a:bodyPr>
          <a:lstStyle/>
          <a:p>
            <a:pPr algn="ctr"/>
            <a:r>
              <a:rPr kumimoji="1" lang="en-US" altLang="ja-JP" sz="2400" b="1" dirty="0" smtClean="0">
                <a:solidFill>
                  <a:srgbClr val="FF0000"/>
                </a:solidFill>
                <a:effectLst>
                  <a:outerShdw blurRad="38100" dist="38100" dir="2700000" algn="tl">
                    <a:srgbClr val="000000">
                      <a:alpha val="43137"/>
                    </a:srgbClr>
                  </a:outerShdw>
                </a:effectLst>
              </a:rPr>
              <a:t>RANKL</a:t>
            </a:r>
            <a:endParaRPr kumimoji="1" lang="ja-JP" altLang="en-US" sz="2400" b="1" dirty="0">
              <a:solidFill>
                <a:srgbClr val="FF0000"/>
              </a:solidFill>
              <a:effectLst>
                <a:outerShdw blurRad="38100" dist="38100" dir="2700000" algn="tl">
                  <a:srgbClr val="000000">
                    <a:alpha val="43137"/>
                  </a:srgbClr>
                </a:outerShdw>
              </a:effectLst>
            </a:endParaRPr>
          </a:p>
        </p:txBody>
      </p:sp>
      <p:sp>
        <p:nvSpPr>
          <p:cNvPr id="42" name="円/楕円 41"/>
          <p:cNvSpPr/>
          <p:nvPr/>
        </p:nvSpPr>
        <p:spPr>
          <a:xfrm>
            <a:off x="2963144" y="2532507"/>
            <a:ext cx="1731222" cy="14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43" name="角丸四角形 42"/>
          <p:cNvSpPr/>
          <p:nvPr/>
        </p:nvSpPr>
        <p:spPr>
          <a:xfrm>
            <a:off x="2315072" y="2542862"/>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
        <p:nvSpPr>
          <p:cNvPr id="44" name="円/楕円 43"/>
          <p:cNvSpPr/>
          <p:nvPr/>
        </p:nvSpPr>
        <p:spPr>
          <a:xfrm>
            <a:off x="536327" y="3028024"/>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2293609" y="3014186"/>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a:stCxn id="44" idx="6"/>
            <a:endCxn id="45" idx="2"/>
          </p:cNvCxnSpPr>
          <p:nvPr/>
        </p:nvCxnSpPr>
        <p:spPr>
          <a:xfrm flipV="1">
            <a:off x="986419" y="3194206"/>
            <a:ext cx="1307190" cy="13838"/>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50" name="下矢印 49"/>
          <p:cNvSpPr/>
          <p:nvPr/>
        </p:nvSpPr>
        <p:spPr>
          <a:xfrm rot="16200000">
            <a:off x="4952379" y="2809291"/>
            <a:ext cx="392084" cy="879799"/>
          </a:xfrm>
          <a:prstGeom prst="downArrow">
            <a:avLst>
              <a:gd name="adj1" fmla="val 50000"/>
              <a:gd name="adj2" fmla="val 93200"/>
            </a:avLst>
          </a:prstGeom>
          <a:solidFill>
            <a:srgbClr val="FF0000"/>
          </a:solidFill>
          <a:ln>
            <a:solidFill>
              <a:srgbClr val="BE02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テキスト ボックス 6"/>
          <p:cNvSpPr txBox="1"/>
          <p:nvPr/>
        </p:nvSpPr>
        <p:spPr>
          <a:xfrm>
            <a:off x="221543" y="4953719"/>
            <a:ext cx="2650933" cy="592425"/>
          </a:xfrm>
          <a:prstGeom prst="rect">
            <a:avLst/>
          </a:prstGeom>
          <a:noFill/>
        </p:spPr>
        <p:txBody>
          <a:bodyPr wrap="square" rtlCol="0">
            <a:spAutoFit/>
          </a:bodyPr>
          <a:lstStyle/>
          <a:p>
            <a:pPr algn="ctr"/>
            <a:r>
              <a:rPr kumimoji="1" lang="en-US" altLang="ja-JP" sz="2800" b="1" dirty="0" err="1" smtClean="0"/>
              <a:t>Denosumab</a:t>
            </a:r>
            <a:endParaRPr kumimoji="1" lang="ja-JP" altLang="en-US" sz="2800" b="1" dirty="0"/>
          </a:p>
        </p:txBody>
      </p:sp>
      <p:cxnSp>
        <p:nvCxnSpPr>
          <p:cNvPr id="9" name="直線コネクタ 8"/>
          <p:cNvCxnSpPr/>
          <p:nvPr/>
        </p:nvCxnSpPr>
        <p:spPr>
          <a:xfrm>
            <a:off x="1454006" y="3002164"/>
            <a:ext cx="186008" cy="4482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1528198" y="3002164"/>
            <a:ext cx="186008" cy="4482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0"/>
          </p:cNvCxnSpPr>
          <p:nvPr/>
        </p:nvCxnSpPr>
        <p:spPr>
          <a:xfrm flipV="1">
            <a:off x="1547010" y="3475118"/>
            <a:ext cx="47992" cy="147860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円/楕円 47"/>
          <p:cNvSpPr/>
          <p:nvPr/>
        </p:nvSpPr>
        <p:spPr>
          <a:xfrm>
            <a:off x="6012160" y="3897239"/>
            <a:ext cx="1423264" cy="1475977"/>
          </a:xfrm>
          <a:prstGeom prst="ellipse">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p:cNvGrpSpPr/>
          <p:nvPr/>
        </p:nvGrpSpPr>
        <p:grpSpPr>
          <a:xfrm>
            <a:off x="6372200" y="3679315"/>
            <a:ext cx="504056" cy="469765"/>
            <a:chOff x="6372200" y="3679315"/>
            <a:chExt cx="504056" cy="469765"/>
          </a:xfrm>
        </p:grpSpPr>
        <p:sp>
          <p:nvSpPr>
            <p:cNvPr id="39" name="円/楕円 38"/>
            <p:cNvSpPr/>
            <p:nvPr/>
          </p:nvSpPr>
          <p:spPr>
            <a:xfrm>
              <a:off x="6372200" y="3679315"/>
              <a:ext cx="504056" cy="46976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47" name="テキスト ボックス 46"/>
            <p:cNvSpPr txBox="1"/>
            <p:nvPr/>
          </p:nvSpPr>
          <p:spPr>
            <a:xfrm>
              <a:off x="6372200" y="3729531"/>
              <a:ext cx="504056" cy="369332"/>
            </a:xfrm>
            <a:prstGeom prst="rect">
              <a:avLst/>
            </a:prstGeom>
            <a:noFill/>
          </p:spPr>
          <p:txBody>
            <a:bodyPr wrap="square" rtlCol="0">
              <a:spAutoFit/>
            </a:bodyPr>
            <a:lstStyle/>
            <a:p>
              <a:pPr algn="ctr"/>
              <a:r>
                <a:rPr kumimoji="1" lang="en-US" altLang="ja-JP" b="1" dirty="0" smtClean="0"/>
                <a:t>H</a:t>
              </a:r>
              <a:r>
                <a:rPr kumimoji="1" lang="en-US" altLang="ja-JP" b="1" baseline="30000" dirty="0" smtClean="0"/>
                <a:t>+</a:t>
              </a:r>
              <a:endParaRPr kumimoji="1" lang="ja-JP" altLang="en-US" b="1" dirty="0"/>
            </a:p>
          </p:txBody>
        </p:sp>
      </p:grpSp>
    </p:spTree>
    <p:extLst>
      <p:ext uri="{BB962C8B-B14F-4D97-AF65-F5344CB8AC3E}">
        <p14:creationId xmlns:p14="http://schemas.microsoft.com/office/powerpoint/2010/main" val="23570900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Denosumab</a:t>
            </a:r>
            <a:r>
              <a:rPr lang="ja-JP" altLang="en-US" dirty="0" smtClean="0"/>
              <a:t>とは？</a:t>
            </a:r>
            <a:endParaRPr kumimoji="1" lang="ja-JP" altLang="en-US" dirty="0"/>
          </a:p>
        </p:txBody>
      </p:sp>
      <p:sp>
        <p:nvSpPr>
          <p:cNvPr id="4" name="角丸四角形 3"/>
          <p:cNvSpPr/>
          <p:nvPr/>
        </p:nvSpPr>
        <p:spPr>
          <a:xfrm>
            <a:off x="5292080" y="4581128"/>
            <a:ext cx="3816424" cy="223224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478523" y="3275692"/>
            <a:ext cx="1253717" cy="369332"/>
          </a:xfrm>
          <a:prstGeom prst="rect">
            <a:avLst/>
          </a:prstGeom>
          <a:noFill/>
        </p:spPr>
        <p:txBody>
          <a:bodyPr wrap="square" rtlCol="0">
            <a:spAutoFit/>
          </a:bodyPr>
          <a:lstStyle/>
          <a:p>
            <a:r>
              <a:rPr lang="ja-JP" altLang="en-US" b="1" dirty="0"/>
              <a:t>破骨細胞</a:t>
            </a:r>
            <a:endParaRPr kumimoji="1" lang="ja-JP" altLang="en-US" b="1" dirty="0"/>
          </a:p>
        </p:txBody>
      </p:sp>
      <p:sp>
        <p:nvSpPr>
          <p:cNvPr id="10" name="テキスト ボックス 9"/>
          <p:cNvSpPr txBox="1"/>
          <p:nvPr/>
        </p:nvSpPr>
        <p:spPr>
          <a:xfrm>
            <a:off x="6962542" y="2764695"/>
            <a:ext cx="1702007" cy="399583"/>
          </a:xfrm>
          <a:prstGeom prst="rect">
            <a:avLst/>
          </a:prstGeom>
          <a:noFill/>
        </p:spPr>
        <p:txBody>
          <a:bodyPr wrap="square" rtlCol="0">
            <a:spAutoFit/>
          </a:bodyPr>
          <a:lstStyle/>
          <a:p>
            <a:pPr algn="ctr"/>
            <a:r>
              <a:rPr kumimoji="1" lang="en-US" altLang="ja-JP" sz="2000" b="1" dirty="0" smtClean="0"/>
              <a:t>TRACP-5b</a:t>
            </a:r>
            <a:endParaRPr kumimoji="1" lang="ja-JP" altLang="en-US" sz="2000" b="1" dirty="0"/>
          </a:p>
        </p:txBody>
      </p:sp>
      <p:cxnSp>
        <p:nvCxnSpPr>
          <p:cNvPr id="18" name="直線矢印コネクタ 17"/>
          <p:cNvCxnSpPr>
            <a:endCxn id="10" idx="2"/>
          </p:cNvCxnSpPr>
          <p:nvPr/>
        </p:nvCxnSpPr>
        <p:spPr>
          <a:xfrm flipV="1">
            <a:off x="6660232" y="3164278"/>
            <a:ext cx="1153314" cy="722389"/>
          </a:xfrm>
          <a:prstGeom prst="straightConnector1">
            <a:avLst/>
          </a:prstGeom>
          <a:ln w="6032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7" name="グループ化 26"/>
          <p:cNvGrpSpPr/>
          <p:nvPr/>
        </p:nvGrpSpPr>
        <p:grpSpPr>
          <a:xfrm>
            <a:off x="5622539" y="3645024"/>
            <a:ext cx="970116" cy="913904"/>
            <a:chOff x="1238876" y="3114549"/>
            <a:chExt cx="970116" cy="913904"/>
          </a:xfrm>
        </p:grpSpPr>
        <p:sp>
          <p:nvSpPr>
            <p:cNvPr id="29" name="弦 3"/>
            <p:cNvSpPr/>
            <p:nvPr/>
          </p:nvSpPr>
          <p:spPr>
            <a:xfrm rot="6759019">
              <a:off x="1300182" y="3059885"/>
              <a:ext cx="854145" cy="963474"/>
            </a:xfrm>
            <a:custGeom>
              <a:avLst/>
              <a:gdLst>
                <a:gd name="connsiteX0" fmla="*/ 1830827 w 2160240"/>
                <a:gd name="connsiteY0" fmla="*/ 1794823 h 2088232"/>
                <a:gd name="connsiteX1" fmla="*/ 553730 w 2160240"/>
                <a:gd name="connsiteY1" fmla="*/ 1955849 h 2088232"/>
                <a:gd name="connsiteX2" fmla="*/ 39246 w 2160240"/>
                <a:gd name="connsiteY2" fmla="*/ 765215 h 2088232"/>
                <a:gd name="connsiteX3" fmla="*/ 1080119 w 2160240"/>
                <a:gd name="connsiteY3" fmla="*/ 0 h 2088232"/>
                <a:gd name="connsiteX4" fmla="*/ 1830827 w 2160240"/>
                <a:gd name="connsiteY4" fmla="*/ 1794823 h 2088232"/>
                <a:gd name="connsiteX0" fmla="*/ 1830936 w 1830936"/>
                <a:gd name="connsiteY0" fmla="*/ 1719294 h 2012724"/>
                <a:gd name="connsiteX1" fmla="*/ 553839 w 1830936"/>
                <a:gd name="connsiteY1" fmla="*/ 1880320 h 2012724"/>
                <a:gd name="connsiteX2" fmla="*/ 39355 w 1830936"/>
                <a:gd name="connsiteY2" fmla="*/ 689686 h 2012724"/>
                <a:gd name="connsiteX3" fmla="*/ 1171668 w 1830936"/>
                <a:gd name="connsiteY3" fmla="*/ 15911 h 2012724"/>
                <a:gd name="connsiteX0" fmla="*/ 1830936 w 1830936"/>
                <a:gd name="connsiteY0" fmla="*/ 1701499 h 1994929"/>
                <a:gd name="connsiteX1" fmla="*/ 553839 w 1830936"/>
                <a:gd name="connsiteY1" fmla="*/ 1862525 h 1994929"/>
                <a:gd name="connsiteX2" fmla="*/ 39355 w 1830936"/>
                <a:gd name="connsiteY2" fmla="*/ 671891 h 1994929"/>
                <a:gd name="connsiteX3" fmla="*/ 1127254 w 1830936"/>
                <a:gd name="connsiteY3" fmla="*/ 16650 h 1994929"/>
                <a:gd name="connsiteX0" fmla="*/ 1830936 w 1830936"/>
                <a:gd name="connsiteY0" fmla="*/ 1773817 h 2067247"/>
                <a:gd name="connsiteX1" fmla="*/ 553839 w 1830936"/>
                <a:gd name="connsiteY1" fmla="*/ 1934843 h 2067247"/>
                <a:gd name="connsiteX2" fmla="*/ 39355 w 1830936"/>
                <a:gd name="connsiteY2" fmla="*/ 744209 h 2067247"/>
                <a:gd name="connsiteX3" fmla="*/ 1135082 w 1830936"/>
                <a:gd name="connsiteY3" fmla="*/ 13999 h 2067247"/>
                <a:gd name="connsiteX0" fmla="*/ 1830936 w 1830936"/>
                <a:gd name="connsiteY0" fmla="*/ 1761285 h 2054715"/>
                <a:gd name="connsiteX1" fmla="*/ 553839 w 1830936"/>
                <a:gd name="connsiteY1" fmla="*/ 1922311 h 2054715"/>
                <a:gd name="connsiteX2" fmla="*/ 39355 w 1830936"/>
                <a:gd name="connsiteY2" fmla="*/ 731677 h 2054715"/>
                <a:gd name="connsiteX3" fmla="*/ 1135082 w 1830936"/>
                <a:gd name="connsiteY3" fmla="*/ 1467 h 2054715"/>
                <a:gd name="connsiteX0" fmla="*/ 1830936 w 1830936"/>
                <a:gd name="connsiteY0" fmla="*/ 1759414 h 2052844"/>
                <a:gd name="connsiteX1" fmla="*/ 553839 w 1830936"/>
                <a:gd name="connsiteY1" fmla="*/ 1920440 h 2052844"/>
                <a:gd name="connsiteX2" fmla="*/ 39355 w 1830936"/>
                <a:gd name="connsiteY2" fmla="*/ 729806 h 2052844"/>
                <a:gd name="connsiteX3" fmla="*/ 1083718 w 1830936"/>
                <a:gd name="connsiteY3" fmla="*/ 1475 h 2052844"/>
                <a:gd name="connsiteX0" fmla="*/ 1830936 w 1830936"/>
                <a:gd name="connsiteY0" fmla="*/ 1771861 h 2065291"/>
                <a:gd name="connsiteX1" fmla="*/ 553839 w 1830936"/>
                <a:gd name="connsiteY1" fmla="*/ 1932887 h 2065291"/>
                <a:gd name="connsiteX2" fmla="*/ 39355 w 1830936"/>
                <a:gd name="connsiteY2" fmla="*/ 742253 h 2065291"/>
                <a:gd name="connsiteX3" fmla="*/ 1098058 w 1830936"/>
                <a:gd name="connsiteY3" fmla="*/ 1421 h 2065291"/>
              </a:gdLst>
              <a:ahLst/>
              <a:cxnLst>
                <a:cxn ang="0">
                  <a:pos x="connsiteX0" y="connsiteY0"/>
                </a:cxn>
                <a:cxn ang="0">
                  <a:pos x="connsiteX1" y="connsiteY1"/>
                </a:cxn>
                <a:cxn ang="0">
                  <a:pos x="connsiteX2" y="connsiteY2"/>
                </a:cxn>
                <a:cxn ang="0">
                  <a:pos x="connsiteX3" y="connsiteY3"/>
                </a:cxn>
              </a:cxnLst>
              <a:rect l="l" t="t" r="r" b="b"/>
              <a:pathLst>
                <a:path w="1830936" h="2065291">
                  <a:moveTo>
                    <a:pt x="1830936" y="1771861"/>
                  </a:moveTo>
                  <a:cubicBezTo>
                    <a:pt x="1488515" y="2091834"/>
                    <a:pt x="969709" y="2157249"/>
                    <a:pt x="553839" y="1932887"/>
                  </a:cubicBezTo>
                  <a:cubicBezTo>
                    <a:pt x="118819" y="1698193"/>
                    <a:pt x="-93718" y="1206332"/>
                    <a:pt x="39355" y="742253"/>
                  </a:cubicBezTo>
                  <a:cubicBezTo>
                    <a:pt x="169018" y="290066"/>
                    <a:pt x="503189" y="-23836"/>
                    <a:pt x="1098058" y="1421"/>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フリーフォーム 30"/>
            <p:cNvSpPr/>
            <p:nvPr/>
          </p:nvSpPr>
          <p:spPr>
            <a:xfrm>
              <a:off x="1238876" y="3792505"/>
              <a:ext cx="905470" cy="235948"/>
            </a:xfrm>
            <a:custGeom>
              <a:avLst/>
              <a:gdLst>
                <a:gd name="connsiteX0" fmla="*/ 0 w 5762625"/>
                <a:gd name="connsiteY0" fmla="*/ 4762 h 1443037"/>
                <a:gd name="connsiteX1" fmla="*/ 723900 w 5762625"/>
                <a:gd name="connsiteY1" fmla="*/ 1438275 h 1443037"/>
                <a:gd name="connsiteX2" fmla="*/ 1443037 w 5762625"/>
                <a:gd name="connsiteY2" fmla="*/ 4762 h 1443037"/>
                <a:gd name="connsiteX3" fmla="*/ 2162175 w 5762625"/>
                <a:gd name="connsiteY3" fmla="*/ 1443037 h 1443037"/>
                <a:gd name="connsiteX4" fmla="*/ 2886075 w 5762625"/>
                <a:gd name="connsiteY4" fmla="*/ 0 h 1443037"/>
                <a:gd name="connsiteX5" fmla="*/ 3600450 w 5762625"/>
                <a:gd name="connsiteY5" fmla="*/ 1443037 h 1443037"/>
                <a:gd name="connsiteX6" fmla="*/ 4329112 w 5762625"/>
                <a:gd name="connsiteY6" fmla="*/ 0 h 1443037"/>
                <a:gd name="connsiteX7" fmla="*/ 5048250 w 5762625"/>
                <a:gd name="connsiteY7" fmla="*/ 1438275 h 1443037"/>
                <a:gd name="connsiteX8" fmla="*/ 5762625 w 5762625"/>
                <a:gd name="connsiteY8" fmla="*/ 4762 h 144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1443037">
                  <a:moveTo>
                    <a:pt x="0" y="4762"/>
                  </a:moveTo>
                  <a:cubicBezTo>
                    <a:pt x="241697" y="721518"/>
                    <a:pt x="483394" y="1438275"/>
                    <a:pt x="723900" y="1438275"/>
                  </a:cubicBezTo>
                  <a:cubicBezTo>
                    <a:pt x="964406" y="1438275"/>
                    <a:pt x="1203325" y="3968"/>
                    <a:pt x="1443037" y="4762"/>
                  </a:cubicBezTo>
                  <a:cubicBezTo>
                    <a:pt x="1682749" y="5556"/>
                    <a:pt x="1921669" y="1443831"/>
                    <a:pt x="2162175" y="1443037"/>
                  </a:cubicBezTo>
                  <a:cubicBezTo>
                    <a:pt x="2402681" y="1442243"/>
                    <a:pt x="2646363" y="0"/>
                    <a:pt x="2886075" y="0"/>
                  </a:cubicBezTo>
                  <a:cubicBezTo>
                    <a:pt x="3125787" y="0"/>
                    <a:pt x="3359944" y="1443037"/>
                    <a:pt x="3600450" y="1443037"/>
                  </a:cubicBezTo>
                  <a:cubicBezTo>
                    <a:pt x="3840956" y="1443037"/>
                    <a:pt x="4087812" y="794"/>
                    <a:pt x="4329112" y="0"/>
                  </a:cubicBezTo>
                  <a:cubicBezTo>
                    <a:pt x="4570412" y="-794"/>
                    <a:pt x="4809331" y="1437481"/>
                    <a:pt x="5048250" y="1438275"/>
                  </a:cubicBezTo>
                  <a:cubicBezTo>
                    <a:pt x="5287169" y="1439069"/>
                    <a:pt x="5524897" y="721915"/>
                    <a:pt x="5762625" y="4762"/>
                  </a:cubicBezTo>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円/楕円 36"/>
            <p:cNvSpPr/>
            <p:nvPr/>
          </p:nvSpPr>
          <p:spPr>
            <a:xfrm>
              <a:off x="1448670" y="3286077"/>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p:nvSpPr>
          <p:spPr>
            <a:xfrm>
              <a:off x="1723516" y="3438768"/>
              <a:ext cx="213769" cy="24430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アーチ 39"/>
          <p:cNvSpPr/>
          <p:nvPr/>
        </p:nvSpPr>
        <p:spPr>
          <a:xfrm rot="5400000">
            <a:off x="2249258" y="3682029"/>
            <a:ext cx="707691" cy="7200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テキスト ボックス 40"/>
          <p:cNvSpPr txBox="1"/>
          <p:nvPr/>
        </p:nvSpPr>
        <p:spPr>
          <a:xfrm>
            <a:off x="35496" y="3212976"/>
            <a:ext cx="1563210" cy="469077"/>
          </a:xfrm>
          <a:prstGeom prst="rect">
            <a:avLst/>
          </a:prstGeom>
          <a:solidFill>
            <a:srgbClr val="002060"/>
          </a:solidFill>
        </p:spPr>
        <p:txBody>
          <a:bodyPr wrap="square" rtlCol="0">
            <a:spAutoFit/>
          </a:bodyPr>
          <a:lstStyle/>
          <a:p>
            <a:pPr algn="ctr"/>
            <a:r>
              <a:rPr kumimoji="1" lang="en-US" altLang="ja-JP" sz="2400" b="1" dirty="0" smtClean="0">
                <a:solidFill>
                  <a:srgbClr val="FF0000"/>
                </a:solidFill>
                <a:effectLst>
                  <a:outerShdw blurRad="38100" dist="38100" dir="2700000" algn="tl">
                    <a:srgbClr val="000000">
                      <a:alpha val="43137"/>
                    </a:srgbClr>
                  </a:outerShdw>
                </a:effectLst>
              </a:rPr>
              <a:t>RANKL</a:t>
            </a:r>
            <a:endParaRPr kumimoji="1" lang="ja-JP" altLang="en-US" sz="2400" b="1" dirty="0">
              <a:solidFill>
                <a:srgbClr val="FF0000"/>
              </a:solidFill>
              <a:effectLst>
                <a:outerShdw blurRad="38100" dist="38100" dir="2700000" algn="tl">
                  <a:srgbClr val="000000">
                    <a:alpha val="43137"/>
                  </a:srgbClr>
                </a:outerShdw>
              </a:effectLst>
            </a:endParaRPr>
          </a:p>
        </p:txBody>
      </p:sp>
      <p:sp>
        <p:nvSpPr>
          <p:cNvPr id="42" name="円/楕円 41"/>
          <p:cNvSpPr/>
          <p:nvPr/>
        </p:nvSpPr>
        <p:spPr>
          <a:xfrm>
            <a:off x="2963144" y="3380370"/>
            <a:ext cx="1731222" cy="14231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effectLst>
                  <a:outerShdw blurRad="38100" dist="38100" dir="2700000" algn="tl">
                    <a:srgbClr val="000000">
                      <a:alpha val="43137"/>
                    </a:srgbClr>
                  </a:outerShdw>
                </a:effectLst>
                <a:latin typeface="+mn-ea"/>
              </a:rPr>
              <a:t>前駆</a:t>
            </a:r>
            <a:endParaRPr kumimoji="1" lang="en-US" altLang="ja-JP" sz="2000" b="1" dirty="0" smtClean="0">
              <a:effectLst>
                <a:outerShdw blurRad="38100" dist="38100" dir="2700000" algn="tl">
                  <a:srgbClr val="000000">
                    <a:alpha val="43137"/>
                  </a:srgbClr>
                </a:outerShdw>
              </a:effectLst>
              <a:latin typeface="+mn-ea"/>
            </a:endParaRPr>
          </a:p>
          <a:p>
            <a:pPr algn="ctr"/>
            <a:r>
              <a:rPr kumimoji="1" lang="ja-JP" altLang="en-US" sz="2000" b="1" dirty="0" smtClean="0">
                <a:effectLst>
                  <a:outerShdw blurRad="38100" dist="38100" dir="2700000" algn="tl">
                    <a:srgbClr val="000000">
                      <a:alpha val="43137"/>
                    </a:srgbClr>
                  </a:outerShdw>
                </a:effectLst>
                <a:latin typeface="+mn-ea"/>
              </a:rPr>
              <a:t>破骨細胞</a:t>
            </a:r>
            <a:endParaRPr kumimoji="1" lang="ja-JP" altLang="en-US" sz="2000" b="1" dirty="0">
              <a:effectLst>
                <a:outerShdw blurRad="38100" dist="38100" dir="2700000" algn="tl">
                  <a:srgbClr val="000000">
                    <a:alpha val="43137"/>
                  </a:srgbClr>
                </a:outerShdw>
              </a:effectLst>
              <a:latin typeface="+mn-ea"/>
            </a:endParaRPr>
          </a:p>
        </p:txBody>
      </p:sp>
      <p:sp>
        <p:nvSpPr>
          <p:cNvPr id="43" name="角丸四角形 42"/>
          <p:cNvSpPr/>
          <p:nvPr/>
        </p:nvSpPr>
        <p:spPr>
          <a:xfrm>
            <a:off x="2315072" y="3390725"/>
            <a:ext cx="1008112" cy="2974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rgbClr val="FFFF00"/>
                </a:solidFill>
                <a:effectLst>
                  <a:outerShdw blurRad="38100" dist="38100" dir="2700000" algn="tl">
                    <a:srgbClr val="000000">
                      <a:alpha val="43137"/>
                    </a:srgbClr>
                  </a:outerShdw>
                </a:effectLst>
              </a:rPr>
              <a:t>RANK</a:t>
            </a:r>
            <a:endParaRPr kumimoji="1" lang="ja-JP" altLang="en-US" b="1" dirty="0">
              <a:solidFill>
                <a:srgbClr val="FFFF00"/>
              </a:solidFill>
              <a:effectLst>
                <a:outerShdw blurRad="38100" dist="38100" dir="2700000" algn="tl">
                  <a:srgbClr val="000000">
                    <a:alpha val="43137"/>
                  </a:srgbClr>
                </a:outerShdw>
              </a:effectLst>
            </a:endParaRPr>
          </a:p>
        </p:txBody>
      </p:sp>
      <p:sp>
        <p:nvSpPr>
          <p:cNvPr id="44" name="円/楕円 43"/>
          <p:cNvSpPr/>
          <p:nvPr/>
        </p:nvSpPr>
        <p:spPr>
          <a:xfrm>
            <a:off x="536327" y="3875887"/>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p:nvSpPr>
        <p:spPr>
          <a:xfrm>
            <a:off x="2293609" y="3862049"/>
            <a:ext cx="450092" cy="36004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p:cNvCxnSpPr>
            <a:stCxn id="44" idx="6"/>
            <a:endCxn id="45" idx="2"/>
          </p:cNvCxnSpPr>
          <p:nvPr/>
        </p:nvCxnSpPr>
        <p:spPr>
          <a:xfrm flipV="1">
            <a:off x="986419" y="4042069"/>
            <a:ext cx="1307190" cy="13838"/>
          </a:xfrm>
          <a:prstGeom prst="straightConnector1">
            <a:avLst/>
          </a:prstGeom>
          <a:ln w="38100">
            <a:solidFill>
              <a:schemeClr val="tx1"/>
            </a:solidFill>
            <a:tailEnd type="arrow" w="med" len="lg"/>
          </a:ln>
        </p:spPr>
        <p:style>
          <a:lnRef idx="1">
            <a:schemeClr val="accent1"/>
          </a:lnRef>
          <a:fillRef idx="0">
            <a:schemeClr val="accent1"/>
          </a:fillRef>
          <a:effectRef idx="0">
            <a:schemeClr val="accent1"/>
          </a:effectRef>
          <a:fontRef idx="minor">
            <a:schemeClr val="tx1"/>
          </a:fontRef>
        </p:style>
      </p:cxnSp>
      <p:sp>
        <p:nvSpPr>
          <p:cNvPr id="50" name="下矢印 49"/>
          <p:cNvSpPr/>
          <p:nvPr/>
        </p:nvSpPr>
        <p:spPr>
          <a:xfrm rot="16200000">
            <a:off x="4952379" y="3657154"/>
            <a:ext cx="392084" cy="879799"/>
          </a:xfrm>
          <a:prstGeom prst="downArrow">
            <a:avLst>
              <a:gd name="adj1" fmla="val 50000"/>
              <a:gd name="adj2" fmla="val 93200"/>
            </a:avLst>
          </a:prstGeom>
          <a:solidFill>
            <a:srgbClr val="FF0000"/>
          </a:solidFill>
          <a:ln>
            <a:solidFill>
              <a:srgbClr val="BE02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 name="テキスト ボックス 6"/>
          <p:cNvSpPr txBox="1"/>
          <p:nvPr/>
        </p:nvSpPr>
        <p:spPr>
          <a:xfrm>
            <a:off x="221543" y="5801582"/>
            <a:ext cx="2650933" cy="592425"/>
          </a:xfrm>
          <a:prstGeom prst="rect">
            <a:avLst/>
          </a:prstGeom>
          <a:noFill/>
        </p:spPr>
        <p:txBody>
          <a:bodyPr wrap="square" rtlCol="0">
            <a:spAutoFit/>
          </a:bodyPr>
          <a:lstStyle/>
          <a:p>
            <a:pPr algn="ctr"/>
            <a:r>
              <a:rPr kumimoji="1" lang="en-US" altLang="ja-JP" sz="2800" b="1" dirty="0" err="1" smtClean="0"/>
              <a:t>Denosumab</a:t>
            </a:r>
            <a:endParaRPr kumimoji="1" lang="ja-JP" altLang="en-US" sz="2800" b="1" dirty="0"/>
          </a:p>
        </p:txBody>
      </p:sp>
      <p:cxnSp>
        <p:nvCxnSpPr>
          <p:cNvPr id="9" name="直線コネクタ 8"/>
          <p:cNvCxnSpPr/>
          <p:nvPr/>
        </p:nvCxnSpPr>
        <p:spPr>
          <a:xfrm>
            <a:off x="1454006" y="3850027"/>
            <a:ext cx="186008" cy="4482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1528198" y="3850027"/>
            <a:ext cx="186008" cy="4482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7" idx="0"/>
          </p:cNvCxnSpPr>
          <p:nvPr/>
        </p:nvCxnSpPr>
        <p:spPr>
          <a:xfrm flipV="1">
            <a:off x="1547010" y="4322981"/>
            <a:ext cx="47992" cy="147860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3061584" y="2051556"/>
            <a:ext cx="973225" cy="369332"/>
          </a:xfrm>
          <a:prstGeom prst="rect">
            <a:avLst/>
          </a:prstGeom>
          <a:noFill/>
        </p:spPr>
        <p:txBody>
          <a:bodyPr wrap="square" rtlCol="0">
            <a:spAutoFit/>
          </a:bodyPr>
          <a:lstStyle/>
          <a:p>
            <a:pPr algn="ctr"/>
            <a:r>
              <a:rPr kumimoji="1" lang="en-US" altLang="ja-JP" dirty="0" smtClean="0"/>
              <a:t>M-CSF</a:t>
            </a:r>
            <a:endParaRPr kumimoji="1" lang="ja-JP" altLang="en-US" dirty="0"/>
          </a:p>
        </p:txBody>
      </p:sp>
      <p:sp>
        <p:nvSpPr>
          <p:cNvPr id="39" name="テキスト ボックス 38"/>
          <p:cNvSpPr txBox="1"/>
          <p:nvPr/>
        </p:nvSpPr>
        <p:spPr>
          <a:xfrm>
            <a:off x="1979712" y="2051556"/>
            <a:ext cx="973225" cy="369332"/>
          </a:xfrm>
          <a:prstGeom prst="rect">
            <a:avLst/>
          </a:prstGeom>
          <a:noFill/>
        </p:spPr>
        <p:txBody>
          <a:bodyPr wrap="square" rtlCol="0">
            <a:spAutoFit/>
          </a:bodyPr>
          <a:lstStyle/>
          <a:p>
            <a:pPr algn="ctr"/>
            <a:r>
              <a:rPr lang="en-US" altLang="ja-JP" dirty="0"/>
              <a:t>TGF</a:t>
            </a:r>
            <a:endParaRPr kumimoji="1" lang="ja-JP" altLang="en-US" dirty="0"/>
          </a:p>
        </p:txBody>
      </p:sp>
      <p:sp>
        <p:nvSpPr>
          <p:cNvPr id="47" name="テキスト ボックス 46"/>
          <p:cNvSpPr txBox="1"/>
          <p:nvPr/>
        </p:nvSpPr>
        <p:spPr>
          <a:xfrm>
            <a:off x="4143456" y="2070387"/>
            <a:ext cx="1295363" cy="331670"/>
          </a:xfrm>
          <a:prstGeom prst="rect">
            <a:avLst/>
          </a:prstGeom>
          <a:noFill/>
        </p:spPr>
        <p:txBody>
          <a:bodyPr wrap="square" rtlCol="0">
            <a:spAutoFit/>
          </a:bodyPr>
          <a:lstStyle/>
          <a:p>
            <a:pPr algn="ctr"/>
            <a:r>
              <a:rPr kumimoji="1" lang="en-US" altLang="ja-JP" dirty="0" smtClean="0"/>
              <a:t>Sema-6B</a:t>
            </a:r>
            <a:endParaRPr kumimoji="1" lang="ja-JP" altLang="en-US" dirty="0"/>
          </a:p>
        </p:txBody>
      </p:sp>
      <p:sp>
        <p:nvSpPr>
          <p:cNvPr id="48" name="テキスト ボックス 47"/>
          <p:cNvSpPr txBox="1"/>
          <p:nvPr/>
        </p:nvSpPr>
        <p:spPr>
          <a:xfrm>
            <a:off x="2512186" y="4709385"/>
            <a:ext cx="973225" cy="369332"/>
          </a:xfrm>
          <a:prstGeom prst="rect">
            <a:avLst/>
          </a:prstGeom>
          <a:noFill/>
          <a:ln>
            <a:solidFill>
              <a:srgbClr val="FF0000"/>
            </a:solidFill>
          </a:ln>
        </p:spPr>
        <p:txBody>
          <a:bodyPr wrap="square" rtlCol="0">
            <a:spAutoFit/>
          </a:bodyPr>
          <a:lstStyle/>
          <a:p>
            <a:pPr algn="ctr"/>
            <a:r>
              <a:rPr lang="en-US" altLang="ja-JP" dirty="0"/>
              <a:t>TRPV4</a:t>
            </a:r>
            <a:endParaRPr kumimoji="1" lang="ja-JP" altLang="en-US" dirty="0"/>
          </a:p>
        </p:txBody>
      </p:sp>
      <p:cxnSp>
        <p:nvCxnSpPr>
          <p:cNvPr id="6" name="直線矢印コネクタ 5"/>
          <p:cNvCxnSpPr>
            <a:stCxn id="39" idx="2"/>
          </p:cNvCxnSpPr>
          <p:nvPr/>
        </p:nvCxnSpPr>
        <p:spPr>
          <a:xfrm>
            <a:off x="2466325" y="2420888"/>
            <a:ext cx="1169571" cy="9698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3" idx="2"/>
            <a:endCxn id="42" idx="0"/>
          </p:cNvCxnSpPr>
          <p:nvPr/>
        </p:nvCxnSpPr>
        <p:spPr>
          <a:xfrm>
            <a:off x="3548197" y="2420888"/>
            <a:ext cx="280558" cy="95948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47" idx="2"/>
          </p:cNvCxnSpPr>
          <p:nvPr/>
        </p:nvCxnSpPr>
        <p:spPr>
          <a:xfrm flipH="1">
            <a:off x="4034809" y="2402057"/>
            <a:ext cx="756329" cy="9783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3688476" y="4780941"/>
            <a:ext cx="1397135" cy="369332"/>
          </a:xfrm>
          <a:prstGeom prst="rect">
            <a:avLst/>
          </a:prstGeom>
          <a:noFill/>
          <a:ln>
            <a:solidFill>
              <a:srgbClr val="FF0000"/>
            </a:solidFill>
          </a:ln>
        </p:spPr>
        <p:txBody>
          <a:bodyPr wrap="square" rtlCol="0">
            <a:spAutoFit/>
          </a:bodyPr>
          <a:lstStyle/>
          <a:p>
            <a:pPr algn="ctr"/>
            <a:r>
              <a:rPr lang="ja-JP" altLang="en-US" dirty="0" smtClean="0"/>
              <a:t>インテグリン</a:t>
            </a:r>
            <a:endParaRPr kumimoji="1" lang="ja-JP" altLang="en-US" dirty="0"/>
          </a:p>
        </p:txBody>
      </p:sp>
      <p:sp>
        <p:nvSpPr>
          <p:cNvPr id="53" name="円/楕円 52"/>
          <p:cNvSpPr/>
          <p:nvPr/>
        </p:nvSpPr>
        <p:spPr>
          <a:xfrm>
            <a:off x="6012160" y="4574560"/>
            <a:ext cx="1423264" cy="1475977"/>
          </a:xfrm>
          <a:prstGeom prst="ellipse">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p:cNvGrpSpPr/>
          <p:nvPr/>
        </p:nvGrpSpPr>
        <p:grpSpPr>
          <a:xfrm>
            <a:off x="6300192" y="4365104"/>
            <a:ext cx="504056" cy="469765"/>
            <a:chOff x="6300192" y="4365104"/>
            <a:chExt cx="504056" cy="469765"/>
          </a:xfrm>
        </p:grpSpPr>
        <p:sp>
          <p:nvSpPr>
            <p:cNvPr id="49" name="円/楕円 48"/>
            <p:cNvSpPr/>
            <p:nvPr/>
          </p:nvSpPr>
          <p:spPr>
            <a:xfrm>
              <a:off x="6300192" y="4365104"/>
              <a:ext cx="504056" cy="46976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dirty="0"/>
            </a:p>
          </p:txBody>
        </p:sp>
        <p:sp>
          <p:nvSpPr>
            <p:cNvPr id="51" name="テキスト ボックス 50"/>
            <p:cNvSpPr txBox="1"/>
            <p:nvPr/>
          </p:nvSpPr>
          <p:spPr>
            <a:xfrm>
              <a:off x="6300192" y="4415320"/>
              <a:ext cx="504056" cy="369332"/>
            </a:xfrm>
            <a:prstGeom prst="rect">
              <a:avLst/>
            </a:prstGeom>
            <a:noFill/>
          </p:spPr>
          <p:txBody>
            <a:bodyPr wrap="square" rtlCol="0">
              <a:spAutoFit/>
            </a:bodyPr>
            <a:lstStyle/>
            <a:p>
              <a:pPr algn="ctr"/>
              <a:r>
                <a:rPr kumimoji="1" lang="en-US" altLang="ja-JP" b="1" dirty="0" smtClean="0"/>
                <a:t>H</a:t>
              </a:r>
              <a:r>
                <a:rPr kumimoji="1" lang="en-US" altLang="ja-JP" b="1" baseline="30000" dirty="0" smtClean="0"/>
                <a:t>+</a:t>
              </a:r>
              <a:endParaRPr kumimoji="1" lang="ja-JP" altLang="en-US" b="1" dirty="0"/>
            </a:p>
          </p:txBody>
        </p:sp>
      </p:grpSp>
    </p:spTree>
    <p:extLst>
      <p:ext uri="{BB962C8B-B14F-4D97-AF65-F5344CB8AC3E}">
        <p14:creationId xmlns:p14="http://schemas.microsoft.com/office/powerpoint/2010/main" val="25333866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Denosumab</a:t>
            </a:r>
            <a:r>
              <a:rPr lang="en-US" altLang="ja-JP" dirty="0"/>
              <a:t> </a:t>
            </a:r>
            <a:r>
              <a:rPr lang="ja-JP" altLang="en-US" dirty="0" smtClean="0"/>
              <a:t>投与の</a:t>
            </a:r>
            <a:r>
              <a:rPr lang="en-US" altLang="ja-JP" dirty="0" smtClean="0"/>
              <a:t>RA45</a:t>
            </a:r>
            <a:r>
              <a:rPr lang="ja-JP" altLang="en-US" dirty="0" smtClean="0"/>
              <a:t>例</a:t>
            </a:r>
            <a:endParaRPr kumimoji="1" lang="ja-JP" altLang="en-US" sz="3100" dirty="0"/>
          </a:p>
        </p:txBody>
      </p:sp>
      <p:sp>
        <p:nvSpPr>
          <p:cNvPr id="5" name="テキスト ボックス 4"/>
          <p:cNvSpPr txBox="1"/>
          <p:nvPr/>
        </p:nvSpPr>
        <p:spPr>
          <a:xfrm>
            <a:off x="56242" y="1916832"/>
            <a:ext cx="9035010" cy="4154984"/>
          </a:xfrm>
          <a:prstGeom prst="rect">
            <a:avLst/>
          </a:prstGeom>
          <a:noFill/>
        </p:spPr>
        <p:txBody>
          <a:bodyPr wrap="square" rtlCol="0">
            <a:spAutoFit/>
          </a:bodyPr>
          <a:lstStyle/>
          <a:p>
            <a:r>
              <a:rPr lang="en-US" altLang="ja-JP" sz="2400" b="1" dirty="0" smtClean="0">
                <a:latin typeface="+mj-ea"/>
                <a:ea typeface="+mj-ea"/>
              </a:rPr>
              <a:t>[</a:t>
            </a:r>
            <a:r>
              <a:rPr lang="ja-JP" altLang="en-US" sz="2400" b="1" dirty="0">
                <a:latin typeface="+mj-ea"/>
                <a:ea typeface="+mj-ea"/>
              </a:rPr>
              <a:t>目的</a:t>
            </a:r>
            <a:r>
              <a:rPr lang="en-US" altLang="ja-JP" sz="2400" b="1" dirty="0" smtClean="0">
                <a:latin typeface="+mj-ea"/>
                <a:ea typeface="+mj-ea"/>
              </a:rPr>
              <a:t>]</a:t>
            </a:r>
          </a:p>
          <a:p>
            <a:r>
              <a:rPr kumimoji="1" lang="ja-JP" altLang="en-US" sz="2400" b="1" dirty="0">
                <a:latin typeface="+mj-ea"/>
                <a:ea typeface="+mj-ea"/>
              </a:rPr>
              <a:t>　</a:t>
            </a:r>
            <a:r>
              <a:rPr kumimoji="1" lang="en-US" altLang="ja-JP" sz="2400" b="1" dirty="0" smtClean="0">
                <a:latin typeface="+mj-ea"/>
                <a:ea typeface="+mj-ea"/>
              </a:rPr>
              <a:t>RA</a:t>
            </a:r>
            <a:r>
              <a:rPr lang="ja-JP" altLang="en-US" sz="2400" b="1" dirty="0" smtClean="0">
                <a:latin typeface="+mj-ea"/>
                <a:ea typeface="+mj-ea"/>
              </a:rPr>
              <a:t>患者に対する</a:t>
            </a:r>
            <a:r>
              <a:rPr lang="en-US" altLang="ja-JP" sz="2400" b="1" dirty="0" err="1" smtClean="0">
                <a:latin typeface="+mj-ea"/>
                <a:ea typeface="+mj-ea"/>
              </a:rPr>
              <a:t>Denosumab</a:t>
            </a:r>
            <a:r>
              <a:rPr lang="en-US" altLang="ja-JP" sz="2400" b="1" dirty="0" smtClean="0">
                <a:latin typeface="+mj-ea"/>
                <a:ea typeface="+mj-ea"/>
              </a:rPr>
              <a:t> </a:t>
            </a:r>
            <a:r>
              <a:rPr lang="ja-JP" altLang="en-US" sz="2400" b="1" dirty="0" smtClean="0">
                <a:latin typeface="+mj-ea"/>
                <a:ea typeface="+mj-ea"/>
              </a:rPr>
              <a:t>の治療効果の検討</a:t>
            </a:r>
            <a:endParaRPr lang="en-US" altLang="ja-JP" sz="2400" b="1" dirty="0" smtClean="0">
              <a:latin typeface="+mj-ea"/>
              <a:ea typeface="+mj-ea"/>
            </a:endParaRPr>
          </a:p>
          <a:p>
            <a:endParaRPr lang="en-US" altLang="ja-JP" sz="2400" b="1" dirty="0" smtClean="0">
              <a:latin typeface="+mj-ea"/>
              <a:ea typeface="+mj-ea"/>
            </a:endParaRPr>
          </a:p>
          <a:p>
            <a:r>
              <a:rPr kumimoji="1" lang="en-US" altLang="ja-JP" sz="2400" b="1" dirty="0" smtClean="0">
                <a:latin typeface="+mj-ea"/>
                <a:ea typeface="+mj-ea"/>
              </a:rPr>
              <a:t>[</a:t>
            </a:r>
            <a:r>
              <a:rPr kumimoji="1" lang="ja-JP" altLang="en-US" sz="2400" b="1" dirty="0" smtClean="0">
                <a:latin typeface="+mj-ea"/>
                <a:ea typeface="+mj-ea"/>
              </a:rPr>
              <a:t>対象</a:t>
            </a:r>
            <a:r>
              <a:rPr kumimoji="1" lang="en-US" altLang="ja-JP" sz="2400" b="1" dirty="0" smtClean="0">
                <a:latin typeface="+mj-ea"/>
                <a:ea typeface="+mj-ea"/>
              </a:rPr>
              <a:t>]</a:t>
            </a:r>
          </a:p>
          <a:p>
            <a:r>
              <a:rPr lang="ja-JP" altLang="en-US" sz="2400" b="1" dirty="0" smtClean="0">
                <a:latin typeface="+mj-ea"/>
                <a:ea typeface="+mj-ea"/>
              </a:rPr>
              <a:t>当院整形外科にて私が担当する</a:t>
            </a:r>
            <a:r>
              <a:rPr lang="en-US" altLang="ja-JP" sz="2400" b="1" dirty="0" smtClean="0">
                <a:latin typeface="+mj-ea"/>
                <a:ea typeface="+mj-ea"/>
              </a:rPr>
              <a:t>RA</a:t>
            </a:r>
            <a:r>
              <a:rPr lang="ja-JP" altLang="en-US" sz="2400" b="1" dirty="0" smtClean="0">
                <a:latin typeface="+mj-ea"/>
                <a:ea typeface="+mj-ea"/>
              </a:rPr>
              <a:t>患者であり</a:t>
            </a:r>
            <a:r>
              <a:rPr lang="en-US" altLang="ja-JP" sz="2400" b="1" dirty="0" smtClean="0">
                <a:latin typeface="+mj-ea"/>
                <a:ea typeface="+mj-ea"/>
              </a:rPr>
              <a:t>,</a:t>
            </a:r>
            <a:r>
              <a:rPr kumimoji="1" lang="en-US" altLang="ja-JP" sz="2400" b="1" dirty="0" smtClean="0">
                <a:latin typeface="+mj-ea"/>
                <a:ea typeface="+mj-ea"/>
              </a:rPr>
              <a:t> </a:t>
            </a:r>
            <a:r>
              <a:rPr kumimoji="1" lang="ja-JP" altLang="en-US" sz="2400" b="1" dirty="0" smtClean="0">
                <a:latin typeface="+mj-ea"/>
                <a:ea typeface="+mj-ea"/>
              </a:rPr>
              <a:t>腰椎・大腿骨頸部・大腿骨近位部のいずれかの骨密度が</a:t>
            </a:r>
            <a:r>
              <a:rPr kumimoji="1" lang="en-US" altLang="ja-JP" sz="2400" b="1" dirty="0" smtClean="0">
                <a:latin typeface="+mj-ea"/>
                <a:ea typeface="+mj-ea"/>
              </a:rPr>
              <a:t>YAM</a:t>
            </a:r>
            <a:r>
              <a:rPr kumimoji="1" lang="ja-JP" altLang="en-US" sz="2400" b="1" dirty="0" smtClean="0">
                <a:latin typeface="+mj-ea"/>
                <a:ea typeface="+mj-ea"/>
              </a:rPr>
              <a:t>値で</a:t>
            </a:r>
            <a:r>
              <a:rPr kumimoji="1" lang="en-US" altLang="ja-JP" sz="2400" b="1" dirty="0" smtClean="0">
                <a:latin typeface="+mj-ea"/>
                <a:ea typeface="+mj-ea"/>
              </a:rPr>
              <a:t>70%</a:t>
            </a:r>
            <a:r>
              <a:rPr kumimoji="1" lang="ja-JP" altLang="en-US" sz="2400" b="1" dirty="0" smtClean="0">
                <a:latin typeface="+mj-ea"/>
                <a:ea typeface="+mj-ea"/>
              </a:rPr>
              <a:t>以下であり、</a:t>
            </a:r>
            <a:r>
              <a:rPr kumimoji="1" lang="en-US" altLang="ja-JP" sz="2400" b="1" dirty="0" err="1" smtClean="0">
                <a:latin typeface="+mj-ea"/>
                <a:ea typeface="+mj-ea"/>
              </a:rPr>
              <a:t>denosumab</a:t>
            </a:r>
            <a:r>
              <a:rPr kumimoji="1" lang="ja-JP" altLang="en-US" sz="2400" b="1" dirty="0" smtClean="0">
                <a:latin typeface="+mj-ea"/>
                <a:ea typeface="+mj-ea"/>
              </a:rPr>
              <a:t>投与して</a:t>
            </a:r>
            <a:r>
              <a:rPr kumimoji="1" lang="en-US" altLang="ja-JP" sz="2400" b="1" dirty="0" smtClean="0">
                <a:latin typeface="+mj-ea"/>
                <a:ea typeface="+mj-ea"/>
              </a:rPr>
              <a:t>2</a:t>
            </a:r>
            <a:r>
              <a:rPr kumimoji="1" lang="ja-JP" altLang="en-US" sz="2400" b="1" dirty="0" smtClean="0">
                <a:latin typeface="+mj-ea"/>
                <a:ea typeface="+mj-ea"/>
              </a:rPr>
              <a:t>年経過した</a:t>
            </a:r>
            <a:r>
              <a:rPr kumimoji="1" lang="en-US" altLang="ja-JP" sz="2400" b="1" dirty="0" smtClean="0">
                <a:latin typeface="+mj-ea"/>
                <a:ea typeface="+mj-ea"/>
              </a:rPr>
              <a:t>45</a:t>
            </a:r>
            <a:r>
              <a:rPr kumimoji="1" lang="ja-JP" altLang="en-US" sz="2400" b="1" dirty="0" smtClean="0">
                <a:latin typeface="+mj-ea"/>
                <a:ea typeface="+mj-ea"/>
              </a:rPr>
              <a:t>例</a:t>
            </a:r>
            <a:r>
              <a:rPr kumimoji="1" lang="en-US" altLang="ja-JP" sz="2400" b="1" dirty="0" smtClean="0">
                <a:latin typeface="+mj-ea"/>
                <a:ea typeface="+mj-ea"/>
              </a:rPr>
              <a:t>.</a:t>
            </a:r>
          </a:p>
          <a:p>
            <a:endParaRPr kumimoji="1" lang="en-US" altLang="ja-JP" sz="2400" b="1" dirty="0" smtClean="0">
              <a:latin typeface="+mj-ea"/>
              <a:ea typeface="+mj-ea"/>
            </a:endParaRPr>
          </a:p>
          <a:p>
            <a:r>
              <a:rPr lang="en-US" altLang="ja-JP" sz="2400" b="1" dirty="0" smtClean="0">
                <a:latin typeface="+mj-ea"/>
                <a:ea typeface="+mj-ea"/>
              </a:rPr>
              <a:t>[</a:t>
            </a:r>
            <a:r>
              <a:rPr lang="ja-JP" altLang="en-US" sz="2400" b="1" dirty="0" smtClean="0">
                <a:latin typeface="+mj-ea"/>
                <a:ea typeface="+mj-ea"/>
              </a:rPr>
              <a:t>方法</a:t>
            </a:r>
            <a:r>
              <a:rPr lang="en-US" altLang="ja-JP" sz="2400" b="1" dirty="0" smtClean="0">
                <a:latin typeface="+mj-ea"/>
                <a:ea typeface="+mj-ea"/>
              </a:rPr>
              <a:t>]</a:t>
            </a:r>
          </a:p>
          <a:p>
            <a:r>
              <a:rPr lang="ja-JP" altLang="en-US" sz="2400" b="1" dirty="0" smtClean="0">
                <a:latin typeface="+mj-ea"/>
                <a:ea typeface="+mj-ea"/>
              </a:rPr>
              <a:t>　</a:t>
            </a:r>
            <a:r>
              <a:rPr lang="en-US" altLang="ja-JP" sz="2400" b="1" dirty="0" smtClean="0">
                <a:latin typeface="+mj-ea"/>
                <a:ea typeface="+mj-ea"/>
              </a:rPr>
              <a:t>BMD</a:t>
            </a:r>
            <a:r>
              <a:rPr lang="ja-JP" altLang="en-US" sz="2400" b="1" dirty="0" smtClean="0">
                <a:latin typeface="+mj-ea"/>
                <a:ea typeface="+mj-ea"/>
              </a:rPr>
              <a:t>　</a:t>
            </a:r>
            <a:r>
              <a:rPr lang="en-US" altLang="ja-JP" sz="2400" b="1" dirty="0" smtClean="0">
                <a:latin typeface="+mj-ea"/>
                <a:ea typeface="+mj-ea"/>
              </a:rPr>
              <a:t>PINP</a:t>
            </a:r>
            <a:r>
              <a:rPr lang="ja-JP" altLang="en-US" sz="2400" b="1" dirty="0" smtClean="0">
                <a:latin typeface="+mj-ea"/>
                <a:ea typeface="+mj-ea"/>
              </a:rPr>
              <a:t>　</a:t>
            </a:r>
            <a:r>
              <a:rPr lang="en-US" altLang="ja-JP" sz="2400" b="1" dirty="0" smtClean="0">
                <a:latin typeface="+mj-ea"/>
                <a:ea typeface="+mj-ea"/>
              </a:rPr>
              <a:t>TRACP-5b</a:t>
            </a:r>
            <a:r>
              <a:rPr lang="ja-JP" altLang="en-US" sz="2400" b="1" dirty="0" smtClean="0">
                <a:latin typeface="+mj-ea"/>
                <a:ea typeface="+mj-ea"/>
              </a:rPr>
              <a:t>　の経時的変化を検討する。</a:t>
            </a:r>
            <a:endParaRPr lang="en-US" altLang="ja-JP" sz="2400" b="1" dirty="0" smtClean="0">
              <a:latin typeface="+mj-ea"/>
              <a:ea typeface="+mj-ea"/>
            </a:endParaRPr>
          </a:p>
          <a:p>
            <a:r>
              <a:rPr lang="ja-JP" altLang="en-US" sz="2400" b="1" dirty="0" smtClean="0">
                <a:latin typeface="+mj-ea"/>
                <a:ea typeface="+mj-ea"/>
              </a:rPr>
              <a:t>　</a:t>
            </a:r>
            <a:r>
              <a:rPr lang="en-US" altLang="ja-JP" sz="2400" b="1" dirty="0" smtClean="0">
                <a:latin typeface="+mj-ea"/>
                <a:ea typeface="+mj-ea"/>
              </a:rPr>
              <a:t>BMD</a:t>
            </a:r>
            <a:r>
              <a:rPr lang="ja-JP" altLang="en-US" sz="2400" b="1" dirty="0" smtClean="0">
                <a:latin typeface="+mj-ea"/>
                <a:ea typeface="+mj-ea"/>
              </a:rPr>
              <a:t>の変化量と</a:t>
            </a:r>
            <a:r>
              <a:rPr lang="en-US" altLang="ja-JP" sz="2400" b="1" dirty="0" smtClean="0">
                <a:latin typeface="+mj-ea"/>
                <a:ea typeface="+mj-ea"/>
              </a:rPr>
              <a:t>PINP</a:t>
            </a:r>
            <a:r>
              <a:rPr lang="ja-JP" altLang="en-US" sz="2400" b="1" dirty="0" smtClean="0">
                <a:latin typeface="+mj-ea"/>
                <a:ea typeface="+mj-ea"/>
              </a:rPr>
              <a:t>・</a:t>
            </a:r>
            <a:r>
              <a:rPr lang="en-US" altLang="ja-JP" sz="2400" b="1" dirty="0" smtClean="0">
                <a:latin typeface="+mj-ea"/>
                <a:ea typeface="+mj-ea"/>
              </a:rPr>
              <a:t>TRACP-5b </a:t>
            </a:r>
            <a:r>
              <a:rPr lang="ja-JP" altLang="en-US" sz="2400" b="1" dirty="0" smtClean="0">
                <a:latin typeface="+mj-ea"/>
                <a:ea typeface="+mj-ea"/>
              </a:rPr>
              <a:t>・</a:t>
            </a:r>
            <a:r>
              <a:rPr lang="en-US" altLang="ja-JP" sz="2400" b="1" dirty="0" smtClean="0">
                <a:latin typeface="+mj-ea"/>
                <a:ea typeface="+mj-ea"/>
              </a:rPr>
              <a:t>DAS28ESR</a:t>
            </a:r>
            <a:r>
              <a:rPr lang="ja-JP" altLang="en-US" sz="2400" b="1" dirty="0" smtClean="0">
                <a:latin typeface="+mj-ea"/>
                <a:ea typeface="+mj-ea"/>
              </a:rPr>
              <a:t>との相関を検討する。</a:t>
            </a:r>
            <a:endParaRPr lang="en-US" altLang="ja-JP" sz="2400" b="1" dirty="0" smtClean="0">
              <a:latin typeface="+mj-ea"/>
              <a:ea typeface="+mj-ea"/>
            </a:endParaRPr>
          </a:p>
        </p:txBody>
      </p:sp>
      <p:sp>
        <p:nvSpPr>
          <p:cNvPr id="6" name="テキスト ボックス 5"/>
          <p:cNvSpPr txBox="1"/>
          <p:nvPr/>
        </p:nvSpPr>
        <p:spPr>
          <a:xfrm>
            <a:off x="94676" y="6093296"/>
            <a:ext cx="8968900" cy="646331"/>
          </a:xfrm>
          <a:prstGeom prst="rect">
            <a:avLst/>
          </a:prstGeom>
          <a:noFill/>
        </p:spPr>
        <p:txBody>
          <a:bodyPr wrap="square" rtlCol="0">
            <a:spAutoFit/>
          </a:bodyPr>
          <a:lstStyle/>
          <a:p>
            <a:pPr algn="ctr"/>
            <a:r>
              <a:rPr kumimoji="1" lang="ja-JP" altLang="en-US" dirty="0" smtClean="0">
                <a:solidFill>
                  <a:srgbClr val="FFC000"/>
                </a:solidFill>
              </a:rPr>
              <a:t>注意</a:t>
            </a:r>
            <a:endParaRPr kumimoji="1" lang="en-US" altLang="ja-JP" dirty="0" smtClean="0">
              <a:solidFill>
                <a:srgbClr val="FFC000"/>
              </a:solidFill>
            </a:endParaRPr>
          </a:p>
          <a:p>
            <a:pPr algn="ctr"/>
            <a:r>
              <a:rPr kumimoji="1" lang="ja-JP" altLang="en-US" dirty="0" smtClean="0">
                <a:solidFill>
                  <a:srgbClr val="FFC000"/>
                </a:solidFill>
              </a:rPr>
              <a:t>小生の担当する</a:t>
            </a:r>
            <a:r>
              <a:rPr kumimoji="1" lang="en-US" altLang="ja-JP" dirty="0" smtClean="0">
                <a:solidFill>
                  <a:srgbClr val="FFC000"/>
                </a:solidFill>
              </a:rPr>
              <a:t>RA</a:t>
            </a:r>
            <a:r>
              <a:rPr kumimoji="1" lang="ja-JP" altLang="en-US" dirty="0" smtClean="0">
                <a:solidFill>
                  <a:srgbClr val="FFC000"/>
                </a:solidFill>
              </a:rPr>
              <a:t>患者のみを対照としていますので、バイアスがあることはご了承ください。</a:t>
            </a:r>
            <a:endParaRPr kumimoji="1" lang="ja-JP" altLang="en-US" dirty="0">
              <a:solidFill>
                <a:srgbClr val="FFC000"/>
              </a:solidFill>
            </a:endParaRPr>
          </a:p>
        </p:txBody>
      </p:sp>
    </p:spTree>
    <p:extLst>
      <p:ext uri="{BB962C8B-B14F-4D97-AF65-F5344CB8AC3E}">
        <p14:creationId xmlns:p14="http://schemas.microsoft.com/office/powerpoint/2010/main" val="29712431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症例</a:t>
            </a:r>
            <a:endParaRPr kumimoji="1" lang="ja-JP" altLang="en-US" dirty="0"/>
          </a:p>
        </p:txBody>
      </p:sp>
      <p:sp>
        <p:nvSpPr>
          <p:cNvPr id="4" name="テキスト ボックス 3"/>
          <p:cNvSpPr txBox="1"/>
          <p:nvPr/>
        </p:nvSpPr>
        <p:spPr>
          <a:xfrm>
            <a:off x="1080362" y="1700808"/>
            <a:ext cx="6984776" cy="461665"/>
          </a:xfrm>
          <a:prstGeom prst="rect">
            <a:avLst/>
          </a:prstGeom>
          <a:noFill/>
        </p:spPr>
        <p:txBody>
          <a:bodyPr wrap="square" rtlCol="0">
            <a:spAutoFit/>
          </a:bodyPr>
          <a:lstStyle/>
          <a:p>
            <a:pPr algn="ctr"/>
            <a:r>
              <a:rPr kumimoji="1" lang="en-US" altLang="ja-JP" sz="2400" b="1" dirty="0" smtClean="0">
                <a:latin typeface="+mn-ea"/>
              </a:rPr>
              <a:t>2013</a:t>
            </a:r>
            <a:r>
              <a:rPr kumimoji="1" lang="ja-JP" altLang="en-US" sz="2400" b="1" dirty="0" smtClean="0">
                <a:latin typeface="+mn-ea"/>
              </a:rPr>
              <a:t>年</a:t>
            </a:r>
            <a:r>
              <a:rPr kumimoji="1" lang="en-US" altLang="ja-JP" sz="2400" b="1" dirty="0" smtClean="0">
                <a:latin typeface="+mn-ea"/>
              </a:rPr>
              <a:t>9</a:t>
            </a:r>
            <a:r>
              <a:rPr kumimoji="1" lang="ja-JP" altLang="en-US" sz="2400" b="1" dirty="0" smtClean="0">
                <a:latin typeface="+mn-ea"/>
              </a:rPr>
              <a:t>月より　</a:t>
            </a:r>
            <a:r>
              <a:rPr kumimoji="1" lang="en-US" altLang="ja-JP" sz="2400" b="1" dirty="0" err="1" smtClean="0">
                <a:latin typeface="+mn-ea"/>
              </a:rPr>
              <a:t>Denosumab</a:t>
            </a:r>
            <a:r>
              <a:rPr kumimoji="1" lang="ja-JP" altLang="en-US" sz="2400" b="1" dirty="0" smtClean="0">
                <a:latin typeface="+mn-ea"/>
              </a:rPr>
              <a:t>を開始した</a:t>
            </a:r>
            <a:r>
              <a:rPr kumimoji="1" lang="en-US" altLang="ja-JP" sz="2400" b="1" dirty="0" smtClean="0">
                <a:latin typeface="+mn-ea"/>
              </a:rPr>
              <a:t>RA</a:t>
            </a:r>
            <a:r>
              <a:rPr kumimoji="1" lang="ja-JP" altLang="en-US" sz="2400" b="1" dirty="0" smtClean="0">
                <a:latin typeface="+mn-ea"/>
              </a:rPr>
              <a:t>患者　</a:t>
            </a:r>
            <a:r>
              <a:rPr lang="en-US" altLang="ja-JP" sz="2400" b="1" dirty="0">
                <a:latin typeface="+mn-ea"/>
              </a:rPr>
              <a:t>69</a:t>
            </a:r>
            <a:r>
              <a:rPr kumimoji="1" lang="ja-JP" altLang="en-US" sz="2400" b="1" dirty="0" smtClean="0">
                <a:latin typeface="+mn-ea"/>
              </a:rPr>
              <a:t>例</a:t>
            </a:r>
            <a:endParaRPr kumimoji="1" lang="ja-JP" altLang="en-US" sz="2400" b="1" dirty="0">
              <a:latin typeface="+mn-ea"/>
            </a:endParaRPr>
          </a:p>
        </p:txBody>
      </p:sp>
      <p:sp>
        <p:nvSpPr>
          <p:cNvPr id="6" name="テキスト ボックス 5"/>
          <p:cNvSpPr txBox="1"/>
          <p:nvPr/>
        </p:nvSpPr>
        <p:spPr>
          <a:xfrm>
            <a:off x="1080362" y="5703639"/>
            <a:ext cx="6984776" cy="461665"/>
          </a:xfrm>
          <a:prstGeom prst="rect">
            <a:avLst/>
          </a:prstGeom>
          <a:noFill/>
        </p:spPr>
        <p:txBody>
          <a:bodyPr wrap="square" rtlCol="0">
            <a:spAutoFit/>
          </a:bodyPr>
          <a:lstStyle/>
          <a:p>
            <a:pPr algn="ctr"/>
            <a:r>
              <a:rPr lang="en-US" altLang="ja-JP" sz="2400" b="1" dirty="0" smtClean="0">
                <a:latin typeface="+mn-ea"/>
              </a:rPr>
              <a:t>2</a:t>
            </a:r>
            <a:r>
              <a:rPr lang="ja-JP" altLang="en-US" sz="2400" b="1" dirty="0" smtClean="0">
                <a:latin typeface="+mn-ea"/>
              </a:rPr>
              <a:t>年経過した</a:t>
            </a:r>
            <a:r>
              <a:rPr kumimoji="1" lang="en-US" altLang="ja-JP" sz="2400" b="1" dirty="0" smtClean="0">
                <a:latin typeface="+mn-ea"/>
              </a:rPr>
              <a:t>RA</a:t>
            </a:r>
            <a:r>
              <a:rPr kumimoji="1" lang="ja-JP" altLang="en-US" sz="2400" b="1" dirty="0" smtClean="0">
                <a:latin typeface="+mn-ea"/>
              </a:rPr>
              <a:t>患者　</a:t>
            </a:r>
            <a:r>
              <a:rPr lang="en-US" altLang="ja-JP" sz="2400" b="1" dirty="0">
                <a:latin typeface="+mn-ea"/>
              </a:rPr>
              <a:t>45</a:t>
            </a:r>
            <a:r>
              <a:rPr kumimoji="1" lang="ja-JP" altLang="en-US" sz="2400" b="1" dirty="0" smtClean="0">
                <a:latin typeface="+mn-ea"/>
              </a:rPr>
              <a:t>例</a:t>
            </a:r>
            <a:endParaRPr kumimoji="1" lang="ja-JP" altLang="en-US" sz="2400" b="1" dirty="0">
              <a:latin typeface="+mn-ea"/>
            </a:endParaRPr>
          </a:p>
        </p:txBody>
      </p:sp>
      <p:sp>
        <p:nvSpPr>
          <p:cNvPr id="7" name="下矢印 6"/>
          <p:cNvSpPr/>
          <p:nvPr/>
        </p:nvSpPr>
        <p:spPr>
          <a:xfrm>
            <a:off x="4104698" y="2518536"/>
            <a:ext cx="936104" cy="288032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638625" y="2564904"/>
            <a:ext cx="2376264" cy="369332"/>
          </a:xfrm>
          <a:prstGeom prst="rect">
            <a:avLst/>
          </a:prstGeom>
          <a:noFill/>
        </p:spPr>
        <p:txBody>
          <a:bodyPr wrap="square" rtlCol="0">
            <a:spAutoFit/>
          </a:bodyPr>
          <a:lstStyle/>
          <a:p>
            <a:r>
              <a:rPr kumimoji="1" lang="ja-JP" altLang="en-US" dirty="0" smtClean="0"/>
              <a:t>両側</a:t>
            </a:r>
            <a:r>
              <a:rPr kumimoji="1" lang="en-US" altLang="ja-JP" dirty="0" smtClean="0"/>
              <a:t>THA</a:t>
            </a:r>
            <a:r>
              <a:rPr kumimoji="1" lang="ja-JP" altLang="en-US" dirty="0" smtClean="0"/>
              <a:t>　</a:t>
            </a:r>
            <a:r>
              <a:rPr kumimoji="1" lang="en-US" altLang="ja-JP" dirty="0" smtClean="0"/>
              <a:t>3</a:t>
            </a:r>
            <a:r>
              <a:rPr kumimoji="1" lang="ja-JP" altLang="en-US" dirty="0" smtClean="0"/>
              <a:t>例</a:t>
            </a:r>
            <a:endParaRPr kumimoji="1" lang="ja-JP" altLang="en-US" dirty="0"/>
          </a:p>
        </p:txBody>
      </p:sp>
      <p:sp>
        <p:nvSpPr>
          <p:cNvPr id="11" name="テキスト ボックス 10"/>
          <p:cNvSpPr txBox="1"/>
          <p:nvPr/>
        </p:nvSpPr>
        <p:spPr>
          <a:xfrm>
            <a:off x="5638625" y="3501008"/>
            <a:ext cx="3181847" cy="369332"/>
          </a:xfrm>
          <a:prstGeom prst="rect">
            <a:avLst/>
          </a:prstGeom>
          <a:noFill/>
        </p:spPr>
        <p:txBody>
          <a:bodyPr wrap="square" rtlCol="0">
            <a:spAutoFit/>
          </a:bodyPr>
          <a:lstStyle/>
          <a:p>
            <a:r>
              <a:rPr kumimoji="1" lang="ja-JP" altLang="en-US" dirty="0" smtClean="0"/>
              <a:t>大腿骨頚部骨折　</a:t>
            </a:r>
            <a:r>
              <a:rPr lang="en-US" altLang="ja-JP" dirty="0"/>
              <a:t>1</a:t>
            </a:r>
            <a:r>
              <a:rPr kumimoji="1" lang="ja-JP" altLang="en-US" dirty="0" smtClean="0"/>
              <a:t>例</a:t>
            </a:r>
            <a:endParaRPr kumimoji="1" lang="ja-JP" altLang="en-US" dirty="0"/>
          </a:p>
        </p:txBody>
      </p:sp>
      <p:sp>
        <p:nvSpPr>
          <p:cNvPr id="12" name="テキスト ボックス 11"/>
          <p:cNvSpPr txBox="1"/>
          <p:nvPr/>
        </p:nvSpPr>
        <p:spPr>
          <a:xfrm>
            <a:off x="5638625" y="3203684"/>
            <a:ext cx="1813695" cy="369332"/>
          </a:xfrm>
          <a:prstGeom prst="rect">
            <a:avLst/>
          </a:prstGeom>
          <a:noFill/>
        </p:spPr>
        <p:txBody>
          <a:bodyPr wrap="square" rtlCol="0">
            <a:spAutoFit/>
          </a:bodyPr>
          <a:lstStyle/>
          <a:p>
            <a:r>
              <a:rPr lang="ja-JP" altLang="en-US" dirty="0"/>
              <a:t>転居</a:t>
            </a:r>
            <a:r>
              <a:rPr kumimoji="1" lang="ja-JP" altLang="en-US" dirty="0" smtClean="0"/>
              <a:t>　</a:t>
            </a:r>
            <a:r>
              <a:rPr lang="en-US" altLang="ja-JP" dirty="0" smtClean="0"/>
              <a:t>3</a:t>
            </a:r>
            <a:r>
              <a:rPr lang="ja-JP" altLang="en-US" dirty="0"/>
              <a:t>例</a:t>
            </a:r>
            <a:endParaRPr kumimoji="1" lang="ja-JP" altLang="en-US" dirty="0"/>
          </a:p>
        </p:txBody>
      </p:sp>
      <p:sp>
        <p:nvSpPr>
          <p:cNvPr id="13" name="テキスト ボックス 12"/>
          <p:cNvSpPr txBox="1"/>
          <p:nvPr/>
        </p:nvSpPr>
        <p:spPr>
          <a:xfrm>
            <a:off x="5638625" y="2884294"/>
            <a:ext cx="2376264" cy="369332"/>
          </a:xfrm>
          <a:prstGeom prst="rect">
            <a:avLst/>
          </a:prstGeom>
          <a:noFill/>
        </p:spPr>
        <p:txBody>
          <a:bodyPr wrap="square" rtlCol="0">
            <a:spAutoFit/>
          </a:bodyPr>
          <a:lstStyle/>
          <a:p>
            <a:r>
              <a:rPr lang="en-US" altLang="ja-JP" dirty="0" smtClean="0"/>
              <a:t>PLIF</a:t>
            </a:r>
            <a:r>
              <a:rPr lang="ja-JP" altLang="en-US" dirty="0"/>
              <a:t>後</a:t>
            </a:r>
            <a:r>
              <a:rPr kumimoji="1" lang="ja-JP" altLang="en-US" dirty="0" smtClean="0"/>
              <a:t>　</a:t>
            </a:r>
            <a:r>
              <a:rPr lang="en-US" altLang="ja-JP" dirty="0"/>
              <a:t>1</a:t>
            </a:r>
            <a:r>
              <a:rPr kumimoji="1" lang="ja-JP" altLang="en-US" dirty="0" smtClean="0"/>
              <a:t>例</a:t>
            </a:r>
            <a:endParaRPr kumimoji="1" lang="ja-JP" altLang="en-US" dirty="0"/>
          </a:p>
        </p:txBody>
      </p:sp>
      <p:sp>
        <p:nvSpPr>
          <p:cNvPr id="14" name="テキスト ボックス 13"/>
          <p:cNvSpPr txBox="1"/>
          <p:nvPr/>
        </p:nvSpPr>
        <p:spPr>
          <a:xfrm>
            <a:off x="467544" y="2996952"/>
            <a:ext cx="3168352" cy="369332"/>
          </a:xfrm>
          <a:prstGeom prst="rect">
            <a:avLst/>
          </a:prstGeom>
          <a:noFill/>
        </p:spPr>
        <p:txBody>
          <a:bodyPr wrap="square" rtlCol="0">
            <a:spAutoFit/>
          </a:bodyPr>
          <a:lstStyle/>
          <a:p>
            <a:r>
              <a:rPr kumimoji="1" lang="ja-JP" altLang="en-US" dirty="0" smtClean="0"/>
              <a:t>肝機能障害による中止　</a:t>
            </a:r>
            <a:r>
              <a:rPr kumimoji="1" lang="en-US" altLang="ja-JP" dirty="0" smtClean="0"/>
              <a:t>1</a:t>
            </a:r>
            <a:r>
              <a:rPr kumimoji="1" lang="ja-JP" altLang="en-US" dirty="0" smtClean="0"/>
              <a:t>例</a:t>
            </a:r>
            <a:endParaRPr kumimoji="1" lang="ja-JP" altLang="en-US" dirty="0"/>
          </a:p>
        </p:txBody>
      </p:sp>
      <p:sp>
        <p:nvSpPr>
          <p:cNvPr id="16" name="テキスト ボックス 15"/>
          <p:cNvSpPr txBox="1"/>
          <p:nvPr/>
        </p:nvSpPr>
        <p:spPr>
          <a:xfrm>
            <a:off x="467544" y="3356992"/>
            <a:ext cx="3168352" cy="369332"/>
          </a:xfrm>
          <a:prstGeom prst="rect">
            <a:avLst/>
          </a:prstGeom>
          <a:noFill/>
        </p:spPr>
        <p:txBody>
          <a:bodyPr wrap="square" rtlCol="0">
            <a:spAutoFit/>
          </a:bodyPr>
          <a:lstStyle/>
          <a:p>
            <a:r>
              <a:rPr lang="ja-JP" altLang="en-US" dirty="0" smtClean="0"/>
              <a:t>抜歯による中止</a:t>
            </a:r>
            <a:r>
              <a:rPr kumimoji="1" lang="ja-JP" altLang="en-US" dirty="0" smtClean="0"/>
              <a:t>　</a:t>
            </a:r>
            <a:r>
              <a:rPr kumimoji="1" lang="en-US" altLang="ja-JP" dirty="0" smtClean="0"/>
              <a:t>1</a:t>
            </a:r>
            <a:r>
              <a:rPr kumimoji="1" lang="ja-JP" altLang="en-US" dirty="0" smtClean="0"/>
              <a:t>例</a:t>
            </a:r>
            <a:endParaRPr kumimoji="1" lang="ja-JP" altLang="en-US" dirty="0"/>
          </a:p>
        </p:txBody>
      </p:sp>
      <p:sp>
        <p:nvSpPr>
          <p:cNvPr id="17" name="テキスト ボックス 16"/>
          <p:cNvSpPr txBox="1"/>
          <p:nvPr/>
        </p:nvSpPr>
        <p:spPr>
          <a:xfrm>
            <a:off x="467544" y="3717032"/>
            <a:ext cx="3168352" cy="369332"/>
          </a:xfrm>
          <a:prstGeom prst="rect">
            <a:avLst/>
          </a:prstGeom>
          <a:noFill/>
        </p:spPr>
        <p:txBody>
          <a:bodyPr wrap="square" rtlCol="0">
            <a:spAutoFit/>
          </a:bodyPr>
          <a:lstStyle/>
          <a:p>
            <a:r>
              <a:rPr lang="ja-JP" altLang="en-US" dirty="0"/>
              <a:t>本人</a:t>
            </a:r>
            <a:r>
              <a:rPr lang="ja-JP" altLang="en-US" dirty="0" smtClean="0"/>
              <a:t>の希望による中止</a:t>
            </a:r>
            <a:r>
              <a:rPr kumimoji="1" lang="ja-JP" altLang="en-US" dirty="0" smtClean="0"/>
              <a:t>　</a:t>
            </a:r>
            <a:r>
              <a:rPr kumimoji="1" lang="en-US" altLang="ja-JP" dirty="0" smtClean="0"/>
              <a:t>1</a:t>
            </a:r>
            <a:r>
              <a:rPr kumimoji="1" lang="ja-JP" altLang="en-US" dirty="0" smtClean="0"/>
              <a:t>例</a:t>
            </a:r>
            <a:endParaRPr kumimoji="1" lang="ja-JP" altLang="en-US" dirty="0"/>
          </a:p>
        </p:txBody>
      </p:sp>
      <p:sp>
        <p:nvSpPr>
          <p:cNvPr id="18" name="テキスト ボックス 17"/>
          <p:cNvSpPr txBox="1"/>
          <p:nvPr/>
        </p:nvSpPr>
        <p:spPr>
          <a:xfrm>
            <a:off x="5762061" y="4271030"/>
            <a:ext cx="1813695" cy="369332"/>
          </a:xfrm>
          <a:prstGeom prst="rect">
            <a:avLst/>
          </a:prstGeom>
          <a:noFill/>
        </p:spPr>
        <p:txBody>
          <a:bodyPr wrap="square" rtlCol="0">
            <a:spAutoFit/>
          </a:bodyPr>
          <a:lstStyle/>
          <a:p>
            <a:r>
              <a:rPr lang="en-US" altLang="ja-JP" dirty="0" smtClean="0"/>
              <a:t>2</a:t>
            </a:r>
            <a:r>
              <a:rPr lang="ja-JP" altLang="en-US" dirty="0" smtClean="0"/>
              <a:t>年未満　</a:t>
            </a:r>
            <a:r>
              <a:rPr lang="en-US" altLang="ja-JP" dirty="0" smtClean="0"/>
              <a:t>13</a:t>
            </a:r>
            <a:r>
              <a:rPr lang="ja-JP" altLang="en-US" dirty="0"/>
              <a:t>例</a:t>
            </a:r>
            <a:endParaRPr kumimoji="1" lang="ja-JP" altLang="en-US" dirty="0"/>
          </a:p>
        </p:txBody>
      </p:sp>
      <p:sp>
        <p:nvSpPr>
          <p:cNvPr id="20" name="右矢印 19"/>
          <p:cNvSpPr/>
          <p:nvPr/>
        </p:nvSpPr>
        <p:spPr>
          <a:xfrm>
            <a:off x="4925494" y="2901255"/>
            <a:ext cx="654618" cy="32926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10800000">
            <a:off x="3419872" y="3105212"/>
            <a:ext cx="792088" cy="482077"/>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a:off x="4951276" y="4214657"/>
            <a:ext cx="720080" cy="482077"/>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0614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対象症例　</a:t>
            </a:r>
            <a:r>
              <a:rPr kumimoji="1" lang="en-US" altLang="ja-JP" dirty="0" smtClean="0"/>
              <a:t>45</a:t>
            </a:r>
            <a:r>
              <a:rPr kumimoji="1" lang="ja-JP" altLang="en-US" dirty="0" smtClean="0"/>
              <a:t>例　女性</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163945931"/>
              </p:ext>
            </p:extLst>
          </p:nvPr>
        </p:nvGraphicFramePr>
        <p:xfrm>
          <a:off x="539548" y="1268760"/>
          <a:ext cx="8064900" cy="5452159"/>
        </p:xfrm>
        <a:graphic>
          <a:graphicData uri="http://schemas.openxmlformats.org/drawingml/2006/table">
            <a:tbl>
              <a:tblPr>
                <a:tableStyleId>{5C22544A-7EE6-4342-B048-85BDC9FD1C3A}</a:tableStyleId>
              </a:tblPr>
              <a:tblGrid>
                <a:gridCol w="1944219"/>
                <a:gridCol w="1080121"/>
                <a:gridCol w="2952328"/>
                <a:gridCol w="360036"/>
                <a:gridCol w="1008112"/>
                <a:gridCol w="720084"/>
              </a:tblGrid>
              <a:tr h="296596">
                <a:tc gridSpan="2">
                  <a:txBody>
                    <a:bodyPr/>
                    <a:lstStyle/>
                    <a:p>
                      <a:pPr algn="ctr" fontAlgn="ctr"/>
                      <a:endParaRPr lang="ja-JP" alt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SD</a:t>
                      </a: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gridSpan="2">
                  <a:txBody>
                    <a:bodyPr/>
                    <a:lstStyle/>
                    <a:p>
                      <a:pPr algn="ctr" fontAlgn="ctr"/>
                      <a:r>
                        <a:rPr lang="ja-JP" altLang="en-US" sz="2000" b="1" u="none" strike="noStrike" dirty="0" smtClean="0">
                          <a:solidFill>
                            <a:schemeClr val="tx1"/>
                          </a:solidFill>
                          <a:effectLst/>
                          <a:latin typeface="+mn-ea"/>
                          <a:ea typeface="+mn-ea"/>
                        </a:rPr>
                        <a:t>年齢</a:t>
                      </a:r>
                      <a:endParaRPr lang="en-US" altLang="ja-JP" sz="2000" b="1" u="none" strike="noStrike" dirty="0" smtClean="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smtClean="0">
                          <a:solidFill>
                            <a:schemeClr val="tx1"/>
                          </a:solidFill>
                          <a:effectLst/>
                          <a:latin typeface="+mn-ea"/>
                          <a:ea typeface="+mn-ea"/>
                        </a:rPr>
                        <a:t>74.4</a:t>
                      </a:r>
                      <a:r>
                        <a:rPr lang="ja-JP" altLang="en-US" sz="2000" b="1" u="none" strike="noStrike" dirty="0" smtClean="0">
                          <a:solidFill>
                            <a:schemeClr val="tx1"/>
                          </a:solidFill>
                          <a:effectLst/>
                          <a:latin typeface="+mn-ea"/>
                          <a:ea typeface="+mn-ea"/>
                        </a:rPr>
                        <a:t>（歳）</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smtClean="0">
                          <a:solidFill>
                            <a:schemeClr val="tx1"/>
                          </a:solidFill>
                          <a:effectLst/>
                          <a:latin typeface="+mn-ea"/>
                          <a:ea typeface="+mn-ea"/>
                        </a:rPr>
                        <a:t>6.9</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gridSpan="2">
                  <a:txBody>
                    <a:bodyPr/>
                    <a:lstStyle/>
                    <a:p>
                      <a:pPr algn="ctr" fontAlgn="ctr"/>
                      <a:r>
                        <a:rPr lang="en-US" sz="2000" b="1" u="none" strike="noStrike" dirty="0">
                          <a:solidFill>
                            <a:schemeClr val="tx1"/>
                          </a:solidFill>
                          <a:effectLst/>
                          <a:latin typeface="+mn-ea"/>
                          <a:ea typeface="+mn-ea"/>
                        </a:rPr>
                        <a:t>RA</a:t>
                      </a:r>
                      <a:r>
                        <a:rPr lang="ja-JP" altLang="en-US" sz="2000" b="1" u="none" strike="noStrike" dirty="0">
                          <a:solidFill>
                            <a:schemeClr val="tx1"/>
                          </a:solidFill>
                          <a:effectLst/>
                          <a:latin typeface="+mn-ea"/>
                          <a:ea typeface="+mn-ea"/>
                        </a:rPr>
                        <a:t>罹病</a:t>
                      </a:r>
                      <a:r>
                        <a:rPr lang="ja-JP" altLang="en-US" sz="2000" b="1" u="none" strike="noStrike" dirty="0" smtClean="0">
                          <a:solidFill>
                            <a:schemeClr val="tx1"/>
                          </a:solidFill>
                          <a:effectLst/>
                          <a:latin typeface="+mn-ea"/>
                          <a:ea typeface="+mn-ea"/>
                        </a:rPr>
                        <a:t>期間</a:t>
                      </a:r>
                      <a:endParaRPr lang="ja-JP" alt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smtClean="0">
                          <a:solidFill>
                            <a:schemeClr val="tx1"/>
                          </a:solidFill>
                          <a:effectLst/>
                          <a:latin typeface="+mn-ea"/>
                          <a:ea typeface="+mn-ea"/>
                        </a:rPr>
                        <a:t>14.2</a:t>
                      </a:r>
                      <a:r>
                        <a:rPr lang="ja-JP" altLang="en-US" sz="2000" b="1" u="none" strike="noStrike" dirty="0" smtClean="0">
                          <a:solidFill>
                            <a:schemeClr val="tx1"/>
                          </a:solidFill>
                          <a:effectLst/>
                          <a:latin typeface="+mn-ea"/>
                          <a:ea typeface="+mn-ea"/>
                        </a:rPr>
                        <a:t>（年）</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2000" b="1" i="0" u="none" strike="noStrike" dirty="0" smtClean="0">
                          <a:solidFill>
                            <a:schemeClr val="tx1"/>
                          </a:solidFill>
                          <a:effectLst/>
                          <a:latin typeface="+mn-ea"/>
                          <a:ea typeface="+mn-ea"/>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smtClean="0">
                          <a:solidFill>
                            <a:schemeClr val="tx1"/>
                          </a:solidFill>
                          <a:effectLst/>
                          <a:latin typeface="+mn-ea"/>
                          <a:ea typeface="+mn-ea"/>
                        </a:rPr>
                        <a:t>12.7 </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57199">
                <a:tc gridSpan="2">
                  <a:txBody>
                    <a:bodyPr/>
                    <a:lstStyle/>
                    <a:p>
                      <a:pPr algn="ctr" fontAlgn="ctr"/>
                      <a:endParaRPr lang="ja-JP" altLang="en-US" sz="1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endParaRPr lang="ja-JP" altLang="en-US" sz="1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ja-JP" altLang="en-US" sz="1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ja-JP" altLang="en-US" sz="1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ja-JP" altLang="en-US" sz="1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rowSpan="2">
                  <a:txBody>
                    <a:bodyPr/>
                    <a:lstStyle/>
                    <a:p>
                      <a:pPr algn="r" fontAlgn="ctr"/>
                      <a:r>
                        <a:rPr lang="en-US" sz="2000" b="1" i="0" u="none" strike="noStrike" dirty="0" smtClean="0">
                          <a:solidFill>
                            <a:schemeClr val="tx1"/>
                          </a:solidFill>
                          <a:effectLst/>
                          <a:latin typeface="+mn-ea"/>
                          <a:ea typeface="+mn-ea"/>
                        </a:rPr>
                        <a:t>ST</a:t>
                      </a:r>
                      <a:r>
                        <a:rPr lang="ja-JP" altLang="en-US" sz="2000" b="1" i="0" u="none" strike="noStrike" dirty="0" smtClean="0">
                          <a:solidFill>
                            <a:schemeClr val="tx1"/>
                          </a:solidFill>
                          <a:effectLst/>
                          <a:latin typeface="+mn-ea"/>
                          <a:ea typeface="+mn-ea"/>
                        </a:rPr>
                        <a:t>分類</a:t>
                      </a: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2000" b="1" i="0" u="none" strike="noStrike" dirty="0" smtClean="0">
                          <a:solidFill>
                            <a:schemeClr val="tx1"/>
                          </a:solidFill>
                          <a:effectLst/>
                          <a:latin typeface="+mn-ea"/>
                          <a:ea typeface="+mn-ea"/>
                        </a:rPr>
                        <a:t>Stage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smtClean="0">
                          <a:solidFill>
                            <a:schemeClr val="tx1"/>
                          </a:solidFill>
                          <a:effectLst/>
                          <a:latin typeface="+mn-ea"/>
                          <a:ea typeface="+mn-ea"/>
                        </a:rPr>
                        <a:t>5/9/12/19</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vMerge="1">
                  <a:txBody>
                    <a:bodyPr/>
                    <a:lstStyle/>
                    <a:p>
                      <a:pPr algn="ctr" fontAlgn="ct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sz="2000" b="1" i="0" u="none" strike="noStrike" dirty="0" smtClean="0">
                          <a:solidFill>
                            <a:schemeClr val="tx1"/>
                          </a:solidFill>
                          <a:effectLst/>
                          <a:latin typeface="+mn-ea"/>
                          <a:ea typeface="+mn-ea"/>
                        </a:rPr>
                        <a:t>Class</a:t>
                      </a: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smtClean="0">
                          <a:solidFill>
                            <a:schemeClr val="tx1"/>
                          </a:solidFill>
                          <a:effectLst/>
                          <a:latin typeface="+mn-ea"/>
                          <a:ea typeface="+mn-ea"/>
                        </a:rPr>
                        <a:t>15/25/5/0  </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8472">
                <a:tc gridSpan="2">
                  <a:txBody>
                    <a:bodyPr/>
                    <a:lstStyle/>
                    <a:p>
                      <a:pPr algn="ctr" fontAlgn="b"/>
                      <a:endParaRPr lang="ja-JP" altLang="en-US" sz="2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endParaRPr lang="ja-JP" altLang="en-US" sz="7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ja-JP" altLang="en-US" sz="2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ja-JP" altLang="en-US" sz="2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ja-JP" altLang="en-US" sz="2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gridSpan="2">
                  <a:txBody>
                    <a:bodyPr/>
                    <a:lstStyle/>
                    <a:p>
                      <a:pPr algn="ctr" fontAlgn="b"/>
                      <a:r>
                        <a:rPr lang="ja-JP" altLang="en-US" sz="2000" b="1" u="none" strike="noStrike" dirty="0" smtClean="0">
                          <a:solidFill>
                            <a:schemeClr val="tx1"/>
                          </a:solidFill>
                          <a:effectLst/>
                          <a:latin typeface="+mn-ea"/>
                          <a:ea typeface="+mn-ea"/>
                        </a:rPr>
                        <a:t>腰椎</a:t>
                      </a:r>
                      <a:r>
                        <a:rPr lang="en-US" altLang="ja-JP" sz="2000" b="1" u="none" strike="noStrike" dirty="0" smtClean="0">
                          <a:solidFill>
                            <a:schemeClr val="tx1"/>
                          </a:solidFill>
                          <a:effectLst/>
                          <a:latin typeface="+mn-ea"/>
                          <a:ea typeface="+mn-ea"/>
                        </a:rPr>
                        <a:t>BMD</a:t>
                      </a:r>
                      <a:endParaRPr lang="en-US" sz="2000" b="1" i="0" u="none" strike="noStrike" dirty="0">
                        <a:solidFill>
                          <a:schemeClr val="tx1"/>
                        </a:solidFill>
                        <a:effectLst/>
                        <a:latin typeface="+mn-ea"/>
                        <a:ea typeface="+mn-e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a:solidFill>
                            <a:schemeClr val="tx1"/>
                          </a:solidFill>
                          <a:effectLst/>
                          <a:latin typeface="+mn-ea"/>
                          <a:ea typeface="+mn-ea"/>
                        </a:rPr>
                        <a:t>0.707 </a:t>
                      </a:r>
                      <a:r>
                        <a:rPr lang="ja-JP" altLang="en-US" sz="2000" b="1" u="none" strike="noStrike" dirty="0" smtClean="0">
                          <a:solidFill>
                            <a:schemeClr val="tx1"/>
                          </a:solidFill>
                          <a:effectLst/>
                          <a:latin typeface="+mn-ea"/>
                          <a:ea typeface="+mn-ea"/>
                        </a:rPr>
                        <a:t>（</a:t>
                      </a:r>
                      <a:r>
                        <a:rPr lang="en-US" altLang="ja-JP" sz="2000" b="1" u="none" strike="noStrike" dirty="0" smtClean="0">
                          <a:solidFill>
                            <a:schemeClr val="tx1"/>
                          </a:solidFill>
                          <a:effectLst/>
                          <a:latin typeface="+mn-ea"/>
                          <a:ea typeface="+mn-ea"/>
                        </a:rPr>
                        <a:t>g/cm</a:t>
                      </a:r>
                      <a:r>
                        <a:rPr lang="en-US" altLang="ja-JP" sz="2000" b="1" u="none" strike="noStrike" baseline="30000" dirty="0" smtClean="0">
                          <a:solidFill>
                            <a:schemeClr val="tx1"/>
                          </a:solidFill>
                          <a:effectLst/>
                          <a:latin typeface="+mn-ea"/>
                          <a:ea typeface="+mn-ea"/>
                        </a:rPr>
                        <a:t>2</a:t>
                      </a:r>
                      <a:r>
                        <a:rPr lang="ja-JP" altLang="en-US" sz="2000" b="1"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a:solidFill>
                            <a:schemeClr val="tx1"/>
                          </a:solidFill>
                          <a:effectLst/>
                          <a:latin typeface="+mn-ea"/>
                          <a:ea typeface="+mn-ea"/>
                        </a:rPr>
                        <a:t>0.139 </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gridSpan="2">
                  <a:txBody>
                    <a:bodyPr/>
                    <a:lstStyle/>
                    <a:p>
                      <a:pPr algn="ctr" fontAlgn="b"/>
                      <a:r>
                        <a:rPr lang="ja-JP" altLang="en-US" sz="2000" b="1" u="none" strike="noStrike" dirty="0">
                          <a:solidFill>
                            <a:schemeClr val="tx1"/>
                          </a:solidFill>
                          <a:effectLst/>
                          <a:latin typeface="+mn-ea"/>
                          <a:ea typeface="+mn-ea"/>
                        </a:rPr>
                        <a:t>右大腿骨</a:t>
                      </a:r>
                      <a:r>
                        <a:rPr lang="ja-JP" altLang="en-US" sz="2000" b="1" u="none" strike="noStrike" dirty="0" smtClean="0">
                          <a:solidFill>
                            <a:schemeClr val="tx1"/>
                          </a:solidFill>
                          <a:effectLst/>
                          <a:latin typeface="+mn-ea"/>
                          <a:ea typeface="+mn-ea"/>
                        </a:rPr>
                        <a:t>頚部</a:t>
                      </a:r>
                      <a:r>
                        <a:rPr lang="en-US" altLang="ja-JP" sz="2000" b="1" u="none" strike="noStrike" dirty="0" smtClean="0">
                          <a:solidFill>
                            <a:schemeClr val="tx1"/>
                          </a:solidFill>
                          <a:effectLst/>
                          <a:latin typeface="+mn-ea"/>
                          <a:ea typeface="+mn-ea"/>
                        </a:rPr>
                        <a:t>BMD</a:t>
                      </a:r>
                      <a:endParaRPr lang="en-US" sz="2000" b="1" i="0" u="none" strike="noStrike" dirty="0">
                        <a:solidFill>
                          <a:schemeClr val="tx1"/>
                        </a:solidFill>
                        <a:effectLst/>
                        <a:latin typeface="+mn-ea"/>
                        <a:ea typeface="+mn-e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a:solidFill>
                            <a:schemeClr val="tx1"/>
                          </a:solidFill>
                          <a:effectLst/>
                          <a:latin typeface="+mn-ea"/>
                          <a:ea typeface="+mn-ea"/>
                        </a:rPr>
                        <a:t>0.493 </a:t>
                      </a:r>
                      <a:r>
                        <a:rPr lang="ja-JP" altLang="en-US" sz="2000" b="1" u="none" strike="noStrike" dirty="0" smtClean="0">
                          <a:solidFill>
                            <a:schemeClr val="tx1"/>
                          </a:solidFill>
                          <a:effectLst/>
                          <a:latin typeface="+mn-ea"/>
                          <a:ea typeface="+mn-ea"/>
                        </a:rPr>
                        <a:t>（</a:t>
                      </a:r>
                      <a:r>
                        <a:rPr lang="en-US" altLang="ja-JP" sz="2000" b="1" u="none" strike="noStrike" dirty="0" smtClean="0">
                          <a:solidFill>
                            <a:schemeClr val="tx1"/>
                          </a:solidFill>
                          <a:effectLst/>
                          <a:latin typeface="+mn-ea"/>
                          <a:ea typeface="+mn-ea"/>
                        </a:rPr>
                        <a:t>g/cm</a:t>
                      </a:r>
                      <a:r>
                        <a:rPr lang="en-US" altLang="ja-JP" sz="2000" b="1" u="none" strike="noStrike" baseline="30000" dirty="0" smtClean="0">
                          <a:solidFill>
                            <a:schemeClr val="tx1"/>
                          </a:solidFill>
                          <a:effectLst/>
                          <a:latin typeface="+mn-ea"/>
                          <a:ea typeface="+mn-ea"/>
                        </a:rPr>
                        <a:t>2</a:t>
                      </a:r>
                      <a:r>
                        <a:rPr lang="ja-JP" altLang="en-US" sz="2000" b="1"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a:solidFill>
                            <a:schemeClr val="tx1"/>
                          </a:solidFill>
                          <a:effectLst/>
                          <a:latin typeface="+mn-ea"/>
                          <a:ea typeface="+mn-ea"/>
                        </a:rPr>
                        <a:t>0.080 </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gridSpan="2">
                  <a:txBody>
                    <a:bodyPr/>
                    <a:lstStyle/>
                    <a:p>
                      <a:pPr algn="ctr" fontAlgn="b"/>
                      <a:r>
                        <a:rPr lang="zh-TW" altLang="en-US" sz="2000" b="1" u="none" strike="noStrike" dirty="0" smtClean="0">
                          <a:solidFill>
                            <a:schemeClr val="tx1"/>
                          </a:solidFill>
                          <a:effectLst/>
                          <a:latin typeface="+mn-ea"/>
                          <a:ea typeface="+mn-ea"/>
                        </a:rPr>
                        <a:t>左大腿骨頸部</a:t>
                      </a:r>
                      <a:r>
                        <a:rPr lang="en-US" altLang="ja-JP" sz="2000" b="1" u="none" strike="noStrike" dirty="0" smtClean="0">
                          <a:solidFill>
                            <a:schemeClr val="tx1"/>
                          </a:solidFill>
                          <a:effectLst/>
                          <a:latin typeface="+mn-ea"/>
                          <a:ea typeface="+mn-ea"/>
                        </a:rPr>
                        <a:t>BMD</a:t>
                      </a:r>
                      <a:endParaRPr lang="en-US" altLang="zh-TW" sz="2000" b="1" i="0" u="none" strike="noStrike" dirty="0">
                        <a:solidFill>
                          <a:schemeClr val="tx1"/>
                        </a:solidFill>
                        <a:effectLst/>
                        <a:latin typeface="+mn-ea"/>
                        <a:ea typeface="+mn-e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a:solidFill>
                            <a:schemeClr val="tx1"/>
                          </a:solidFill>
                          <a:effectLst/>
                          <a:latin typeface="+mn-ea"/>
                          <a:ea typeface="+mn-ea"/>
                        </a:rPr>
                        <a:t>0.485 </a:t>
                      </a:r>
                      <a:r>
                        <a:rPr lang="ja-JP" altLang="en-US" sz="2000" b="1" u="none" strike="noStrike" dirty="0" smtClean="0">
                          <a:solidFill>
                            <a:schemeClr val="tx1"/>
                          </a:solidFill>
                          <a:effectLst/>
                          <a:latin typeface="+mn-ea"/>
                          <a:ea typeface="+mn-ea"/>
                        </a:rPr>
                        <a:t>（</a:t>
                      </a:r>
                      <a:r>
                        <a:rPr lang="en-US" altLang="ja-JP" sz="2000" b="1" u="none" strike="noStrike" dirty="0" smtClean="0">
                          <a:solidFill>
                            <a:schemeClr val="tx1"/>
                          </a:solidFill>
                          <a:effectLst/>
                          <a:latin typeface="+mn-ea"/>
                          <a:ea typeface="+mn-ea"/>
                        </a:rPr>
                        <a:t>g/cm</a:t>
                      </a:r>
                      <a:r>
                        <a:rPr lang="en-US" altLang="ja-JP" sz="2000" b="1" u="none" strike="noStrike" baseline="30000" dirty="0" smtClean="0">
                          <a:solidFill>
                            <a:schemeClr val="tx1"/>
                          </a:solidFill>
                          <a:effectLst/>
                          <a:latin typeface="+mn-ea"/>
                          <a:ea typeface="+mn-ea"/>
                        </a:rPr>
                        <a:t>2</a:t>
                      </a:r>
                      <a:r>
                        <a:rPr lang="ja-JP" altLang="en-US" sz="2000" b="1"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a:solidFill>
                            <a:schemeClr val="tx1"/>
                          </a:solidFill>
                          <a:effectLst/>
                          <a:latin typeface="+mn-ea"/>
                          <a:ea typeface="+mn-ea"/>
                        </a:rPr>
                        <a:t>0.071 </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gridSpan="2">
                  <a:txBody>
                    <a:bodyPr/>
                    <a:lstStyle/>
                    <a:p>
                      <a:pPr algn="ctr" fontAlgn="b"/>
                      <a:r>
                        <a:rPr lang="ja-JP" altLang="en-US" sz="2000" b="1" u="none" strike="noStrike" dirty="0">
                          <a:solidFill>
                            <a:schemeClr val="tx1"/>
                          </a:solidFill>
                          <a:effectLst/>
                          <a:latin typeface="+mn-ea"/>
                          <a:ea typeface="+mn-ea"/>
                        </a:rPr>
                        <a:t>右</a:t>
                      </a:r>
                      <a:r>
                        <a:rPr lang="ja-JP" altLang="en-US" sz="2000" b="1" u="none" strike="noStrike" dirty="0" smtClean="0">
                          <a:solidFill>
                            <a:schemeClr val="tx1"/>
                          </a:solidFill>
                          <a:effectLst/>
                          <a:latin typeface="+mn-ea"/>
                          <a:ea typeface="+mn-ea"/>
                        </a:rPr>
                        <a:t>大腿骨</a:t>
                      </a:r>
                      <a:r>
                        <a:rPr lang="en-US" altLang="ja-JP" sz="2000" b="1" u="none" strike="noStrike" dirty="0" smtClean="0">
                          <a:solidFill>
                            <a:schemeClr val="tx1"/>
                          </a:solidFill>
                          <a:effectLst/>
                          <a:latin typeface="+mn-ea"/>
                          <a:ea typeface="+mn-ea"/>
                        </a:rPr>
                        <a:t>BMD</a:t>
                      </a:r>
                      <a:endParaRPr lang="en-US" sz="2000" b="1" i="0" u="none" strike="noStrike" dirty="0">
                        <a:solidFill>
                          <a:schemeClr val="tx1"/>
                        </a:solidFill>
                        <a:effectLst/>
                        <a:latin typeface="+mn-ea"/>
                        <a:ea typeface="+mn-e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a:solidFill>
                            <a:schemeClr val="tx1"/>
                          </a:solidFill>
                          <a:effectLst/>
                          <a:latin typeface="+mn-ea"/>
                          <a:ea typeface="+mn-ea"/>
                        </a:rPr>
                        <a:t>0.593 </a:t>
                      </a:r>
                      <a:r>
                        <a:rPr lang="ja-JP" altLang="en-US" sz="2000" b="1" u="none" strike="noStrike" dirty="0" smtClean="0">
                          <a:solidFill>
                            <a:schemeClr val="tx1"/>
                          </a:solidFill>
                          <a:effectLst/>
                          <a:latin typeface="+mn-ea"/>
                          <a:ea typeface="+mn-ea"/>
                        </a:rPr>
                        <a:t>（</a:t>
                      </a:r>
                      <a:r>
                        <a:rPr lang="en-US" altLang="ja-JP" sz="2000" b="1" u="none" strike="noStrike" dirty="0" smtClean="0">
                          <a:solidFill>
                            <a:schemeClr val="tx1"/>
                          </a:solidFill>
                          <a:effectLst/>
                          <a:latin typeface="+mn-ea"/>
                          <a:ea typeface="+mn-ea"/>
                        </a:rPr>
                        <a:t>g/cm</a:t>
                      </a:r>
                      <a:r>
                        <a:rPr lang="en-US" altLang="ja-JP" sz="2000" b="1" u="none" strike="noStrike" baseline="30000" dirty="0" smtClean="0">
                          <a:solidFill>
                            <a:schemeClr val="tx1"/>
                          </a:solidFill>
                          <a:effectLst/>
                          <a:latin typeface="+mn-ea"/>
                          <a:ea typeface="+mn-ea"/>
                        </a:rPr>
                        <a:t>2</a:t>
                      </a:r>
                      <a:r>
                        <a:rPr lang="ja-JP" altLang="en-US" sz="2000" b="1"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a:solidFill>
                            <a:schemeClr val="tx1"/>
                          </a:solidFill>
                          <a:effectLst/>
                          <a:latin typeface="+mn-ea"/>
                          <a:ea typeface="+mn-ea"/>
                        </a:rPr>
                        <a:t>0.070 </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gridSpan="2">
                  <a:txBody>
                    <a:bodyPr/>
                    <a:lstStyle/>
                    <a:p>
                      <a:pPr algn="ctr" fontAlgn="b"/>
                      <a:r>
                        <a:rPr lang="ja-JP" altLang="en-US" sz="2000" b="1" u="none" strike="noStrike" dirty="0">
                          <a:solidFill>
                            <a:schemeClr val="tx1"/>
                          </a:solidFill>
                          <a:effectLst/>
                          <a:latin typeface="+mn-ea"/>
                          <a:ea typeface="+mn-ea"/>
                        </a:rPr>
                        <a:t>左</a:t>
                      </a:r>
                      <a:r>
                        <a:rPr lang="ja-JP" altLang="en-US" sz="2000" b="1" u="none" strike="noStrike" dirty="0" smtClean="0">
                          <a:solidFill>
                            <a:schemeClr val="tx1"/>
                          </a:solidFill>
                          <a:effectLst/>
                          <a:latin typeface="+mn-ea"/>
                          <a:ea typeface="+mn-ea"/>
                        </a:rPr>
                        <a:t>大腿骨</a:t>
                      </a:r>
                      <a:r>
                        <a:rPr lang="en-US" altLang="ja-JP" sz="2000" b="1" u="none" strike="noStrike" dirty="0" smtClean="0">
                          <a:solidFill>
                            <a:schemeClr val="tx1"/>
                          </a:solidFill>
                          <a:effectLst/>
                          <a:latin typeface="+mn-ea"/>
                          <a:ea typeface="+mn-ea"/>
                        </a:rPr>
                        <a:t>BMD</a:t>
                      </a:r>
                      <a:endParaRPr lang="en-US" sz="2000" b="1" i="0" u="none" strike="noStrike" dirty="0">
                        <a:solidFill>
                          <a:schemeClr val="tx1"/>
                        </a:solidFill>
                        <a:effectLst/>
                        <a:latin typeface="+mn-ea"/>
                        <a:ea typeface="+mn-e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a:solidFill>
                            <a:schemeClr val="tx1"/>
                          </a:solidFill>
                          <a:effectLst/>
                          <a:latin typeface="+mn-ea"/>
                          <a:ea typeface="+mn-ea"/>
                        </a:rPr>
                        <a:t>0.589 </a:t>
                      </a:r>
                      <a:r>
                        <a:rPr lang="ja-JP" altLang="en-US" sz="2000" b="1" u="none" strike="noStrike" dirty="0" smtClean="0">
                          <a:solidFill>
                            <a:schemeClr val="tx1"/>
                          </a:solidFill>
                          <a:effectLst/>
                          <a:latin typeface="+mn-ea"/>
                          <a:ea typeface="+mn-ea"/>
                        </a:rPr>
                        <a:t>（</a:t>
                      </a:r>
                      <a:r>
                        <a:rPr lang="en-US" altLang="ja-JP" sz="2000" b="1" u="none" strike="noStrike" dirty="0" smtClean="0">
                          <a:solidFill>
                            <a:schemeClr val="tx1"/>
                          </a:solidFill>
                          <a:effectLst/>
                          <a:latin typeface="+mn-ea"/>
                          <a:ea typeface="+mn-ea"/>
                        </a:rPr>
                        <a:t>g/cm</a:t>
                      </a:r>
                      <a:r>
                        <a:rPr lang="en-US" altLang="ja-JP" sz="2000" b="1" u="none" strike="noStrike" baseline="30000" dirty="0" smtClean="0">
                          <a:solidFill>
                            <a:schemeClr val="tx1"/>
                          </a:solidFill>
                          <a:effectLst/>
                          <a:latin typeface="+mn-ea"/>
                          <a:ea typeface="+mn-ea"/>
                        </a:rPr>
                        <a:t>2</a:t>
                      </a:r>
                      <a:r>
                        <a:rPr lang="ja-JP" altLang="en-US" sz="2000" b="1"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a:solidFill>
                            <a:schemeClr val="tx1"/>
                          </a:solidFill>
                          <a:effectLst/>
                          <a:latin typeface="+mn-ea"/>
                          <a:ea typeface="+mn-ea"/>
                        </a:rPr>
                        <a:t>0.086 </a:t>
                      </a: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0">
                <a:tc gridSpan="2">
                  <a:txBody>
                    <a:bodyPr/>
                    <a:lstStyle/>
                    <a:p>
                      <a:pPr algn="ctr" fontAlgn="b"/>
                      <a:endParaRPr lang="en-US" sz="2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endParaRPr lang="en-US" altLang="ja-JP" sz="7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2233">
                <a:tc gridSpan="2">
                  <a:txBody>
                    <a:bodyPr/>
                    <a:lstStyle/>
                    <a:p>
                      <a:pPr algn="ctr" fontAlgn="b"/>
                      <a:r>
                        <a:rPr lang="en-US" sz="2000" b="1" u="none" strike="noStrike" dirty="0">
                          <a:solidFill>
                            <a:schemeClr val="tx1"/>
                          </a:solidFill>
                          <a:effectLst/>
                          <a:latin typeface="+mn-ea"/>
                          <a:ea typeface="+mn-ea"/>
                        </a:rPr>
                        <a:t>PINP</a:t>
                      </a:r>
                      <a:endParaRPr lang="en-US" sz="2000" b="1" i="0" u="none" strike="noStrike" dirty="0">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smtClean="0">
                          <a:solidFill>
                            <a:schemeClr val="tx1"/>
                          </a:solidFill>
                          <a:effectLst/>
                          <a:latin typeface="+mn-ea"/>
                          <a:ea typeface="+mn-ea"/>
                        </a:rPr>
                        <a:t>70.86</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smtClean="0">
                          <a:solidFill>
                            <a:schemeClr val="tx1"/>
                          </a:solidFill>
                          <a:effectLst/>
                          <a:latin typeface="+mn-ea"/>
                          <a:ea typeface="+mn-ea"/>
                        </a:rPr>
                        <a:t>35.2</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596">
                <a:tc gridSpan="2">
                  <a:txBody>
                    <a:bodyPr/>
                    <a:lstStyle/>
                    <a:p>
                      <a:pPr algn="ctr" fontAlgn="b"/>
                      <a:r>
                        <a:rPr lang="en-US" sz="2000" b="1" u="none" strike="noStrike">
                          <a:solidFill>
                            <a:schemeClr val="tx1"/>
                          </a:solidFill>
                          <a:effectLst/>
                          <a:latin typeface="+mn-ea"/>
                          <a:ea typeface="+mn-ea"/>
                        </a:rPr>
                        <a:t>TRACP-5b</a:t>
                      </a:r>
                      <a:endParaRPr lang="en-US" sz="2000" b="1" i="0" u="none" strike="noStrike">
                        <a:solidFill>
                          <a:schemeClr val="tx1"/>
                        </a:solidFill>
                        <a:effectLst/>
                        <a:latin typeface="+mn-ea"/>
                        <a:ea typeface="+mn-ea"/>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smtClean="0">
                          <a:solidFill>
                            <a:schemeClr val="tx1"/>
                          </a:solidFill>
                          <a:effectLst/>
                          <a:latin typeface="+mn-ea"/>
                          <a:ea typeface="+mn-ea"/>
                        </a:rPr>
                        <a:t>368.51</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smtClean="0">
                          <a:solidFill>
                            <a:schemeClr val="tx1"/>
                          </a:solidFill>
                          <a:effectLst/>
                          <a:latin typeface="+mn-ea"/>
                          <a:ea typeface="+mn-ea"/>
                        </a:rPr>
                        <a:t>147.8</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69299">
                <a:tc gridSpan="2">
                  <a:txBody>
                    <a:bodyPr/>
                    <a:lstStyle/>
                    <a:p>
                      <a:pPr algn="ctr" fontAlgn="ctr"/>
                      <a:r>
                        <a:rPr lang="en-US" sz="2000" b="1" u="none" strike="noStrike">
                          <a:solidFill>
                            <a:schemeClr val="tx1"/>
                          </a:solidFill>
                          <a:effectLst/>
                          <a:latin typeface="+mn-ea"/>
                          <a:ea typeface="+mn-ea"/>
                        </a:rPr>
                        <a:t>DAS28ESR</a:t>
                      </a:r>
                      <a:endParaRPr lang="en-US" sz="2000" b="1" i="0" u="none" strike="noStrike">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u="none" strike="noStrike" dirty="0" smtClean="0">
                          <a:solidFill>
                            <a:schemeClr val="tx1"/>
                          </a:solidFill>
                          <a:effectLst/>
                          <a:latin typeface="+mn-ea"/>
                          <a:ea typeface="+mn-ea"/>
                        </a:rPr>
                        <a:t>2.99</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u="none" strike="noStrike" dirty="0" smtClean="0">
                          <a:solidFill>
                            <a:schemeClr val="tx1"/>
                          </a:solidFill>
                          <a:effectLst/>
                          <a:latin typeface="+mn-ea"/>
                          <a:ea typeface="+mn-ea"/>
                        </a:rPr>
                        <a:t>1.07</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69299">
                <a:tc gridSpan="2">
                  <a:txBody>
                    <a:bodyPr/>
                    <a:lstStyle/>
                    <a:p>
                      <a:pPr algn="ctr" fontAlgn="ctr"/>
                      <a:endParaRPr lang="en-US" sz="2000" b="1" i="0" u="none" strike="noStrike">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69299">
                <a:tc gridSpan="2">
                  <a:txBody>
                    <a:bodyPr/>
                    <a:lstStyle/>
                    <a:p>
                      <a:pPr algn="ctr" fontAlgn="ctr"/>
                      <a:r>
                        <a:rPr lang="en-US" altLang="ja-JP" sz="2000" b="1" i="0" u="none" strike="noStrike" dirty="0" smtClean="0">
                          <a:solidFill>
                            <a:schemeClr val="tx1"/>
                          </a:solidFill>
                          <a:effectLst/>
                          <a:latin typeface="+mn-ea"/>
                          <a:ea typeface="+mn-ea"/>
                        </a:rPr>
                        <a:t>MTX</a:t>
                      </a:r>
                      <a:r>
                        <a:rPr lang="ja-JP" altLang="en-US" sz="2000" b="1" i="0" u="none" strike="noStrike" dirty="0" smtClean="0">
                          <a:solidFill>
                            <a:schemeClr val="tx1"/>
                          </a:solidFill>
                          <a:effectLst/>
                          <a:latin typeface="+mn-ea"/>
                          <a:ea typeface="+mn-ea"/>
                        </a:rPr>
                        <a:t>使用例　</a:t>
                      </a:r>
                      <a:r>
                        <a:rPr lang="en-US" altLang="ja-JP" sz="2000" b="1" i="0" u="none" strike="noStrike" dirty="0" smtClean="0">
                          <a:solidFill>
                            <a:schemeClr val="tx1"/>
                          </a:solidFill>
                          <a:effectLst/>
                          <a:latin typeface="+mn-ea"/>
                          <a:ea typeface="+mn-ea"/>
                        </a:rPr>
                        <a:t>25</a:t>
                      </a:r>
                      <a:r>
                        <a:rPr lang="ja-JP" altLang="en-US" sz="2000" b="1" i="0" u="none" strike="noStrike" dirty="0" smtClean="0">
                          <a:solidFill>
                            <a:schemeClr val="tx1"/>
                          </a:solidFill>
                          <a:effectLst/>
                          <a:latin typeface="+mn-ea"/>
                          <a:ea typeface="+mn-ea"/>
                        </a:rPr>
                        <a:t>例</a:t>
                      </a: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i="0" u="none" strike="noStrike" dirty="0" smtClean="0">
                          <a:solidFill>
                            <a:schemeClr val="tx1"/>
                          </a:solidFill>
                          <a:effectLst/>
                          <a:latin typeface="+mn-ea"/>
                          <a:ea typeface="+mn-ea"/>
                        </a:rPr>
                        <a:t>7.9</a:t>
                      </a:r>
                      <a:r>
                        <a:rPr lang="ja-JP" altLang="en-US" sz="2000" b="1" i="0" u="none" strike="noStrike" dirty="0" smtClean="0">
                          <a:solidFill>
                            <a:schemeClr val="tx1"/>
                          </a:solidFill>
                          <a:effectLst/>
                          <a:latin typeface="+mn-ea"/>
                          <a:ea typeface="+mn-ea"/>
                        </a:rPr>
                        <a:t>㎎</a:t>
                      </a:r>
                      <a:r>
                        <a:rPr lang="en-US" altLang="ja-JP" sz="2000" b="1" i="0" u="none" strike="noStrike" dirty="0" smtClean="0">
                          <a:solidFill>
                            <a:schemeClr val="tx1"/>
                          </a:solidFill>
                          <a:effectLst/>
                          <a:latin typeface="+mn-ea"/>
                          <a:ea typeface="+mn-ea"/>
                        </a:rPr>
                        <a:t>/w</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ja-JP" sz="2000" b="1" i="0" u="none" strike="noStrike" dirty="0" smtClean="0">
                          <a:solidFill>
                            <a:schemeClr val="tx1"/>
                          </a:solidFill>
                          <a:effectLst/>
                          <a:latin typeface="+mn-ea"/>
                          <a:ea typeface="+mn-ea"/>
                        </a:rPr>
                        <a:t>2.43</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69299">
                <a:tc gridSpan="2">
                  <a:txBody>
                    <a:bodyPr/>
                    <a:lstStyle/>
                    <a:p>
                      <a:pPr algn="ctr" fontAlgn="ctr"/>
                      <a:r>
                        <a:rPr lang="en-US" altLang="ja-JP" sz="2000" b="1" i="0" u="none" strike="noStrike" dirty="0" smtClean="0">
                          <a:solidFill>
                            <a:schemeClr val="tx1"/>
                          </a:solidFill>
                          <a:effectLst/>
                          <a:latin typeface="+mn-ea"/>
                          <a:ea typeface="+mn-ea"/>
                        </a:rPr>
                        <a:t>PSL</a:t>
                      </a:r>
                      <a:r>
                        <a:rPr lang="ja-JP" altLang="en-US" sz="2000" b="1" i="0" u="none" strike="noStrike" dirty="0" smtClean="0">
                          <a:solidFill>
                            <a:schemeClr val="tx1"/>
                          </a:solidFill>
                          <a:effectLst/>
                          <a:latin typeface="+mn-ea"/>
                          <a:ea typeface="+mn-ea"/>
                        </a:rPr>
                        <a:t>使用例　</a:t>
                      </a:r>
                      <a:r>
                        <a:rPr lang="en-US" altLang="ja-JP" sz="2000" b="1" i="0" u="none" strike="noStrike" dirty="0" smtClean="0">
                          <a:solidFill>
                            <a:schemeClr val="tx1"/>
                          </a:solidFill>
                          <a:effectLst/>
                          <a:latin typeface="+mn-ea"/>
                          <a:ea typeface="+mn-ea"/>
                        </a:rPr>
                        <a:t>17</a:t>
                      </a:r>
                      <a:r>
                        <a:rPr lang="ja-JP" altLang="en-US" sz="2000" b="1" i="0" u="none" strike="noStrike" dirty="0" smtClean="0">
                          <a:solidFill>
                            <a:schemeClr val="tx1"/>
                          </a:solidFill>
                          <a:effectLst/>
                          <a:latin typeface="+mn-ea"/>
                          <a:ea typeface="+mn-ea"/>
                        </a:rPr>
                        <a:t>例</a:t>
                      </a: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a:r>
                        <a:rPr lang="en-US" altLang="ja-JP" dirty="0" smtClean="0">
                          <a:solidFill>
                            <a:schemeClr val="tx1"/>
                          </a:solidFill>
                        </a:rPr>
                        <a:t>2.79</a:t>
                      </a:r>
                      <a:r>
                        <a:rPr lang="ja-JP" altLang="en-US" dirty="0" smtClean="0">
                          <a:solidFill>
                            <a:schemeClr val="tx1"/>
                          </a:solidFill>
                        </a:rPr>
                        <a:t>㎎</a:t>
                      </a:r>
                      <a:r>
                        <a:rPr lang="en-US" altLang="ja-JP" dirty="0" smtClean="0">
                          <a:solidFill>
                            <a:schemeClr val="tx1"/>
                          </a:solidFill>
                        </a:rPr>
                        <a:t>/d</a:t>
                      </a:r>
                      <a:endParaRPr lang="ja-JP" altLang="en-US" dirty="0">
                        <a:solidFill>
                          <a:schemeClr val="tx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ja-JP" dirty="0" smtClean="0">
                          <a:solidFill>
                            <a:schemeClr val="tx1"/>
                          </a:solidFill>
                        </a:rPr>
                        <a:t>±</a:t>
                      </a:r>
                      <a:endParaRPr lang="ja-JP" altLang="en-US" dirty="0">
                        <a:solidFill>
                          <a:schemeClr val="tx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ja-JP" dirty="0" smtClean="0">
                          <a:solidFill>
                            <a:schemeClr val="tx1"/>
                          </a:solidFill>
                        </a:rPr>
                        <a:t>1.99</a:t>
                      </a:r>
                      <a:endParaRPr lang="ja-JP" altLang="en-US" dirty="0">
                        <a:solidFill>
                          <a:schemeClr val="tx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69299">
                <a:tc gridSpan="2">
                  <a:txBody>
                    <a:bodyPr/>
                    <a:lstStyle/>
                    <a:p>
                      <a:pPr algn="ctr" fontAlgn="ctr"/>
                      <a:r>
                        <a:rPr lang="ja-JP" altLang="en-US" sz="2000" b="1" i="0" u="none" strike="noStrike" dirty="0" smtClean="0">
                          <a:solidFill>
                            <a:schemeClr val="tx1"/>
                          </a:solidFill>
                          <a:effectLst/>
                          <a:latin typeface="+mn-ea"/>
                          <a:ea typeface="+mn-ea"/>
                        </a:rPr>
                        <a:t>生物学的製剤使用例</a:t>
                      </a:r>
                      <a:endParaRPr lang="en-US"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a:txBody>
                    <a:bodyPr/>
                    <a:lstStyle/>
                    <a:p>
                      <a:pPr algn="ctr" fontAlgn="ctr"/>
                      <a:r>
                        <a:rPr lang="en-US" altLang="ja-JP" sz="2000" b="1" i="0" u="none" strike="noStrike" dirty="0" smtClean="0">
                          <a:solidFill>
                            <a:schemeClr val="tx1"/>
                          </a:solidFill>
                          <a:effectLst/>
                          <a:latin typeface="+mn-ea"/>
                          <a:ea typeface="+mn-ea"/>
                        </a:rPr>
                        <a:t>23</a:t>
                      </a:r>
                      <a:r>
                        <a:rPr lang="ja-JP" altLang="en-US" sz="2000" b="1" i="0" u="none" strike="noStrike" dirty="0" smtClean="0">
                          <a:solidFill>
                            <a:schemeClr val="tx1"/>
                          </a:solidFill>
                          <a:effectLst/>
                          <a:latin typeface="+mn-ea"/>
                          <a:ea typeface="+mn-ea"/>
                        </a:rPr>
                        <a:t>例</a:t>
                      </a: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altLang="ja-JP" sz="2000" b="1" i="0" u="none" strike="noStrike" dirty="0">
                        <a:solidFill>
                          <a:schemeClr val="tx1"/>
                        </a:solidFill>
                        <a:effectLst/>
                        <a:latin typeface="+mn-ea"/>
                        <a:ea typeface="+mn-ea"/>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0980627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857500"/>
            <a:ext cx="8229600" cy="1143000"/>
          </a:xfrm>
        </p:spPr>
        <p:txBody>
          <a:bodyPr/>
          <a:lstStyle/>
          <a:p>
            <a:r>
              <a:rPr kumimoji="1" lang="ja-JP" altLang="en-US" dirty="0" smtClean="0"/>
              <a:t>結果</a:t>
            </a:r>
            <a:endParaRPr kumimoji="1" lang="ja-JP" altLang="en-US" dirty="0"/>
          </a:p>
        </p:txBody>
      </p:sp>
    </p:spTree>
    <p:extLst>
      <p:ext uri="{BB962C8B-B14F-4D97-AF65-F5344CB8AC3E}">
        <p14:creationId xmlns:p14="http://schemas.microsoft.com/office/powerpoint/2010/main" val="2041196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1143000"/>
          </a:xfrm>
        </p:spPr>
        <p:txBody>
          <a:bodyPr/>
          <a:lstStyle/>
          <a:p>
            <a:r>
              <a:rPr lang="ja-JP" altLang="en-US" dirty="0"/>
              <a:t>関</a:t>
            </a:r>
            <a:r>
              <a:rPr lang="ja-JP" altLang="en-US" dirty="0" smtClean="0"/>
              <a:t>節リウマチの</a:t>
            </a:r>
            <a:r>
              <a:rPr lang="ja-JP" altLang="en-US" dirty="0"/>
              <a:t>臨</a:t>
            </a:r>
            <a:r>
              <a:rPr lang="ja-JP" altLang="en-US" dirty="0" smtClean="0"/>
              <a:t>床像</a:t>
            </a:r>
            <a:endParaRPr kumimoji="1" lang="ja-JP" altLang="en-US" dirty="0"/>
          </a:p>
        </p:txBody>
      </p:sp>
      <p:sp>
        <p:nvSpPr>
          <p:cNvPr id="5" name="テキスト ボックス 4"/>
          <p:cNvSpPr txBox="1"/>
          <p:nvPr/>
        </p:nvSpPr>
        <p:spPr>
          <a:xfrm>
            <a:off x="2771800" y="1556792"/>
            <a:ext cx="3600400" cy="584775"/>
          </a:xfrm>
          <a:prstGeom prst="rect">
            <a:avLst/>
          </a:prstGeom>
          <a:noFill/>
        </p:spPr>
        <p:txBody>
          <a:bodyPr wrap="square" rtlCol="0">
            <a:spAutoFit/>
          </a:bodyPr>
          <a:lstStyle/>
          <a:p>
            <a:pPr algn="ctr"/>
            <a:r>
              <a:rPr kumimoji="1" lang="ja-JP" altLang="en-US" sz="3200" b="1" dirty="0" smtClean="0">
                <a:effectLst>
                  <a:outerShdw blurRad="38100" dist="38100" dir="2700000" algn="tl">
                    <a:srgbClr val="000000">
                      <a:alpha val="43137"/>
                    </a:srgbClr>
                  </a:outerShdw>
                </a:effectLst>
                <a:latin typeface="+mn-ea"/>
              </a:rPr>
              <a:t>症例</a:t>
            </a:r>
            <a:r>
              <a:rPr lang="en-US" altLang="ja-JP" sz="3200" b="1" dirty="0">
                <a:effectLst>
                  <a:outerShdw blurRad="38100" dist="38100" dir="2700000" algn="tl">
                    <a:srgbClr val="000000">
                      <a:alpha val="43137"/>
                    </a:srgbClr>
                  </a:outerShdw>
                </a:effectLst>
                <a:latin typeface="+mn-ea"/>
              </a:rPr>
              <a:t>2</a:t>
            </a:r>
            <a:r>
              <a:rPr kumimoji="1" lang="ja-JP" altLang="en-US" sz="3200" b="1" dirty="0" smtClean="0">
                <a:effectLst>
                  <a:outerShdw blurRad="38100" dist="38100" dir="2700000" algn="tl">
                    <a:srgbClr val="000000">
                      <a:alpha val="43137"/>
                    </a:srgbClr>
                  </a:outerShdw>
                </a:effectLst>
                <a:latin typeface="+mn-ea"/>
              </a:rPr>
              <a:t>　</a:t>
            </a:r>
            <a:r>
              <a:rPr lang="en-US" altLang="ja-JP" sz="3200" b="1" dirty="0">
                <a:effectLst>
                  <a:outerShdw blurRad="38100" dist="38100" dir="2700000" algn="tl">
                    <a:srgbClr val="000000">
                      <a:alpha val="43137"/>
                    </a:srgbClr>
                  </a:outerShdw>
                </a:effectLst>
                <a:latin typeface="+mn-ea"/>
              </a:rPr>
              <a:t>23</a:t>
            </a:r>
            <a:r>
              <a:rPr lang="ja-JP" altLang="en-US" sz="3200" b="1" dirty="0" smtClean="0">
                <a:effectLst>
                  <a:outerShdw blurRad="38100" dist="38100" dir="2700000" algn="tl">
                    <a:srgbClr val="000000">
                      <a:alpha val="43137"/>
                    </a:srgbClr>
                  </a:outerShdw>
                </a:effectLst>
                <a:latin typeface="+mn-ea"/>
              </a:rPr>
              <a:t>歳</a:t>
            </a:r>
            <a:r>
              <a:rPr kumimoji="1" lang="ja-JP" altLang="en-US" sz="3200" b="1" dirty="0" smtClean="0">
                <a:effectLst>
                  <a:outerShdw blurRad="38100" dist="38100" dir="2700000" algn="tl">
                    <a:srgbClr val="000000">
                      <a:alpha val="43137"/>
                    </a:srgbClr>
                  </a:outerShdw>
                </a:effectLst>
                <a:latin typeface="+mn-ea"/>
              </a:rPr>
              <a:t>　女性</a:t>
            </a:r>
            <a:endParaRPr kumimoji="1" lang="ja-JP" altLang="en-US" sz="3200" b="1" dirty="0">
              <a:effectLst>
                <a:outerShdw blurRad="38100" dist="38100" dir="2700000" algn="tl">
                  <a:srgbClr val="000000">
                    <a:alpha val="43137"/>
                  </a:srgbClr>
                </a:outerShdw>
              </a:effectLst>
              <a:latin typeface="+mn-ea"/>
            </a:endParaRPr>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4000" contrast="32000"/>
                    </a14:imgEffect>
                  </a14:imgLayer>
                </a14:imgProps>
              </a:ext>
              <a:ext uri="{28A0092B-C50C-407E-A947-70E740481C1C}">
                <a14:useLocalDpi xmlns:a14="http://schemas.microsoft.com/office/drawing/2010/main" val="0"/>
              </a:ext>
            </a:extLst>
          </a:blip>
          <a:srcRect l="13537" t="15566" r="23254" b="8386"/>
          <a:stretch/>
        </p:blipFill>
        <p:spPr bwMode="auto">
          <a:xfrm rot="10800000">
            <a:off x="113081" y="2073339"/>
            <a:ext cx="2993582"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3000" contrast="24000"/>
                    </a14:imgEffect>
                  </a14:imgLayer>
                </a14:imgProps>
              </a:ext>
              <a:ext uri="{28A0092B-C50C-407E-A947-70E740481C1C}">
                <a14:useLocalDpi xmlns:a14="http://schemas.microsoft.com/office/drawing/2010/main" val="0"/>
              </a:ext>
            </a:extLst>
          </a:blip>
          <a:srcRect l="23976" t="17847" r="19539" b="6552"/>
          <a:stretch/>
        </p:blipFill>
        <p:spPr bwMode="auto">
          <a:xfrm rot="10800000">
            <a:off x="3225999" y="2073339"/>
            <a:ext cx="2698066" cy="442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3000" contrast="19000"/>
                    </a14:imgEffect>
                  </a14:imgLayer>
                </a14:imgProps>
              </a:ext>
              <a:ext uri="{28A0092B-C50C-407E-A947-70E740481C1C}">
                <a14:useLocalDpi xmlns:a14="http://schemas.microsoft.com/office/drawing/2010/main" val="0"/>
              </a:ext>
            </a:extLst>
          </a:blip>
          <a:srcRect l="13564" t="1" r="14243" b="35269"/>
          <a:stretch/>
        </p:blipFill>
        <p:spPr bwMode="auto">
          <a:xfrm rot="10800000">
            <a:off x="6117809" y="2049828"/>
            <a:ext cx="2912264" cy="444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コネクタ 13"/>
          <p:cNvCxnSpPr/>
          <p:nvPr/>
        </p:nvCxnSpPr>
        <p:spPr>
          <a:xfrm flipV="1">
            <a:off x="1144905" y="4316730"/>
            <a:ext cx="1363980" cy="133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1144905" y="4330065"/>
            <a:ext cx="598170" cy="760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1735455" y="4314826"/>
            <a:ext cx="773430" cy="7734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 name="グループ化 18"/>
          <p:cNvGrpSpPr/>
          <p:nvPr/>
        </p:nvGrpSpPr>
        <p:grpSpPr>
          <a:xfrm>
            <a:off x="755576" y="6444044"/>
            <a:ext cx="7848872" cy="369332"/>
            <a:chOff x="755576" y="6444044"/>
            <a:chExt cx="7848872" cy="369332"/>
          </a:xfrm>
        </p:grpSpPr>
        <p:sp>
          <p:nvSpPr>
            <p:cNvPr id="20" name="テキスト ボックス 19"/>
            <p:cNvSpPr txBox="1"/>
            <p:nvPr/>
          </p:nvSpPr>
          <p:spPr>
            <a:xfrm>
              <a:off x="755576" y="6444044"/>
              <a:ext cx="1800200" cy="369332"/>
            </a:xfrm>
            <a:prstGeom prst="rect">
              <a:avLst/>
            </a:prstGeom>
            <a:noFill/>
          </p:spPr>
          <p:txBody>
            <a:bodyPr wrap="square" rtlCol="0">
              <a:spAutoFit/>
            </a:bodyPr>
            <a:lstStyle/>
            <a:p>
              <a:r>
                <a:rPr kumimoji="1" lang="ja-JP" altLang="en-US" dirty="0" smtClean="0"/>
                <a:t>２３歳　</a:t>
              </a:r>
              <a:r>
                <a:rPr kumimoji="1" lang="en-US" altLang="ja-JP" dirty="0" smtClean="0"/>
                <a:t>1</a:t>
              </a:r>
              <a:r>
                <a:rPr kumimoji="1" lang="ja-JP" altLang="en-US" dirty="0" smtClean="0"/>
                <a:t>ヵ月</a:t>
              </a:r>
              <a:endParaRPr kumimoji="1" lang="ja-JP" altLang="en-US" dirty="0"/>
            </a:p>
          </p:txBody>
        </p:sp>
        <p:sp>
          <p:nvSpPr>
            <p:cNvPr id="21" name="テキスト ボックス 20"/>
            <p:cNvSpPr txBox="1"/>
            <p:nvPr/>
          </p:nvSpPr>
          <p:spPr>
            <a:xfrm>
              <a:off x="3851920" y="6444044"/>
              <a:ext cx="1800200" cy="369332"/>
            </a:xfrm>
            <a:prstGeom prst="rect">
              <a:avLst/>
            </a:prstGeom>
            <a:noFill/>
          </p:spPr>
          <p:txBody>
            <a:bodyPr wrap="square" rtlCol="0">
              <a:spAutoFit/>
            </a:bodyPr>
            <a:lstStyle/>
            <a:p>
              <a:r>
                <a:rPr lang="ja-JP" altLang="en-US" dirty="0"/>
                <a:t>２３</a:t>
              </a:r>
              <a:r>
                <a:rPr kumimoji="1" lang="ja-JP" altLang="en-US" dirty="0" smtClean="0"/>
                <a:t>歳　</a:t>
              </a:r>
              <a:r>
                <a:rPr lang="en-US" altLang="ja-JP" dirty="0"/>
                <a:t>5</a:t>
              </a:r>
              <a:r>
                <a:rPr kumimoji="1" lang="ja-JP" altLang="en-US" dirty="0" smtClean="0"/>
                <a:t>ヵ月</a:t>
              </a:r>
              <a:endParaRPr kumimoji="1" lang="ja-JP" altLang="en-US" dirty="0"/>
            </a:p>
          </p:txBody>
        </p:sp>
        <p:sp>
          <p:nvSpPr>
            <p:cNvPr id="22" name="テキスト ボックス 21"/>
            <p:cNvSpPr txBox="1"/>
            <p:nvPr/>
          </p:nvSpPr>
          <p:spPr>
            <a:xfrm>
              <a:off x="6804248" y="6444044"/>
              <a:ext cx="1800200" cy="369332"/>
            </a:xfrm>
            <a:prstGeom prst="rect">
              <a:avLst/>
            </a:prstGeom>
            <a:noFill/>
          </p:spPr>
          <p:txBody>
            <a:bodyPr wrap="square" rtlCol="0">
              <a:spAutoFit/>
            </a:bodyPr>
            <a:lstStyle/>
            <a:p>
              <a:r>
                <a:rPr lang="ja-JP" altLang="en-US" b="1" dirty="0">
                  <a:solidFill>
                    <a:srgbClr val="FFC000"/>
                  </a:solidFill>
                  <a:effectLst>
                    <a:outerShdw blurRad="38100" dist="38100" dir="2700000" algn="tl">
                      <a:srgbClr val="000000">
                        <a:alpha val="43137"/>
                      </a:srgbClr>
                    </a:outerShdw>
                  </a:effectLst>
                  <a:latin typeface="+mn-ea"/>
                </a:rPr>
                <a:t>２５</a:t>
              </a:r>
              <a:r>
                <a:rPr kumimoji="1" lang="ja-JP" altLang="en-US" b="1" dirty="0" smtClean="0">
                  <a:solidFill>
                    <a:srgbClr val="FFC000"/>
                  </a:solidFill>
                  <a:effectLst>
                    <a:outerShdw blurRad="38100" dist="38100" dir="2700000" algn="tl">
                      <a:srgbClr val="000000">
                        <a:alpha val="43137"/>
                      </a:srgbClr>
                    </a:outerShdw>
                  </a:effectLst>
                  <a:latin typeface="+mn-ea"/>
                </a:rPr>
                <a:t>歳　</a:t>
              </a:r>
              <a:r>
                <a:rPr lang="en-US" altLang="ja-JP" b="1" dirty="0">
                  <a:solidFill>
                    <a:srgbClr val="FFC000"/>
                  </a:solidFill>
                  <a:effectLst>
                    <a:outerShdw blurRad="38100" dist="38100" dir="2700000" algn="tl">
                      <a:srgbClr val="000000">
                        <a:alpha val="43137"/>
                      </a:srgbClr>
                    </a:outerShdw>
                  </a:effectLst>
                  <a:latin typeface="+mn-ea"/>
                </a:rPr>
                <a:t>5</a:t>
              </a:r>
              <a:r>
                <a:rPr kumimoji="1" lang="ja-JP" altLang="en-US" b="1" dirty="0" smtClean="0">
                  <a:solidFill>
                    <a:srgbClr val="FFC000"/>
                  </a:solidFill>
                  <a:effectLst>
                    <a:outerShdw blurRad="38100" dist="38100" dir="2700000" algn="tl">
                      <a:srgbClr val="000000">
                        <a:alpha val="43137"/>
                      </a:srgbClr>
                    </a:outerShdw>
                  </a:effectLst>
                  <a:latin typeface="+mn-ea"/>
                </a:rPr>
                <a:t>ヵ月</a:t>
              </a:r>
              <a:endParaRPr kumimoji="1" lang="ja-JP" altLang="en-US" b="1" dirty="0">
                <a:solidFill>
                  <a:srgbClr val="FFC000"/>
                </a:solidFill>
                <a:effectLst>
                  <a:outerShdw blurRad="38100" dist="38100" dir="2700000" algn="tl">
                    <a:srgbClr val="000000">
                      <a:alpha val="43137"/>
                    </a:srgbClr>
                  </a:outerShdw>
                </a:effectLst>
                <a:latin typeface="+mn-ea"/>
              </a:endParaRPr>
            </a:p>
          </p:txBody>
        </p:sp>
      </p:grpSp>
    </p:spTree>
    <p:extLst>
      <p:ext uri="{BB962C8B-B14F-4D97-AF65-F5344CB8AC3E}">
        <p14:creationId xmlns:p14="http://schemas.microsoft.com/office/powerpoint/2010/main" val="8157870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腰椎</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3523054513"/>
              </p:ext>
            </p:extLst>
          </p:nvPr>
        </p:nvGraphicFramePr>
        <p:xfrm>
          <a:off x="41512" y="2159334"/>
          <a:ext cx="4548536" cy="35524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p:cNvGraphicFramePr>
            <a:graphicFrameLocks/>
          </p:cNvGraphicFramePr>
          <p:nvPr>
            <p:extLst>
              <p:ext uri="{D42A27DB-BD31-4B8C-83A1-F6EECF244321}">
                <p14:modId xmlns:p14="http://schemas.microsoft.com/office/powerpoint/2010/main" val="3164000877"/>
              </p:ext>
            </p:extLst>
          </p:nvPr>
        </p:nvGraphicFramePr>
        <p:xfrm>
          <a:off x="4785056" y="2173087"/>
          <a:ext cx="4317432" cy="3600400"/>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p:cNvSpPr txBox="1"/>
          <p:nvPr/>
        </p:nvSpPr>
        <p:spPr>
          <a:xfrm>
            <a:off x="1877808" y="1938726"/>
            <a:ext cx="1728192" cy="369332"/>
          </a:xfrm>
          <a:prstGeom prst="rect">
            <a:avLst/>
          </a:prstGeom>
          <a:noFill/>
        </p:spPr>
        <p:txBody>
          <a:bodyPr wrap="square" rtlCol="0">
            <a:spAutoFit/>
          </a:bodyPr>
          <a:lstStyle/>
          <a:p>
            <a:pPr algn="ctr"/>
            <a:r>
              <a:rPr lang="ja-JP" altLang="en-US" dirty="0" smtClean="0"/>
              <a:t>腰椎</a:t>
            </a:r>
            <a:r>
              <a:rPr lang="en-US" altLang="ja-JP" dirty="0" smtClean="0"/>
              <a:t>BMD</a:t>
            </a:r>
            <a:endParaRPr kumimoji="1" lang="ja-JP" altLang="en-US" dirty="0"/>
          </a:p>
        </p:txBody>
      </p:sp>
      <p:sp>
        <p:nvSpPr>
          <p:cNvPr id="8" name="テキスト ボックス 7"/>
          <p:cNvSpPr txBox="1"/>
          <p:nvPr/>
        </p:nvSpPr>
        <p:spPr>
          <a:xfrm>
            <a:off x="6126280" y="1938726"/>
            <a:ext cx="1728192" cy="369332"/>
          </a:xfrm>
          <a:prstGeom prst="rect">
            <a:avLst/>
          </a:prstGeom>
          <a:noFill/>
        </p:spPr>
        <p:txBody>
          <a:bodyPr wrap="square" rtlCol="0">
            <a:spAutoFit/>
          </a:bodyPr>
          <a:lstStyle/>
          <a:p>
            <a:pPr algn="ctr"/>
            <a:r>
              <a:rPr lang="ja-JP" altLang="en-US" dirty="0" smtClean="0"/>
              <a:t>腰椎</a:t>
            </a:r>
            <a:r>
              <a:rPr lang="en-US" altLang="ja-JP" dirty="0"/>
              <a:t>YAM% </a:t>
            </a:r>
            <a:endParaRPr kumimoji="1" lang="ja-JP" altLang="en-US" dirty="0"/>
          </a:p>
        </p:txBody>
      </p:sp>
      <p:sp>
        <p:nvSpPr>
          <p:cNvPr id="9" name="テキスト ボックス 8"/>
          <p:cNvSpPr txBox="1"/>
          <p:nvPr/>
        </p:nvSpPr>
        <p:spPr>
          <a:xfrm>
            <a:off x="509656" y="5301208"/>
            <a:ext cx="576064" cy="307777"/>
          </a:xfrm>
          <a:prstGeom prst="rect">
            <a:avLst/>
          </a:prstGeom>
          <a:noFill/>
        </p:spPr>
        <p:txBody>
          <a:bodyPr wrap="square" rtlCol="0">
            <a:spAutoFit/>
          </a:bodyPr>
          <a:lstStyle/>
          <a:p>
            <a:pPr algn="ctr"/>
            <a:r>
              <a:rPr lang="en-US" altLang="ja-JP" sz="1400" dirty="0"/>
              <a:t>0M</a:t>
            </a:r>
            <a:endParaRPr kumimoji="1" lang="ja-JP" altLang="en-US" sz="1400" dirty="0"/>
          </a:p>
        </p:txBody>
      </p:sp>
      <p:sp>
        <p:nvSpPr>
          <p:cNvPr id="10" name="テキスト ボックス 9"/>
          <p:cNvSpPr txBox="1"/>
          <p:nvPr/>
        </p:nvSpPr>
        <p:spPr>
          <a:xfrm>
            <a:off x="1421696" y="5301208"/>
            <a:ext cx="576064" cy="307777"/>
          </a:xfrm>
          <a:prstGeom prst="rect">
            <a:avLst/>
          </a:prstGeom>
          <a:noFill/>
        </p:spPr>
        <p:txBody>
          <a:bodyPr wrap="square" rtlCol="0">
            <a:spAutoFit/>
          </a:bodyPr>
          <a:lstStyle/>
          <a:p>
            <a:pPr algn="ctr"/>
            <a:r>
              <a:rPr lang="en-US" altLang="ja-JP" sz="1400" dirty="0" smtClean="0"/>
              <a:t>6M</a:t>
            </a:r>
            <a:endParaRPr kumimoji="1" lang="ja-JP" altLang="en-US" sz="1400" dirty="0"/>
          </a:p>
        </p:txBody>
      </p:sp>
      <p:sp>
        <p:nvSpPr>
          <p:cNvPr id="11" name="テキスト ボックス 10"/>
          <p:cNvSpPr txBox="1"/>
          <p:nvPr/>
        </p:nvSpPr>
        <p:spPr>
          <a:xfrm>
            <a:off x="2306157" y="5301208"/>
            <a:ext cx="576064" cy="307777"/>
          </a:xfrm>
          <a:prstGeom prst="rect">
            <a:avLst/>
          </a:prstGeom>
          <a:noFill/>
        </p:spPr>
        <p:txBody>
          <a:bodyPr wrap="square" rtlCol="0">
            <a:spAutoFit/>
          </a:bodyPr>
          <a:lstStyle/>
          <a:p>
            <a:pPr algn="ctr"/>
            <a:r>
              <a:rPr lang="en-US" altLang="ja-JP" sz="1400" dirty="0"/>
              <a:t>12</a:t>
            </a:r>
            <a:r>
              <a:rPr lang="en-US" altLang="ja-JP" sz="1400" dirty="0" smtClean="0"/>
              <a:t>M</a:t>
            </a:r>
            <a:endParaRPr kumimoji="1" lang="ja-JP" altLang="en-US" sz="1400" dirty="0"/>
          </a:p>
        </p:txBody>
      </p:sp>
      <p:sp>
        <p:nvSpPr>
          <p:cNvPr id="12" name="テキスト ボックス 11"/>
          <p:cNvSpPr txBox="1"/>
          <p:nvPr/>
        </p:nvSpPr>
        <p:spPr>
          <a:xfrm>
            <a:off x="3209496" y="5301208"/>
            <a:ext cx="576064" cy="307777"/>
          </a:xfrm>
          <a:prstGeom prst="rect">
            <a:avLst/>
          </a:prstGeom>
          <a:noFill/>
        </p:spPr>
        <p:txBody>
          <a:bodyPr wrap="square" rtlCol="0">
            <a:spAutoFit/>
          </a:bodyPr>
          <a:lstStyle/>
          <a:p>
            <a:pPr algn="ctr"/>
            <a:r>
              <a:rPr lang="en-US" altLang="ja-JP" sz="1400" dirty="0" smtClean="0"/>
              <a:t>18M</a:t>
            </a:r>
            <a:endParaRPr kumimoji="1" lang="ja-JP" altLang="en-US" sz="1400" dirty="0"/>
          </a:p>
        </p:txBody>
      </p:sp>
      <p:sp>
        <p:nvSpPr>
          <p:cNvPr id="13" name="テキスト ボックス 12"/>
          <p:cNvSpPr txBox="1"/>
          <p:nvPr/>
        </p:nvSpPr>
        <p:spPr>
          <a:xfrm>
            <a:off x="4116256" y="5301208"/>
            <a:ext cx="576064" cy="307777"/>
          </a:xfrm>
          <a:prstGeom prst="rect">
            <a:avLst/>
          </a:prstGeom>
          <a:noFill/>
        </p:spPr>
        <p:txBody>
          <a:bodyPr wrap="square" rtlCol="0">
            <a:spAutoFit/>
          </a:bodyPr>
          <a:lstStyle/>
          <a:p>
            <a:pPr algn="ctr"/>
            <a:r>
              <a:rPr lang="en-US" altLang="ja-JP" sz="1400" dirty="0"/>
              <a:t>24</a:t>
            </a:r>
            <a:r>
              <a:rPr lang="en-US" altLang="ja-JP" sz="1400" dirty="0" smtClean="0"/>
              <a:t>M</a:t>
            </a:r>
            <a:endParaRPr kumimoji="1" lang="ja-JP" altLang="en-US" sz="1400" dirty="0"/>
          </a:p>
        </p:txBody>
      </p:sp>
      <p:sp>
        <p:nvSpPr>
          <p:cNvPr id="14" name="テキスト ボックス 13"/>
          <p:cNvSpPr txBox="1"/>
          <p:nvPr/>
        </p:nvSpPr>
        <p:spPr>
          <a:xfrm>
            <a:off x="4823936" y="5302169"/>
            <a:ext cx="576064" cy="307777"/>
          </a:xfrm>
          <a:prstGeom prst="rect">
            <a:avLst/>
          </a:prstGeom>
          <a:noFill/>
        </p:spPr>
        <p:txBody>
          <a:bodyPr wrap="square" rtlCol="0">
            <a:spAutoFit/>
          </a:bodyPr>
          <a:lstStyle/>
          <a:p>
            <a:pPr algn="ctr"/>
            <a:r>
              <a:rPr lang="en-US" altLang="ja-JP" sz="1400" dirty="0"/>
              <a:t>0M</a:t>
            </a:r>
            <a:endParaRPr kumimoji="1" lang="ja-JP" altLang="en-US" sz="1400" dirty="0"/>
          </a:p>
        </p:txBody>
      </p:sp>
      <p:sp>
        <p:nvSpPr>
          <p:cNvPr id="15" name="テキスト ボックス 14"/>
          <p:cNvSpPr txBox="1"/>
          <p:nvPr/>
        </p:nvSpPr>
        <p:spPr>
          <a:xfrm>
            <a:off x="5735976" y="5302169"/>
            <a:ext cx="576064" cy="307777"/>
          </a:xfrm>
          <a:prstGeom prst="rect">
            <a:avLst/>
          </a:prstGeom>
          <a:noFill/>
        </p:spPr>
        <p:txBody>
          <a:bodyPr wrap="square" rtlCol="0">
            <a:spAutoFit/>
          </a:bodyPr>
          <a:lstStyle/>
          <a:p>
            <a:pPr algn="ctr"/>
            <a:r>
              <a:rPr lang="en-US" altLang="ja-JP" sz="1400" dirty="0" smtClean="0"/>
              <a:t>6M</a:t>
            </a:r>
            <a:endParaRPr kumimoji="1" lang="ja-JP" altLang="en-US" sz="1400" dirty="0"/>
          </a:p>
        </p:txBody>
      </p:sp>
      <p:sp>
        <p:nvSpPr>
          <p:cNvPr id="16" name="テキスト ボックス 15"/>
          <p:cNvSpPr txBox="1"/>
          <p:nvPr/>
        </p:nvSpPr>
        <p:spPr>
          <a:xfrm>
            <a:off x="6620437" y="5302169"/>
            <a:ext cx="576064" cy="307777"/>
          </a:xfrm>
          <a:prstGeom prst="rect">
            <a:avLst/>
          </a:prstGeom>
          <a:noFill/>
        </p:spPr>
        <p:txBody>
          <a:bodyPr wrap="square" rtlCol="0">
            <a:spAutoFit/>
          </a:bodyPr>
          <a:lstStyle/>
          <a:p>
            <a:pPr algn="ctr"/>
            <a:r>
              <a:rPr lang="en-US" altLang="ja-JP" sz="1400" dirty="0"/>
              <a:t>12</a:t>
            </a:r>
            <a:r>
              <a:rPr lang="en-US" altLang="ja-JP" sz="1400" dirty="0" smtClean="0"/>
              <a:t>M</a:t>
            </a:r>
            <a:endParaRPr kumimoji="1" lang="ja-JP" altLang="en-US" sz="1400" dirty="0"/>
          </a:p>
        </p:txBody>
      </p:sp>
      <p:sp>
        <p:nvSpPr>
          <p:cNvPr id="17" name="テキスト ボックス 16"/>
          <p:cNvSpPr txBox="1"/>
          <p:nvPr/>
        </p:nvSpPr>
        <p:spPr>
          <a:xfrm>
            <a:off x="7523776" y="5302169"/>
            <a:ext cx="576064" cy="307777"/>
          </a:xfrm>
          <a:prstGeom prst="rect">
            <a:avLst/>
          </a:prstGeom>
          <a:noFill/>
        </p:spPr>
        <p:txBody>
          <a:bodyPr wrap="square" rtlCol="0">
            <a:spAutoFit/>
          </a:bodyPr>
          <a:lstStyle/>
          <a:p>
            <a:pPr algn="ctr"/>
            <a:r>
              <a:rPr lang="en-US" altLang="ja-JP" sz="1400" dirty="0" smtClean="0"/>
              <a:t>18M</a:t>
            </a:r>
            <a:endParaRPr kumimoji="1" lang="ja-JP" altLang="en-US" sz="1400" dirty="0"/>
          </a:p>
        </p:txBody>
      </p:sp>
      <p:sp>
        <p:nvSpPr>
          <p:cNvPr id="18" name="テキスト ボックス 17"/>
          <p:cNvSpPr txBox="1"/>
          <p:nvPr/>
        </p:nvSpPr>
        <p:spPr>
          <a:xfrm>
            <a:off x="8430536" y="5302169"/>
            <a:ext cx="576064" cy="307777"/>
          </a:xfrm>
          <a:prstGeom prst="rect">
            <a:avLst/>
          </a:prstGeom>
          <a:noFill/>
        </p:spPr>
        <p:txBody>
          <a:bodyPr wrap="square" rtlCol="0">
            <a:spAutoFit/>
          </a:bodyPr>
          <a:lstStyle/>
          <a:p>
            <a:pPr algn="ctr"/>
            <a:r>
              <a:rPr lang="en-US" altLang="ja-JP" sz="1400" dirty="0"/>
              <a:t>24</a:t>
            </a:r>
            <a:r>
              <a:rPr lang="en-US" altLang="ja-JP" sz="1400" dirty="0" smtClean="0"/>
              <a:t>M</a:t>
            </a:r>
            <a:endParaRPr kumimoji="1" lang="ja-JP" altLang="en-US" sz="1400" dirty="0"/>
          </a:p>
        </p:txBody>
      </p:sp>
      <p:sp>
        <p:nvSpPr>
          <p:cNvPr id="19" name="テキスト ボックス 18"/>
          <p:cNvSpPr txBox="1"/>
          <p:nvPr/>
        </p:nvSpPr>
        <p:spPr>
          <a:xfrm>
            <a:off x="395536" y="1844824"/>
            <a:ext cx="834200" cy="307777"/>
          </a:xfrm>
          <a:prstGeom prst="rect">
            <a:avLst/>
          </a:prstGeom>
          <a:noFill/>
        </p:spPr>
        <p:txBody>
          <a:bodyPr wrap="square" rtlCol="0">
            <a:spAutoFit/>
          </a:bodyPr>
          <a:lstStyle/>
          <a:p>
            <a:r>
              <a:rPr kumimoji="1" lang="en-US" altLang="ja-JP" sz="1400" b="1" dirty="0" smtClean="0"/>
              <a:t>g/cm</a:t>
            </a:r>
            <a:r>
              <a:rPr kumimoji="1" lang="en-US" altLang="ja-JP" sz="1400" b="1" baseline="30000" dirty="0" smtClean="0"/>
              <a:t>2</a:t>
            </a:r>
            <a:endParaRPr kumimoji="1" lang="ja-JP" altLang="en-US" sz="1400" b="1" dirty="0"/>
          </a:p>
        </p:txBody>
      </p:sp>
      <p:sp>
        <p:nvSpPr>
          <p:cNvPr id="20" name="テキスト ボックス 19"/>
          <p:cNvSpPr txBox="1"/>
          <p:nvPr/>
        </p:nvSpPr>
        <p:spPr>
          <a:xfrm>
            <a:off x="4782008" y="1916832"/>
            <a:ext cx="671768" cy="307777"/>
          </a:xfrm>
          <a:prstGeom prst="rect">
            <a:avLst/>
          </a:prstGeom>
          <a:noFill/>
        </p:spPr>
        <p:txBody>
          <a:bodyPr wrap="square" rtlCol="0">
            <a:spAutoFit/>
          </a:bodyPr>
          <a:lstStyle/>
          <a:p>
            <a:r>
              <a:rPr lang="en-US" altLang="ja-JP" sz="1400" b="1" dirty="0"/>
              <a:t>%</a:t>
            </a:r>
            <a:endParaRPr kumimoji="1" lang="ja-JP" altLang="en-US" sz="1400" b="1" dirty="0"/>
          </a:p>
        </p:txBody>
      </p:sp>
      <p:sp>
        <p:nvSpPr>
          <p:cNvPr id="3" name="テキスト ボックス 2"/>
          <p:cNvSpPr txBox="1"/>
          <p:nvPr/>
        </p:nvSpPr>
        <p:spPr>
          <a:xfrm>
            <a:off x="6065792" y="4005064"/>
            <a:ext cx="1787800" cy="369332"/>
          </a:xfrm>
          <a:prstGeom prst="rect">
            <a:avLst/>
          </a:prstGeom>
          <a:noFill/>
        </p:spPr>
        <p:txBody>
          <a:bodyPr wrap="square" rtlCol="0">
            <a:spAutoFit/>
          </a:bodyPr>
          <a:lstStyle/>
          <a:p>
            <a:pPr algn="ctr"/>
            <a:r>
              <a:rPr kumimoji="1" lang="en-US" altLang="ja-JP" dirty="0" smtClean="0">
                <a:solidFill>
                  <a:srgbClr val="FF0000"/>
                </a:solidFill>
              </a:rPr>
              <a:t>+9.3%</a:t>
            </a:r>
          </a:p>
        </p:txBody>
      </p:sp>
      <p:sp>
        <p:nvSpPr>
          <p:cNvPr id="21" name="テキスト ボックス 20"/>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Tree>
    <p:extLst>
      <p:ext uri="{BB962C8B-B14F-4D97-AF65-F5344CB8AC3E}">
        <p14:creationId xmlns:p14="http://schemas.microsoft.com/office/powerpoint/2010/main" val="245604603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60648"/>
            <a:ext cx="8229600" cy="1143000"/>
          </a:xfrm>
        </p:spPr>
        <p:txBody>
          <a:bodyPr/>
          <a:lstStyle/>
          <a:p>
            <a:r>
              <a:rPr kumimoji="1" lang="ja-JP" altLang="en-US" dirty="0" smtClean="0"/>
              <a:t>大腿骨 </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2872911489"/>
              </p:ext>
            </p:extLst>
          </p:nvPr>
        </p:nvGraphicFramePr>
        <p:xfrm>
          <a:off x="241411" y="1479048"/>
          <a:ext cx="4360485" cy="25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p:cNvGraphicFramePr>
            <a:graphicFrameLocks/>
          </p:cNvGraphicFramePr>
          <p:nvPr>
            <p:extLst>
              <p:ext uri="{D42A27DB-BD31-4B8C-83A1-F6EECF244321}">
                <p14:modId xmlns:p14="http://schemas.microsoft.com/office/powerpoint/2010/main" val="1345886500"/>
              </p:ext>
            </p:extLst>
          </p:nvPr>
        </p:nvGraphicFramePr>
        <p:xfrm>
          <a:off x="725496" y="4239416"/>
          <a:ext cx="431244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p:cNvGraphicFramePr>
            <a:graphicFrameLocks/>
          </p:cNvGraphicFramePr>
          <p:nvPr>
            <p:extLst>
              <p:ext uri="{D42A27DB-BD31-4B8C-83A1-F6EECF244321}">
                <p14:modId xmlns:p14="http://schemas.microsoft.com/office/powerpoint/2010/main" val="2754604390"/>
              </p:ext>
            </p:extLst>
          </p:nvPr>
        </p:nvGraphicFramePr>
        <p:xfrm>
          <a:off x="4563984" y="1479048"/>
          <a:ext cx="4312440" cy="25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p:cNvGraphicFramePr>
            <a:graphicFrameLocks/>
          </p:cNvGraphicFramePr>
          <p:nvPr>
            <p:extLst>
              <p:ext uri="{D42A27DB-BD31-4B8C-83A1-F6EECF244321}">
                <p14:modId xmlns:p14="http://schemas.microsoft.com/office/powerpoint/2010/main" val="3224010720"/>
              </p:ext>
            </p:extLst>
          </p:nvPr>
        </p:nvGraphicFramePr>
        <p:xfrm>
          <a:off x="5046160" y="4239416"/>
          <a:ext cx="4312440" cy="2520000"/>
        </p:xfrm>
        <a:graphic>
          <a:graphicData uri="http://schemas.openxmlformats.org/drawingml/2006/chart">
            <c:chart xmlns:c="http://schemas.openxmlformats.org/drawingml/2006/chart" xmlns:r="http://schemas.openxmlformats.org/officeDocument/2006/relationships" r:id="rId5"/>
          </a:graphicData>
        </a:graphic>
      </p:graphicFrame>
      <p:cxnSp>
        <p:nvCxnSpPr>
          <p:cNvPr id="9" name="直線コネクタ 8"/>
          <p:cNvCxnSpPr/>
          <p:nvPr/>
        </p:nvCxnSpPr>
        <p:spPr>
          <a:xfrm>
            <a:off x="3150992" y="3428684"/>
            <a:ext cx="432048" cy="0"/>
          </a:xfrm>
          <a:prstGeom prst="line">
            <a:avLst/>
          </a:prstGeom>
          <a:ln w="2857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655048" y="3290185"/>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cxnSp>
        <p:nvCxnSpPr>
          <p:cNvPr id="13" name="直線コネクタ 12"/>
          <p:cNvCxnSpPr/>
          <p:nvPr/>
        </p:nvCxnSpPr>
        <p:spPr>
          <a:xfrm>
            <a:off x="3139144" y="6189236"/>
            <a:ext cx="432048" cy="0"/>
          </a:xfrm>
          <a:prstGeom prst="line">
            <a:avLst/>
          </a:prstGeom>
          <a:ln w="2857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643200" y="6050737"/>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cxnSp>
        <p:nvCxnSpPr>
          <p:cNvPr id="17" name="直線コネクタ 16"/>
          <p:cNvCxnSpPr/>
          <p:nvPr/>
        </p:nvCxnSpPr>
        <p:spPr>
          <a:xfrm>
            <a:off x="7308304" y="3423483"/>
            <a:ext cx="432048" cy="0"/>
          </a:xfrm>
          <a:prstGeom prst="line">
            <a:avLst/>
          </a:prstGeom>
          <a:ln w="28575"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12360" y="3284984"/>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sp>
        <p:nvSpPr>
          <p:cNvPr id="25" name="テキスト ボックス 24"/>
          <p:cNvSpPr txBox="1"/>
          <p:nvPr/>
        </p:nvSpPr>
        <p:spPr>
          <a:xfrm>
            <a:off x="557416" y="1124744"/>
            <a:ext cx="834200" cy="307777"/>
          </a:xfrm>
          <a:prstGeom prst="rect">
            <a:avLst/>
          </a:prstGeom>
          <a:noFill/>
        </p:spPr>
        <p:txBody>
          <a:bodyPr wrap="square" rtlCol="0">
            <a:spAutoFit/>
          </a:bodyPr>
          <a:lstStyle/>
          <a:p>
            <a:r>
              <a:rPr kumimoji="1" lang="en-US" altLang="ja-JP" sz="1400" b="1" dirty="0" smtClean="0"/>
              <a:t>g/cm</a:t>
            </a:r>
            <a:r>
              <a:rPr kumimoji="1" lang="en-US" altLang="ja-JP" sz="1400" b="1" baseline="30000" dirty="0" smtClean="0"/>
              <a:t>2</a:t>
            </a:r>
            <a:endParaRPr kumimoji="1" lang="ja-JP" altLang="en-US" sz="1400" b="1" dirty="0"/>
          </a:p>
        </p:txBody>
      </p:sp>
      <p:sp>
        <p:nvSpPr>
          <p:cNvPr id="26" name="テキスト ボックス 25"/>
          <p:cNvSpPr txBox="1"/>
          <p:nvPr/>
        </p:nvSpPr>
        <p:spPr>
          <a:xfrm>
            <a:off x="4877896" y="1124744"/>
            <a:ext cx="834200" cy="307777"/>
          </a:xfrm>
          <a:prstGeom prst="rect">
            <a:avLst/>
          </a:prstGeom>
          <a:noFill/>
        </p:spPr>
        <p:txBody>
          <a:bodyPr wrap="square" rtlCol="0">
            <a:spAutoFit/>
          </a:bodyPr>
          <a:lstStyle/>
          <a:p>
            <a:r>
              <a:rPr kumimoji="1" lang="en-US" altLang="ja-JP" sz="1400" b="1" dirty="0" smtClean="0"/>
              <a:t>g/cm</a:t>
            </a:r>
            <a:r>
              <a:rPr kumimoji="1" lang="en-US" altLang="ja-JP" sz="1400" b="1" baseline="30000" dirty="0" smtClean="0"/>
              <a:t>2</a:t>
            </a:r>
            <a:endParaRPr kumimoji="1" lang="ja-JP" altLang="en-US" sz="1400" b="1" dirty="0"/>
          </a:p>
        </p:txBody>
      </p:sp>
      <p:cxnSp>
        <p:nvCxnSpPr>
          <p:cNvPr id="28" name="直線コネクタ 27"/>
          <p:cNvCxnSpPr/>
          <p:nvPr/>
        </p:nvCxnSpPr>
        <p:spPr>
          <a:xfrm>
            <a:off x="7308304" y="6207100"/>
            <a:ext cx="432048" cy="0"/>
          </a:xfrm>
          <a:prstGeom prst="line">
            <a:avLst/>
          </a:prstGeom>
          <a:ln w="28575"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7812360" y="6068601"/>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sp>
        <p:nvSpPr>
          <p:cNvPr id="33" name="テキスト ボックス 32"/>
          <p:cNvSpPr txBox="1"/>
          <p:nvPr/>
        </p:nvSpPr>
        <p:spPr>
          <a:xfrm>
            <a:off x="635624" y="4011080"/>
            <a:ext cx="671768" cy="307777"/>
          </a:xfrm>
          <a:prstGeom prst="rect">
            <a:avLst/>
          </a:prstGeom>
          <a:noFill/>
        </p:spPr>
        <p:txBody>
          <a:bodyPr wrap="square" rtlCol="0">
            <a:spAutoFit/>
          </a:bodyPr>
          <a:lstStyle/>
          <a:p>
            <a:r>
              <a:rPr lang="en-US" altLang="ja-JP" sz="1400" b="1" dirty="0"/>
              <a:t>%</a:t>
            </a:r>
            <a:endParaRPr kumimoji="1" lang="ja-JP" altLang="en-US" sz="1400" b="1" dirty="0"/>
          </a:p>
        </p:txBody>
      </p:sp>
      <p:sp>
        <p:nvSpPr>
          <p:cNvPr id="34" name="テキスト ボックス 33"/>
          <p:cNvSpPr txBox="1"/>
          <p:nvPr/>
        </p:nvSpPr>
        <p:spPr>
          <a:xfrm>
            <a:off x="4950456" y="4005064"/>
            <a:ext cx="671768" cy="307777"/>
          </a:xfrm>
          <a:prstGeom prst="rect">
            <a:avLst/>
          </a:prstGeom>
          <a:noFill/>
        </p:spPr>
        <p:txBody>
          <a:bodyPr wrap="square" rtlCol="0">
            <a:spAutoFit/>
          </a:bodyPr>
          <a:lstStyle/>
          <a:p>
            <a:r>
              <a:rPr lang="en-US" altLang="ja-JP" sz="1400" b="1" dirty="0"/>
              <a:t>%</a:t>
            </a:r>
            <a:endParaRPr kumimoji="1" lang="ja-JP" altLang="en-US" sz="1400" b="1" dirty="0"/>
          </a:p>
        </p:txBody>
      </p:sp>
      <p:sp>
        <p:nvSpPr>
          <p:cNvPr id="3" name="テキスト ボックス 2"/>
          <p:cNvSpPr txBox="1"/>
          <p:nvPr/>
        </p:nvSpPr>
        <p:spPr>
          <a:xfrm>
            <a:off x="1894568" y="4325916"/>
            <a:ext cx="1603328" cy="369332"/>
          </a:xfrm>
          <a:prstGeom prst="rect">
            <a:avLst/>
          </a:prstGeom>
          <a:noFill/>
        </p:spPr>
        <p:txBody>
          <a:bodyPr wrap="square" rtlCol="0">
            <a:spAutoFit/>
          </a:bodyPr>
          <a:lstStyle/>
          <a:p>
            <a:pPr algn="ctr"/>
            <a:r>
              <a:rPr kumimoji="1" lang="en-US" altLang="ja-JP" dirty="0" smtClean="0">
                <a:solidFill>
                  <a:srgbClr val="FF0000"/>
                </a:solidFill>
              </a:rPr>
              <a:t>+4.6%</a:t>
            </a:r>
            <a:endParaRPr kumimoji="1" lang="ja-JP" altLang="en-US" dirty="0">
              <a:solidFill>
                <a:srgbClr val="FF0000"/>
              </a:solidFill>
            </a:endParaRPr>
          </a:p>
        </p:txBody>
      </p:sp>
      <p:sp>
        <p:nvSpPr>
          <p:cNvPr id="20" name="テキスト ボックス 19"/>
          <p:cNvSpPr txBox="1"/>
          <p:nvPr/>
        </p:nvSpPr>
        <p:spPr>
          <a:xfrm>
            <a:off x="6190984" y="4319900"/>
            <a:ext cx="1603328" cy="369332"/>
          </a:xfrm>
          <a:prstGeom prst="rect">
            <a:avLst/>
          </a:prstGeom>
          <a:noFill/>
        </p:spPr>
        <p:txBody>
          <a:bodyPr wrap="square" rtlCol="0">
            <a:spAutoFit/>
          </a:bodyPr>
          <a:lstStyle/>
          <a:p>
            <a:pPr algn="ctr"/>
            <a:r>
              <a:rPr kumimoji="1" lang="en-US" altLang="ja-JP" dirty="0" smtClean="0">
                <a:solidFill>
                  <a:srgbClr val="FF0000"/>
                </a:solidFill>
              </a:rPr>
              <a:t>+2.5%</a:t>
            </a:r>
            <a:endParaRPr kumimoji="1" lang="ja-JP" altLang="en-US" dirty="0">
              <a:solidFill>
                <a:srgbClr val="FF0000"/>
              </a:solidFill>
            </a:endParaRPr>
          </a:p>
        </p:txBody>
      </p:sp>
      <p:sp>
        <p:nvSpPr>
          <p:cNvPr id="21" name="テキスト ボックス 20"/>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
        <p:nvSpPr>
          <p:cNvPr id="8" name="テキスト ボックス 7"/>
          <p:cNvSpPr txBox="1"/>
          <p:nvPr/>
        </p:nvSpPr>
        <p:spPr>
          <a:xfrm>
            <a:off x="2336192" y="1556792"/>
            <a:ext cx="720080" cy="400110"/>
          </a:xfrm>
          <a:prstGeom prst="rect">
            <a:avLst/>
          </a:prstGeom>
          <a:noFill/>
        </p:spPr>
        <p:txBody>
          <a:bodyPr wrap="square" rtlCol="0">
            <a:spAutoFit/>
          </a:bodyPr>
          <a:lstStyle/>
          <a:p>
            <a:pPr algn="ctr"/>
            <a:r>
              <a:rPr kumimoji="1" lang="en-US" altLang="ja-JP" sz="2000" dirty="0" smtClean="0">
                <a:solidFill>
                  <a:srgbClr val="FF0000"/>
                </a:solidFill>
              </a:rPr>
              <a:t>R</a:t>
            </a:r>
            <a:endParaRPr kumimoji="1" lang="ja-JP" altLang="en-US" sz="2000" dirty="0">
              <a:solidFill>
                <a:srgbClr val="FF0000"/>
              </a:solidFill>
            </a:endParaRPr>
          </a:p>
        </p:txBody>
      </p:sp>
      <p:sp>
        <p:nvSpPr>
          <p:cNvPr id="23" name="テキスト ボックス 22"/>
          <p:cNvSpPr txBox="1"/>
          <p:nvPr/>
        </p:nvSpPr>
        <p:spPr>
          <a:xfrm>
            <a:off x="6660232" y="1556792"/>
            <a:ext cx="720080" cy="400110"/>
          </a:xfrm>
          <a:prstGeom prst="rect">
            <a:avLst/>
          </a:prstGeom>
          <a:noFill/>
        </p:spPr>
        <p:txBody>
          <a:bodyPr wrap="square" rtlCol="0">
            <a:spAutoFit/>
          </a:bodyPr>
          <a:lstStyle/>
          <a:p>
            <a:pPr algn="ctr"/>
            <a:r>
              <a:rPr lang="en-US" altLang="ja-JP" sz="2000" dirty="0">
                <a:solidFill>
                  <a:srgbClr val="FF0000"/>
                </a:solidFill>
              </a:rPr>
              <a:t>L</a:t>
            </a:r>
            <a:endParaRPr kumimoji="1" lang="ja-JP" altLang="en-US" sz="2000" dirty="0">
              <a:solidFill>
                <a:srgbClr val="FF0000"/>
              </a:solidFill>
            </a:endParaRPr>
          </a:p>
        </p:txBody>
      </p:sp>
    </p:spTree>
    <p:extLst>
      <p:ext uri="{BB962C8B-B14F-4D97-AF65-F5344CB8AC3E}">
        <p14:creationId xmlns:p14="http://schemas.microsoft.com/office/powerpoint/2010/main" val="28745987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大腿骨 </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2603400355"/>
              </p:ext>
            </p:extLst>
          </p:nvPr>
        </p:nvGraphicFramePr>
        <p:xfrm>
          <a:off x="241411" y="1479048"/>
          <a:ext cx="4360485" cy="25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p:cNvGraphicFramePr>
            <a:graphicFrameLocks/>
          </p:cNvGraphicFramePr>
          <p:nvPr>
            <p:extLst>
              <p:ext uri="{D42A27DB-BD31-4B8C-83A1-F6EECF244321}">
                <p14:modId xmlns:p14="http://schemas.microsoft.com/office/powerpoint/2010/main" val="3636572467"/>
              </p:ext>
            </p:extLst>
          </p:nvPr>
        </p:nvGraphicFramePr>
        <p:xfrm>
          <a:off x="725496" y="4239416"/>
          <a:ext cx="431244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p:cNvGraphicFramePr>
            <a:graphicFrameLocks/>
          </p:cNvGraphicFramePr>
          <p:nvPr>
            <p:extLst>
              <p:ext uri="{D42A27DB-BD31-4B8C-83A1-F6EECF244321}">
                <p14:modId xmlns:p14="http://schemas.microsoft.com/office/powerpoint/2010/main" val="387505160"/>
              </p:ext>
            </p:extLst>
          </p:nvPr>
        </p:nvGraphicFramePr>
        <p:xfrm>
          <a:off x="4570000" y="1479048"/>
          <a:ext cx="4312440" cy="25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p:cNvGraphicFramePr>
            <a:graphicFrameLocks/>
          </p:cNvGraphicFramePr>
          <p:nvPr>
            <p:extLst>
              <p:ext uri="{D42A27DB-BD31-4B8C-83A1-F6EECF244321}">
                <p14:modId xmlns:p14="http://schemas.microsoft.com/office/powerpoint/2010/main" val="3086901427"/>
              </p:ext>
            </p:extLst>
          </p:nvPr>
        </p:nvGraphicFramePr>
        <p:xfrm>
          <a:off x="5046160" y="4239416"/>
          <a:ext cx="4312440" cy="2520000"/>
        </p:xfrm>
        <a:graphic>
          <a:graphicData uri="http://schemas.openxmlformats.org/drawingml/2006/chart">
            <c:chart xmlns:c="http://schemas.openxmlformats.org/drawingml/2006/chart" xmlns:r="http://schemas.openxmlformats.org/officeDocument/2006/relationships" r:id="rId5"/>
          </a:graphicData>
        </a:graphic>
      </p:graphicFrame>
      <p:cxnSp>
        <p:nvCxnSpPr>
          <p:cNvPr id="9" name="直線コネクタ 8"/>
          <p:cNvCxnSpPr/>
          <p:nvPr/>
        </p:nvCxnSpPr>
        <p:spPr>
          <a:xfrm>
            <a:off x="3150992" y="3428684"/>
            <a:ext cx="432048" cy="0"/>
          </a:xfrm>
          <a:prstGeom prst="line">
            <a:avLst/>
          </a:prstGeom>
          <a:ln w="2857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655048" y="3290185"/>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cxnSp>
        <p:nvCxnSpPr>
          <p:cNvPr id="11" name="直線コネクタ 10"/>
          <p:cNvCxnSpPr/>
          <p:nvPr/>
        </p:nvCxnSpPr>
        <p:spPr>
          <a:xfrm>
            <a:off x="3150992" y="3644708"/>
            <a:ext cx="432048" cy="0"/>
          </a:xfrm>
          <a:prstGeom prst="line">
            <a:avLst/>
          </a:prstGeom>
          <a:ln w="28575"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5048" y="3506209"/>
            <a:ext cx="1224136" cy="276999"/>
          </a:xfrm>
          <a:prstGeom prst="rect">
            <a:avLst/>
          </a:prstGeom>
          <a:noFill/>
        </p:spPr>
        <p:txBody>
          <a:bodyPr wrap="square" rtlCol="0">
            <a:spAutoFit/>
          </a:bodyPr>
          <a:lstStyle/>
          <a:p>
            <a:r>
              <a:rPr kumimoji="1" lang="en-US" altLang="ja-JP" sz="1200" b="1" dirty="0" smtClean="0"/>
              <a:t>Total Hip</a:t>
            </a:r>
            <a:endParaRPr kumimoji="1" lang="ja-JP" altLang="en-US" sz="1200" b="1" dirty="0"/>
          </a:p>
        </p:txBody>
      </p:sp>
      <p:cxnSp>
        <p:nvCxnSpPr>
          <p:cNvPr id="13" name="直線コネクタ 12"/>
          <p:cNvCxnSpPr/>
          <p:nvPr/>
        </p:nvCxnSpPr>
        <p:spPr>
          <a:xfrm>
            <a:off x="3139144" y="6189236"/>
            <a:ext cx="432048" cy="0"/>
          </a:xfrm>
          <a:prstGeom prst="line">
            <a:avLst/>
          </a:prstGeom>
          <a:ln w="2857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3643200" y="6050737"/>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cxnSp>
        <p:nvCxnSpPr>
          <p:cNvPr id="15" name="直線コネクタ 14"/>
          <p:cNvCxnSpPr/>
          <p:nvPr/>
        </p:nvCxnSpPr>
        <p:spPr>
          <a:xfrm>
            <a:off x="3139144" y="6405260"/>
            <a:ext cx="432048" cy="0"/>
          </a:xfrm>
          <a:prstGeom prst="line">
            <a:avLst/>
          </a:prstGeom>
          <a:ln w="28575"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3643200" y="6266761"/>
            <a:ext cx="1224136" cy="276999"/>
          </a:xfrm>
          <a:prstGeom prst="rect">
            <a:avLst/>
          </a:prstGeom>
          <a:noFill/>
        </p:spPr>
        <p:txBody>
          <a:bodyPr wrap="square" rtlCol="0">
            <a:spAutoFit/>
          </a:bodyPr>
          <a:lstStyle/>
          <a:p>
            <a:r>
              <a:rPr kumimoji="1" lang="en-US" altLang="ja-JP" sz="1200" b="1" dirty="0" smtClean="0"/>
              <a:t>Total Hip</a:t>
            </a:r>
            <a:endParaRPr kumimoji="1" lang="ja-JP" altLang="en-US" sz="1200" b="1" dirty="0"/>
          </a:p>
        </p:txBody>
      </p:sp>
      <p:cxnSp>
        <p:nvCxnSpPr>
          <p:cNvPr id="17" name="直線コネクタ 16"/>
          <p:cNvCxnSpPr/>
          <p:nvPr/>
        </p:nvCxnSpPr>
        <p:spPr>
          <a:xfrm>
            <a:off x="7308304" y="3423483"/>
            <a:ext cx="432048" cy="0"/>
          </a:xfrm>
          <a:prstGeom prst="line">
            <a:avLst/>
          </a:prstGeom>
          <a:ln w="28575"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812360" y="3284984"/>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cxnSp>
        <p:nvCxnSpPr>
          <p:cNvPr id="19" name="直線コネクタ 18"/>
          <p:cNvCxnSpPr/>
          <p:nvPr/>
        </p:nvCxnSpPr>
        <p:spPr>
          <a:xfrm>
            <a:off x="7308304" y="3639507"/>
            <a:ext cx="432048" cy="0"/>
          </a:xfrm>
          <a:prstGeom prst="line">
            <a:avLst/>
          </a:prstGeom>
          <a:ln w="2857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7812360" y="3501008"/>
            <a:ext cx="1224136" cy="276999"/>
          </a:xfrm>
          <a:prstGeom prst="rect">
            <a:avLst/>
          </a:prstGeom>
          <a:noFill/>
        </p:spPr>
        <p:txBody>
          <a:bodyPr wrap="square" rtlCol="0">
            <a:spAutoFit/>
          </a:bodyPr>
          <a:lstStyle/>
          <a:p>
            <a:r>
              <a:rPr kumimoji="1" lang="en-US" altLang="ja-JP" sz="1200" b="1" dirty="0" smtClean="0"/>
              <a:t>Total Hip</a:t>
            </a:r>
            <a:endParaRPr kumimoji="1" lang="ja-JP" altLang="en-US" sz="1200" b="1" dirty="0"/>
          </a:p>
        </p:txBody>
      </p:sp>
      <p:sp>
        <p:nvSpPr>
          <p:cNvPr id="25" name="テキスト ボックス 24"/>
          <p:cNvSpPr txBox="1"/>
          <p:nvPr/>
        </p:nvSpPr>
        <p:spPr>
          <a:xfrm>
            <a:off x="557416" y="1124744"/>
            <a:ext cx="834200" cy="307777"/>
          </a:xfrm>
          <a:prstGeom prst="rect">
            <a:avLst/>
          </a:prstGeom>
          <a:noFill/>
        </p:spPr>
        <p:txBody>
          <a:bodyPr wrap="square" rtlCol="0">
            <a:spAutoFit/>
          </a:bodyPr>
          <a:lstStyle/>
          <a:p>
            <a:r>
              <a:rPr kumimoji="1" lang="en-US" altLang="ja-JP" sz="1400" b="1" dirty="0" smtClean="0"/>
              <a:t>g/cm</a:t>
            </a:r>
            <a:r>
              <a:rPr kumimoji="1" lang="en-US" altLang="ja-JP" sz="1400" b="1" baseline="30000" dirty="0" smtClean="0"/>
              <a:t>2</a:t>
            </a:r>
            <a:endParaRPr kumimoji="1" lang="ja-JP" altLang="en-US" sz="1400" b="1" dirty="0"/>
          </a:p>
        </p:txBody>
      </p:sp>
      <p:sp>
        <p:nvSpPr>
          <p:cNvPr id="26" name="テキスト ボックス 25"/>
          <p:cNvSpPr txBox="1"/>
          <p:nvPr/>
        </p:nvSpPr>
        <p:spPr>
          <a:xfrm>
            <a:off x="4877896" y="1124744"/>
            <a:ext cx="834200" cy="307777"/>
          </a:xfrm>
          <a:prstGeom prst="rect">
            <a:avLst/>
          </a:prstGeom>
          <a:noFill/>
        </p:spPr>
        <p:txBody>
          <a:bodyPr wrap="square" rtlCol="0">
            <a:spAutoFit/>
          </a:bodyPr>
          <a:lstStyle/>
          <a:p>
            <a:r>
              <a:rPr kumimoji="1" lang="en-US" altLang="ja-JP" sz="1400" b="1" dirty="0" smtClean="0"/>
              <a:t>g/cm</a:t>
            </a:r>
            <a:r>
              <a:rPr kumimoji="1" lang="en-US" altLang="ja-JP" sz="1400" b="1" baseline="30000" dirty="0" smtClean="0"/>
              <a:t>2</a:t>
            </a:r>
            <a:endParaRPr kumimoji="1" lang="ja-JP" altLang="en-US" sz="1400" b="1" dirty="0"/>
          </a:p>
        </p:txBody>
      </p:sp>
      <p:cxnSp>
        <p:nvCxnSpPr>
          <p:cNvPr id="28" name="直線コネクタ 27"/>
          <p:cNvCxnSpPr/>
          <p:nvPr/>
        </p:nvCxnSpPr>
        <p:spPr>
          <a:xfrm>
            <a:off x="7308304" y="6207100"/>
            <a:ext cx="432048" cy="0"/>
          </a:xfrm>
          <a:prstGeom prst="line">
            <a:avLst/>
          </a:prstGeom>
          <a:ln w="28575"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7812360" y="6068601"/>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cxnSp>
        <p:nvCxnSpPr>
          <p:cNvPr id="30" name="直線コネクタ 29"/>
          <p:cNvCxnSpPr/>
          <p:nvPr/>
        </p:nvCxnSpPr>
        <p:spPr>
          <a:xfrm>
            <a:off x="7308304" y="6423124"/>
            <a:ext cx="432048" cy="0"/>
          </a:xfrm>
          <a:prstGeom prst="line">
            <a:avLst/>
          </a:prstGeom>
          <a:ln w="2857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7812360" y="6284625"/>
            <a:ext cx="1224136" cy="276999"/>
          </a:xfrm>
          <a:prstGeom prst="rect">
            <a:avLst/>
          </a:prstGeom>
          <a:noFill/>
        </p:spPr>
        <p:txBody>
          <a:bodyPr wrap="square" rtlCol="0">
            <a:spAutoFit/>
          </a:bodyPr>
          <a:lstStyle/>
          <a:p>
            <a:r>
              <a:rPr kumimoji="1" lang="en-US" altLang="ja-JP" sz="1200" b="1" dirty="0" smtClean="0"/>
              <a:t>Total Hip</a:t>
            </a:r>
            <a:endParaRPr kumimoji="1" lang="ja-JP" altLang="en-US" sz="1200" b="1" dirty="0"/>
          </a:p>
        </p:txBody>
      </p:sp>
      <p:sp>
        <p:nvSpPr>
          <p:cNvPr id="33" name="テキスト ボックス 32"/>
          <p:cNvSpPr txBox="1"/>
          <p:nvPr/>
        </p:nvSpPr>
        <p:spPr>
          <a:xfrm>
            <a:off x="635624" y="4011080"/>
            <a:ext cx="671768" cy="307777"/>
          </a:xfrm>
          <a:prstGeom prst="rect">
            <a:avLst/>
          </a:prstGeom>
          <a:noFill/>
        </p:spPr>
        <p:txBody>
          <a:bodyPr wrap="square" rtlCol="0">
            <a:spAutoFit/>
          </a:bodyPr>
          <a:lstStyle/>
          <a:p>
            <a:r>
              <a:rPr lang="en-US" altLang="ja-JP" sz="1400" b="1" dirty="0"/>
              <a:t>%</a:t>
            </a:r>
            <a:endParaRPr kumimoji="1" lang="ja-JP" altLang="en-US" sz="1400" b="1" dirty="0"/>
          </a:p>
        </p:txBody>
      </p:sp>
      <p:sp>
        <p:nvSpPr>
          <p:cNvPr id="34" name="テキスト ボックス 33"/>
          <p:cNvSpPr txBox="1"/>
          <p:nvPr/>
        </p:nvSpPr>
        <p:spPr>
          <a:xfrm>
            <a:off x="4950456" y="4005064"/>
            <a:ext cx="671768" cy="307777"/>
          </a:xfrm>
          <a:prstGeom prst="rect">
            <a:avLst/>
          </a:prstGeom>
          <a:noFill/>
        </p:spPr>
        <p:txBody>
          <a:bodyPr wrap="square" rtlCol="0">
            <a:spAutoFit/>
          </a:bodyPr>
          <a:lstStyle/>
          <a:p>
            <a:r>
              <a:rPr lang="en-US" altLang="ja-JP" sz="1400" b="1" dirty="0"/>
              <a:t>%</a:t>
            </a:r>
            <a:endParaRPr kumimoji="1" lang="ja-JP" altLang="en-US" sz="1400" b="1" dirty="0"/>
          </a:p>
        </p:txBody>
      </p:sp>
      <p:sp>
        <p:nvSpPr>
          <p:cNvPr id="27" name="テキスト ボックス 26"/>
          <p:cNvSpPr txBox="1"/>
          <p:nvPr/>
        </p:nvSpPr>
        <p:spPr>
          <a:xfrm>
            <a:off x="1894568" y="4661892"/>
            <a:ext cx="1603328" cy="369332"/>
          </a:xfrm>
          <a:prstGeom prst="rect">
            <a:avLst/>
          </a:prstGeom>
          <a:noFill/>
        </p:spPr>
        <p:txBody>
          <a:bodyPr wrap="square" rtlCol="0">
            <a:spAutoFit/>
          </a:bodyPr>
          <a:lstStyle/>
          <a:p>
            <a:pPr algn="ctr"/>
            <a:r>
              <a:rPr kumimoji="1" lang="en-US" altLang="ja-JP" dirty="0" smtClean="0">
                <a:solidFill>
                  <a:srgbClr val="FF0000"/>
                </a:solidFill>
              </a:rPr>
              <a:t>+2.2%</a:t>
            </a:r>
            <a:endParaRPr kumimoji="1" lang="ja-JP" altLang="en-US" dirty="0">
              <a:solidFill>
                <a:srgbClr val="FF0000"/>
              </a:solidFill>
            </a:endParaRPr>
          </a:p>
        </p:txBody>
      </p:sp>
      <p:sp>
        <p:nvSpPr>
          <p:cNvPr id="32" name="テキスト ボックス 31"/>
          <p:cNvSpPr txBox="1"/>
          <p:nvPr/>
        </p:nvSpPr>
        <p:spPr>
          <a:xfrm>
            <a:off x="6190984" y="4655876"/>
            <a:ext cx="1603328" cy="369332"/>
          </a:xfrm>
          <a:prstGeom prst="rect">
            <a:avLst/>
          </a:prstGeom>
          <a:noFill/>
        </p:spPr>
        <p:txBody>
          <a:bodyPr wrap="square" rtlCol="0">
            <a:spAutoFit/>
          </a:bodyPr>
          <a:lstStyle/>
          <a:p>
            <a:pPr algn="ctr"/>
            <a:r>
              <a:rPr kumimoji="1" lang="en-US" altLang="ja-JP" dirty="0" smtClean="0">
                <a:solidFill>
                  <a:srgbClr val="FF0000"/>
                </a:solidFill>
              </a:rPr>
              <a:t>+4.5%</a:t>
            </a:r>
            <a:endParaRPr kumimoji="1" lang="ja-JP" altLang="en-US" dirty="0">
              <a:solidFill>
                <a:srgbClr val="FF0000"/>
              </a:solidFill>
            </a:endParaRPr>
          </a:p>
        </p:txBody>
      </p:sp>
      <p:sp>
        <p:nvSpPr>
          <p:cNvPr id="35" name="テキスト ボックス 34"/>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Tree>
    <p:extLst>
      <p:ext uri="{BB962C8B-B14F-4D97-AF65-F5344CB8AC3E}">
        <p14:creationId xmlns:p14="http://schemas.microsoft.com/office/powerpoint/2010/main" val="25440339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大腿骨</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1364231259"/>
              </p:ext>
            </p:extLst>
          </p:nvPr>
        </p:nvGraphicFramePr>
        <p:xfrm>
          <a:off x="467544" y="2235120"/>
          <a:ext cx="4120380" cy="33541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グラフ 6"/>
          <p:cNvGraphicFramePr>
            <a:graphicFrameLocks/>
          </p:cNvGraphicFramePr>
          <p:nvPr>
            <p:extLst>
              <p:ext uri="{D42A27DB-BD31-4B8C-83A1-F6EECF244321}">
                <p14:modId xmlns:p14="http://schemas.microsoft.com/office/powerpoint/2010/main" val="2681283141"/>
              </p:ext>
            </p:extLst>
          </p:nvPr>
        </p:nvGraphicFramePr>
        <p:xfrm>
          <a:off x="4787832" y="2229104"/>
          <a:ext cx="4120380" cy="335412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直線コネクタ 8"/>
          <p:cNvCxnSpPr/>
          <p:nvPr/>
        </p:nvCxnSpPr>
        <p:spPr>
          <a:xfrm>
            <a:off x="3150348" y="2457304"/>
            <a:ext cx="432048" cy="0"/>
          </a:xfrm>
          <a:prstGeom prst="line">
            <a:avLst/>
          </a:prstGeom>
          <a:ln w="2857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3654404" y="2318805"/>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cxnSp>
        <p:nvCxnSpPr>
          <p:cNvPr id="11" name="直線コネクタ 10"/>
          <p:cNvCxnSpPr/>
          <p:nvPr/>
        </p:nvCxnSpPr>
        <p:spPr>
          <a:xfrm>
            <a:off x="3150348" y="2673328"/>
            <a:ext cx="432048" cy="0"/>
          </a:xfrm>
          <a:prstGeom prst="line">
            <a:avLst/>
          </a:prstGeom>
          <a:ln w="28575"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54404" y="2534829"/>
            <a:ext cx="1224136" cy="276999"/>
          </a:xfrm>
          <a:prstGeom prst="rect">
            <a:avLst/>
          </a:prstGeom>
          <a:noFill/>
        </p:spPr>
        <p:txBody>
          <a:bodyPr wrap="square" rtlCol="0">
            <a:spAutoFit/>
          </a:bodyPr>
          <a:lstStyle/>
          <a:p>
            <a:r>
              <a:rPr kumimoji="1" lang="en-US" altLang="ja-JP" sz="1200" b="1" dirty="0" smtClean="0"/>
              <a:t>Total Hip</a:t>
            </a:r>
            <a:endParaRPr kumimoji="1" lang="ja-JP" altLang="en-US" sz="1200" b="1" dirty="0"/>
          </a:p>
        </p:txBody>
      </p:sp>
      <p:cxnSp>
        <p:nvCxnSpPr>
          <p:cNvPr id="13" name="直線コネクタ 12"/>
          <p:cNvCxnSpPr/>
          <p:nvPr/>
        </p:nvCxnSpPr>
        <p:spPr>
          <a:xfrm>
            <a:off x="7308304" y="2457304"/>
            <a:ext cx="432048" cy="0"/>
          </a:xfrm>
          <a:prstGeom prst="line">
            <a:avLst/>
          </a:prstGeom>
          <a:ln w="28575"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812360" y="2318805"/>
            <a:ext cx="1224136" cy="276999"/>
          </a:xfrm>
          <a:prstGeom prst="rect">
            <a:avLst/>
          </a:prstGeom>
          <a:noFill/>
        </p:spPr>
        <p:txBody>
          <a:bodyPr wrap="square" rtlCol="0">
            <a:spAutoFit/>
          </a:bodyPr>
          <a:lstStyle/>
          <a:p>
            <a:r>
              <a:rPr lang="ja-JP" altLang="en-US" sz="1200" b="1" dirty="0" smtClean="0"/>
              <a:t>大腿骨頸部</a:t>
            </a:r>
            <a:endParaRPr kumimoji="1" lang="ja-JP" altLang="en-US" sz="1200" b="1" dirty="0"/>
          </a:p>
        </p:txBody>
      </p:sp>
      <p:cxnSp>
        <p:nvCxnSpPr>
          <p:cNvPr id="15" name="直線コネクタ 14"/>
          <p:cNvCxnSpPr/>
          <p:nvPr/>
        </p:nvCxnSpPr>
        <p:spPr>
          <a:xfrm>
            <a:off x="7308304" y="2673328"/>
            <a:ext cx="432048" cy="0"/>
          </a:xfrm>
          <a:prstGeom prst="line">
            <a:avLst/>
          </a:prstGeom>
          <a:ln w="2857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7812360" y="2534829"/>
            <a:ext cx="1224136" cy="276999"/>
          </a:xfrm>
          <a:prstGeom prst="rect">
            <a:avLst/>
          </a:prstGeom>
          <a:noFill/>
        </p:spPr>
        <p:txBody>
          <a:bodyPr wrap="square" rtlCol="0">
            <a:spAutoFit/>
          </a:bodyPr>
          <a:lstStyle/>
          <a:p>
            <a:r>
              <a:rPr kumimoji="1" lang="en-US" altLang="ja-JP" sz="1200" b="1" dirty="0" smtClean="0"/>
              <a:t>Total Hip</a:t>
            </a:r>
            <a:endParaRPr kumimoji="1" lang="ja-JP" altLang="en-US" sz="1200" b="1" dirty="0"/>
          </a:p>
        </p:txBody>
      </p:sp>
      <p:cxnSp>
        <p:nvCxnSpPr>
          <p:cNvPr id="17" name="直線コネクタ 16"/>
          <p:cNvCxnSpPr/>
          <p:nvPr/>
        </p:nvCxnSpPr>
        <p:spPr>
          <a:xfrm>
            <a:off x="3150348" y="2871212"/>
            <a:ext cx="43204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654404" y="2732713"/>
            <a:ext cx="1224136" cy="276999"/>
          </a:xfrm>
          <a:prstGeom prst="rect">
            <a:avLst/>
          </a:prstGeom>
          <a:noFill/>
        </p:spPr>
        <p:txBody>
          <a:bodyPr wrap="square" rtlCol="0">
            <a:spAutoFit/>
          </a:bodyPr>
          <a:lstStyle/>
          <a:p>
            <a:r>
              <a:rPr lang="ja-JP" altLang="en-US" sz="1200" b="1" dirty="0"/>
              <a:t>転子部</a:t>
            </a:r>
            <a:endParaRPr kumimoji="1" lang="ja-JP" altLang="en-US" sz="1200" b="1" dirty="0"/>
          </a:p>
        </p:txBody>
      </p:sp>
      <p:cxnSp>
        <p:nvCxnSpPr>
          <p:cNvPr id="19" name="直線コネクタ 18"/>
          <p:cNvCxnSpPr/>
          <p:nvPr/>
        </p:nvCxnSpPr>
        <p:spPr>
          <a:xfrm>
            <a:off x="7308304" y="2871212"/>
            <a:ext cx="43204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7812360" y="2732713"/>
            <a:ext cx="1224136" cy="276999"/>
          </a:xfrm>
          <a:prstGeom prst="rect">
            <a:avLst/>
          </a:prstGeom>
          <a:noFill/>
        </p:spPr>
        <p:txBody>
          <a:bodyPr wrap="square" rtlCol="0">
            <a:spAutoFit/>
          </a:bodyPr>
          <a:lstStyle/>
          <a:p>
            <a:r>
              <a:rPr lang="ja-JP" altLang="en-US" sz="1200" b="1" dirty="0"/>
              <a:t>転子部</a:t>
            </a:r>
            <a:endParaRPr kumimoji="1" lang="ja-JP" altLang="en-US" sz="1200" b="1" dirty="0"/>
          </a:p>
        </p:txBody>
      </p:sp>
      <p:sp>
        <p:nvSpPr>
          <p:cNvPr id="21" name="テキスト ボックス 20"/>
          <p:cNvSpPr txBox="1"/>
          <p:nvPr/>
        </p:nvSpPr>
        <p:spPr>
          <a:xfrm>
            <a:off x="539552" y="1947088"/>
            <a:ext cx="671768" cy="307777"/>
          </a:xfrm>
          <a:prstGeom prst="rect">
            <a:avLst/>
          </a:prstGeom>
          <a:noFill/>
        </p:spPr>
        <p:txBody>
          <a:bodyPr wrap="square" rtlCol="0">
            <a:spAutoFit/>
          </a:bodyPr>
          <a:lstStyle/>
          <a:p>
            <a:r>
              <a:rPr lang="en-US" altLang="ja-JP" sz="1400" b="1" dirty="0"/>
              <a:t>%</a:t>
            </a:r>
            <a:endParaRPr kumimoji="1" lang="ja-JP" altLang="en-US" sz="1400" b="1" dirty="0"/>
          </a:p>
        </p:txBody>
      </p:sp>
      <p:sp>
        <p:nvSpPr>
          <p:cNvPr id="22" name="テキスト ボックス 21"/>
          <p:cNvSpPr txBox="1"/>
          <p:nvPr/>
        </p:nvSpPr>
        <p:spPr>
          <a:xfrm>
            <a:off x="4854384" y="1941072"/>
            <a:ext cx="671768" cy="307777"/>
          </a:xfrm>
          <a:prstGeom prst="rect">
            <a:avLst/>
          </a:prstGeom>
          <a:noFill/>
        </p:spPr>
        <p:txBody>
          <a:bodyPr wrap="square" rtlCol="0">
            <a:spAutoFit/>
          </a:bodyPr>
          <a:lstStyle/>
          <a:p>
            <a:r>
              <a:rPr lang="en-US" altLang="ja-JP" sz="1400" b="1" dirty="0"/>
              <a:t>%</a:t>
            </a:r>
            <a:endParaRPr kumimoji="1" lang="ja-JP" altLang="en-US" sz="1400" b="1" dirty="0"/>
          </a:p>
        </p:txBody>
      </p:sp>
      <p:cxnSp>
        <p:nvCxnSpPr>
          <p:cNvPr id="23" name="直線矢印コネクタ 22"/>
          <p:cNvCxnSpPr/>
          <p:nvPr/>
        </p:nvCxnSpPr>
        <p:spPr>
          <a:xfrm>
            <a:off x="3888200" y="3543120"/>
            <a:ext cx="0"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8178600" y="3045080"/>
            <a:ext cx="0"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Tree>
    <p:extLst>
      <p:ext uri="{BB962C8B-B14F-4D97-AF65-F5344CB8AC3E}">
        <p14:creationId xmlns:p14="http://schemas.microsoft.com/office/powerpoint/2010/main" val="12645392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骨代謝マーカー</a:t>
            </a:r>
            <a:endParaRPr kumimoji="1" lang="ja-JP" altLang="en-US" dirty="0"/>
          </a:p>
        </p:txBody>
      </p:sp>
      <p:graphicFrame>
        <p:nvGraphicFramePr>
          <p:cNvPr id="6" name="グラフ 5"/>
          <p:cNvGraphicFramePr>
            <a:graphicFrameLocks/>
          </p:cNvGraphicFramePr>
          <p:nvPr>
            <p:extLst>
              <p:ext uri="{D42A27DB-BD31-4B8C-83A1-F6EECF244321}">
                <p14:modId xmlns:p14="http://schemas.microsoft.com/office/powerpoint/2010/main" val="530969805"/>
              </p:ext>
            </p:extLst>
          </p:nvPr>
        </p:nvGraphicFramePr>
        <p:xfrm>
          <a:off x="48128" y="2148985"/>
          <a:ext cx="4572000" cy="40163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グラフ 6"/>
          <p:cNvGraphicFramePr>
            <a:graphicFrameLocks/>
          </p:cNvGraphicFramePr>
          <p:nvPr>
            <p:extLst>
              <p:ext uri="{D42A27DB-BD31-4B8C-83A1-F6EECF244321}">
                <p14:modId xmlns:p14="http://schemas.microsoft.com/office/powerpoint/2010/main" val="1974256922"/>
              </p:ext>
            </p:extLst>
          </p:nvPr>
        </p:nvGraphicFramePr>
        <p:xfrm>
          <a:off x="4523872" y="2148985"/>
          <a:ext cx="4572000" cy="4016319"/>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Tree>
    <p:extLst>
      <p:ext uri="{BB962C8B-B14F-4D97-AF65-F5344CB8AC3E}">
        <p14:creationId xmlns:p14="http://schemas.microsoft.com/office/powerpoint/2010/main" val="30430941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DAS28</a:t>
            </a:r>
            <a:br>
              <a:rPr lang="en-US" altLang="ja-JP" dirty="0" smtClean="0"/>
            </a:br>
            <a:r>
              <a:rPr lang="en-US" altLang="ja-JP" dirty="0" smtClean="0"/>
              <a:t>MMP-3</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009026987"/>
              </p:ext>
            </p:extLst>
          </p:nvPr>
        </p:nvGraphicFramePr>
        <p:xfrm>
          <a:off x="175031" y="2343600"/>
          <a:ext cx="4572000" cy="40163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グラフ 7"/>
          <p:cNvGraphicFramePr>
            <a:graphicFrameLocks/>
          </p:cNvGraphicFramePr>
          <p:nvPr>
            <p:extLst>
              <p:ext uri="{D42A27DB-BD31-4B8C-83A1-F6EECF244321}">
                <p14:modId xmlns:p14="http://schemas.microsoft.com/office/powerpoint/2010/main" val="4233863134"/>
              </p:ext>
            </p:extLst>
          </p:nvPr>
        </p:nvGraphicFramePr>
        <p:xfrm>
          <a:off x="4473575" y="2348880"/>
          <a:ext cx="4572000" cy="4016319"/>
        </p:xfrm>
        <a:graphic>
          <a:graphicData uri="http://schemas.openxmlformats.org/drawingml/2006/chart">
            <c:chart xmlns:c="http://schemas.openxmlformats.org/drawingml/2006/chart" xmlns:r="http://schemas.openxmlformats.org/officeDocument/2006/relationships" r:id="rId3"/>
          </a:graphicData>
        </a:graphic>
      </p:graphicFrame>
      <p:sp>
        <p:nvSpPr>
          <p:cNvPr id="9" name="テキスト ボックス 8"/>
          <p:cNvSpPr txBox="1"/>
          <p:nvPr/>
        </p:nvSpPr>
        <p:spPr>
          <a:xfrm>
            <a:off x="3851920" y="3212976"/>
            <a:ext cx="504056" cy="246221"/>
          </a:xfrm>
          <a:prstGeom prst="rect">
            <a:avLst/>
          </a:prstGeom>
          <a:noFill/>
        </p:spPr>
        <p:txBody>
          <a:bodyPr wrap="square" rtlCol="0">
            <a:spAutoFit/>
          </a:bodyPr>
          <a:lstStyle/>
          <a:p>
            <a:pPr algn="ctr"/>
            <a:r>
              <a:rPr kumimoji="1" lang="en-US" altLang="ja-JP" sz="1000" dirty="0" smtClean="0"/>
              <a:t>N.S</a:t>
            </a:r>
            <a:endParaRPr kumimoji="1" lang="ja-JP" altLang="en-US" sz="1000" dirty="0"/>
          </a:p>
        </p:txBody>
      </p:sp>
      <p:sp>
        <p:nvSpPr>
          <p:cNvPr id="10" name="テキスト ボックス 9"/>
          <p:cNvSpPr txBox="1"/>
          <p:nvPr/>
        </p:nvSpPr>
        <p:spPr>
          <a:xfrm>
            <a:off x="8244408" y="3649815"/>
            <a:ext cx="504056" cy="246221"/>
          </a:xfrm>
          <a:prstGeom prst="rect">
            <a:avLst/>
          </a:prstGeom>
          <a:noFill/>
        </p:spPr>
        <p:txBody>
          <a:bodyPr wrap="square" rtlCol="0">
            <a:spAutoFit/>
          </a:bodyPr>
          <a:lstStyle/>
          <a:p>
            <a:pPr algn="ctr"/>
            <a:r>
              <a:rPr kumimoji="1" lang="en-US" altLang="ja-JP" sz="1000" dirty="0" smtClean="0"/>
              <a:t>N.S</a:t>
            </a:r>
            <a:endParaRPr kumimoji="1" lang="ja-JP" altLang="en-US" sz="1000" dirty="0"/>
          </a:p>
        </p:txBody>
      </p:sp>
      <p:sp>
        <p:nvSpPr>
          <p:cNvPr id="7" name="テキスト ボックス 6"/>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Tree>
    <p:extLst>
      <p:ext uri="{BB962C8B-B14F-4D97-AF65-F5344CB8AC3E}">
        <p14:creationId xmlns:p14="http://schemas.microsoft.com/office/powerpoint/2010/main" val="5619406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有害事象</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187933683"/>
              </p:ext>
            </p:extLst>
          </p:nvPr>
        </p:nvGraphicFramePr>
        <p:xfrm>
          <a:off x="1259632" y="2560320"/>
          <a:ext cx="6624736" cy="1737360"/>
        </p:xfrm>
        <a:graphic>
          <a:graphicData uri="http://schemas.openxmlformats.org/drawingml/2006/table">
            <a:tbl>
              <a:tblPr firstRow="1" bandRow="1">
                <a:tableStyleId>{5C22544A-7EE6-4342-B048-85BDC9FD1C3A}</a:tableStyleId>
              </a:tblPr>
              <a:tblGrid>
                <a:gridCol w="4196840"/>
                <a:gridCol w="2427896"/>
              </a:tblGrid>
              <a:tr h="370840">
                <a:tc>
                  <a:txBody>
                    <a:bodyPr/>
                    <a:lstStyle/>
                    <a:p>
                      <a:endParaRPr kumimoji="1" lang="ja-JP" altLang="en-US" sz="32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kumimoji="1" lang="ja-JP" altLang="en-US" sz="320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ctr"/>
                      <a:r>
                        <a:rPr kumimoji="1" lang="ja-JP" altLang="en-US" sz="3200" dirty="0" smtClean="0">
                          <a:solidFill>
                            <a:schemeClr val="tx1"/>
                          </a:solidFill>
                        </a:rPr>
                        <a:t>大腿骨頸部骨折</a:t>
                      </a:r>
                      <a:endParaRPr kumimoji="1" lang="ja-JP" altLang="en-US" sz="32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3200" dirty="0" smtClean="0">
                          <a:solidFill>
                            <a:schemeClr val="tx1"/>
                          </a:solidFill>
                        </a:rPr>
                        <a:t>1</a:t>
                      </a:r>
                      <a:r>
                        <a:rPr kumimoji="1" lang="ja-JP" altLang="en-US" sz="3200" dirty="0" smtClean="0">
                          <a:solidFill>
                            <a:schemeClr val="tx1"/>
                          </a:solidFill>
                        </a:rPr>
                        <a:t>例</a:t>
                      </a:r>
                      <a:endParaRPr kumimoji="1" lang="ja-JP" altLang="en-US" sz="32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ctr"/>
                      <a:r>
                        <a:rPr kumimoji="1" lang="ja-JP" altLang="en-US" sz="3200" dirty="0" smtClean="0">
                          <a:solidFill>
                            <a:schemeClr val="tx1"/>
                          </a:solidFill>
                        </a:rPr>
                        <a:t>肝機能障害</a:t>
                      </a:r>
                      <a:endParaRPr kumimoji="1" lang="ja-JP" altLang="en-US" sz="3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3200" dirty="0" smtClean="0">
                          <a:solidFill>
                            <a:schemeClr val="tx1"/>
                          </a:solidFill>
                        </a:rPr>
                        <a:t>1</a:t>
                      </a:r>
                      <a:r>
                        <a:rPr kumimoji="1" lang="ja-JP" altLang="en-US" sz="3200" dirty="0" smtClean="0">
                          <a:solidFill>
                            <a:schemeClr val="tx1"/>
                          </a:solidFill>
                        </a:rPr>
                        <a:t>例</a:t>
                      </a:r>
                      <a:endParaRPr kumimoji="1" lang="en-US" altLang="ja-JP" sz="3200" dirty="0" smtClean="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6457734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DAS MMP3</a:t>
            </a:r>
            <a:r>
              <a:rPr kumimoji="1" lang="en-US" altLang="ja-JP" dirty="0" smtClean="0"/>
              <a:t/>
            </a:r>
            <a:br>
              <a:rPr kumimoji="1" lang="en-US" altLang="ja-JP" dirty="0" smtClean="0"/>
            </a:br>
            <a:r>
              <a:rPr kumimoji="1" lang="en-US" altLang="ja-JP" dirty="0" smtClean="0"/>
              <a:t>PINP TRACP-5b</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2990002540"/>
              </p:ext>
            </p:extLst>
          </p:nvPr>
        </p:nvGraphicFramePr>
        <p:xfrm>
          <a:off x="243314" y="5108339"/>
          <a:ext cx="4156364" cy="1548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p:cNvGraphicFramePr>
            <a:graphicFrameLocks/>
          </p:cNvGraphicFramePr>
          <p:nvPr>
            <p:extLst>
              <p:ext uri="{D42A27DB-BD31-4B8C-83A1-F6EECF244321}">
                <p14:modId xmlns:p14="http://schemas.microsoft.com/office/powerpoint/2010/main" val="141479212"/>
              </p:ext>
            </p:extLst>
          </p:nvPr>
        </p:nvGraphicFramePr>
        <p:xfrm>
          <a:off x="4851826" y="5108339"/>
          <a:ext cx="4156364" cy="15484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グラフ 5"/>
          <p:cNvGraphicFramePr>
            <a:graphicFrameLocks/>
          </p:cNvGraphicFramePr>
          <p:nvPr>
            <p:extLst>
              <p:ext uri="{D42A27DB-BD31-4B8C-83A1-F6EECF244321}">
                <p14:modId xmlns:p14="http://schemas.microsoft.com/office/powerpoint/2010/main" val="385694084"/>
              </p:ext>
            </p:extLst>
          </p:nvPr>
        </p:nvGraphicFramePr>
        <p:xfrm>
          <a:off x="261525" y="1862509"/>
          <a:ext cx="4532418" cy="14224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グラフ 6"/>
          <p:cNvGraphicFramePr>
            <a:graphicFrameLocks/>
          </p:cNvGraphicFramePr>
          <p:nvPr>
            <p:extLst>
              <p:ext uri="{D42A27DB-BD31-4B8C-83A1-F6EECF244321}">
                <p14:modId xmlns:p14="http://schemas.microsoft.com/office/powerpoint/2010/main" val="3165678854"/>
              </p:ext>
            </p:extLst>
          </p:nvPr>
        </p:nvGraphicFramePr>
        <p:xfrm>
          <a:off x="4581813" y="1856493"/>
          <a:ext cx="4532418" cy="1422475"/>
        </p:xfrm>
        <a:graphic>
          <a:graphicData uri="http://schemas.openxmlformats.org/drawingml/2006/chart">
            <c:chart xmlns:c="http://schemas.openxmlformats.org/drawingml/2006/chart" xmlns:r="http://schemas.openxmlformats.org/officeDocument/2006/relationships" r:id="rId5"/>
          </a:graphicData>
        </a:graphic>
      </p:graphicFrame>
      <p:cxnSp>
        <p:nvCxnSpPr>
          <p:cNvPr id="8" name="直線コネクタ 7"/>
          <p:cNvCxnSpPr/>
          <p:nvPr/>
        </p:nvCxnSpPr>
        <p:spPr>
          <a:xfrm>
            <a:off x="3390160" y="1680699"/>
            <a:ext cx="432048" cy="0"/>
          </a:xfrm>
          <a:prstGeom prst="line">
            <a:avLst/>
          </a:prstGeom>
          <a:ln w="2857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767880" y="1580672"/>
            <a:ext cx="1224136" cy="200055"/>
          </a:xfrm>
          <a:prstGeom prst="rect">
            <a:avLst/>
          </a:prstGeom>
          <a:noFill/>
        </p:spPr>
        <p:txBody>
          <a:bodyPr wrap="square" rtlCol="0">
            <a:spAutoFit/>
          </a:bodyPr>
          <a:lstStyle/>
          <a:p>
            <a:r>
              <a:rPr lang="ja-JP" altLang="en-US" sz="700" b="1" dirty="0" smtClean="0"/>
              <a:t>大腿骨頸部</a:t>
            </a:r>
            <a:endParaRPr kumimoji="1" lang="ja-JP" altLang="en-US" sz="700" b="1" dirty="0"/>
          </a:p>
        </p:txBody>
      </p:sp>
      <p:cxnSp>
        <p:nvCxnSpPr>
          <p:cNvPr id="10" name="直線コネクタ 9"/>
          <p:cNvCxnSpPr/>
          <p:nvPr/>
        </p:nvCxnSpPr>
        <p:spPr>
          <a:xfrm>
            <a:off x="3390160" y="1806779"/>
            <a:ext cx="432048" cy="0"/>
          </a:xfrm>
          <a:prstGeom prst="line">
            <a:avLst/>
          </a:prstGeom>
          <a:ln w="28575" cap="rnd">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3767880" y="1706752"/>
            <a:ext cx="1224136" cy="200055"/>
          </a:xfrm>
          <a:prstGeom prst="rect">
            <a:avLst/>
          </a:prstGeom>
          <a:noFill/>
        </p:spPr>
        <p:txBody>
          <a:bodyPr wrap="square" rtlCol="0">
            <a:spAutoFit/>
          </a:bodyPr>
          <a:lstStyle/>
          <a:p>
            <a:r>
              <a:rPr kumimoji="1" lang="en-US" altLang="ja-JP" sz="700" b="1" dirty="0" smtClean="0"/>
              <a:t>Total Hip</a:t>
            </a:r>
            <a:endParaRPr kumimoji="1" lang="ja-JP" altLang="en-US" sz="700" b="1" dirty="0"/>
          </a:p>
        </p:txBody>
      </p:sp>
      <p:cxnSp>
        <p:nvCxnSpPr>
          <p:cNvPr id="12" name="直線コネクタ 11"/>
          <p:cNvCxnSpPr/>
          <p:nvPr/>
        </p:nvCxnSpPr>
        <p:spPr>
          <a:xfrm>
            <a:off x="8010704" y="1680699"/>
            <a:ext cx="432048" cy="0"/>
          </a:xfrm>
          <a:prstGeom prst="line">
            <a:avLst/>
          </a:prstGeom>
          <a:ln w="28575"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8388424" y="1580672"/>
            <a:ext cx="1224136" cy="200055"/>
          </a:xfrm>
          <a:prstGeom prst="rect">
            <a:avLst/>
          </a:prstGeom>
          <a:noFill/>
        </p:spPr>
        <p:txBody>
          <a:bodyPr wrap="square" rtlCol="0">
            <a:spAutoFit/>
          </a:bodyPr>
          <a:lstStyle/>
          <a:p>
            <a:r>
              <a:rPr lang="ja-JP" altLang="en-US" sz="700" b="1" dirty="0" smtClean="0"/>
              <a:t>大腿骨頸部</a:t>
            </a:r>
            <a:endParaRPr kumimoji="1" lang="ja-JP" altLang="en-US" sz="700" b="1" dirty="0"/>
          </a:p>
        </p:txBody>
      </p:sp>
      <p:cxnSp>
        <p:nvCxnSpPr>
          <p:cNvPr id="14" name="直線コネクタ 13"/>
          <p:cNvCxnSpPr/>
          <p:nvPr/>
        </p:nvCxnSpPr>
        <p:spPr>
          <a:xfrm>
            <a:off x="8010704" y="1806779"/>
            <a:ext cx="432048" cy="0"/>
          </a:xfrm>
          <a:prstGeom prst="line">
            <a:avLst/>
          </a:prstGeom>
          <a:ln w="28575"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388424" y="1706752"/>
            <a:ext cx="1224136" cy="200055"/>
          </a:xfrm>
          <a:prstGeom prst="rect">
            <a:avLst/>
          </a:prstGeom>
          <a:noFill/>
        </p:spPr>
        <p:txBody>
          <a:bodyPr wrap="square" rtlCol="0">
            <a:spAutoFit/>
          </a:bodyPr>
          <a:lstStyle/>
          <a:p>
            <a:r>
              <a:rPr kumimoji="1" lang="en-US" altLang="ja-JP" sz="700" b="1" dirty="0" smtClean="0"/>
              <a:t>Total Hip</a:t>
            </a:r>
            <a:endParaRPr kumimoji="1" lang="ja-JP" altLang="en-US" sz="700" b="1" dirty="0"/>
          </a:p>
        </p:txBody>
      </p:sp>
      <p:cxnSp>
        <p:nvCxnSpPr>
          <p:cNvPr id="16" name="直線コネクタ 15"/>
          <p:cNvCxnSpPr/>
          <p:nvPr/>
        </p:nvCxnSpPr>
        <p:spPr>
          <a:xfrm>
            <a:off x="3390160" y="1927012"/>
            <a:ext cx="43204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767880" y="1826985"/>
            <a:ext cx="1224136" cy="200055"/>
          </a:xfrm>
          <a:prstGeom prst="rect">
            <a:avLst/>
          </a:prstGeom>
          <a:noFill/>
        </p:spPr>
        <p:txBody>
          <a:bodyPr wrap="square" rtlCol="0">
            <a:spAutoFit/>
          </a:bodyPr>
          <a:lstStyle/>
          <a:p>
            <a:r>
              <a:rPr lang="ja-JP" altLang="en-US" sz="700" b="1" dirty="0"/>
              <a:t>転子部</a:t>
            </a:r>
            <a:endParaRPr kumimoji="1" lang="ja-JP" altLang="en-US" sz="700" b="1" dirty="0"/>
          </a:p>
        </p:txBody>
      </p:sp>
      <p:cxnSp>
        <p:nvCxnSpPr>
          <p:cNvPr id="18" name="直線コネクタ 17"/>
          <p:cNvCxnSpPr/>
          <p:nvPr/>
        </p:nvCxnSpPr>
        <p:spPr>
          <a:xfrm>
            <a:off x="8010704" y="1927012"/>
            <a:ext cx="43204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8388424" y="1826985"/>
            <a:ext cx="1224136" cy="200055"/>
          </a:xfrm>
          <a:prstGeom prst="rect">
            <a:avLst/>
          </a:prstGeom>
          <a:noFill/>
        </p:spPr>
        <p:txBody>
          <a:bodyPr wrap="square" rtlCol="0">
            <a:spAutoFit/>
          </a:bodyPr>
          <a:lstStyle/>
          <a:p>
            <a:r>
              <a:rPr lang="ja-JP" altLang="en-US" sz="700" b="1" dirty="0"/>
              <a:t>転子部</a:t>
            </a:r>
            <a:endParaRPr kumimoji="1" lang="ja-JP" altLang="en-US" sz="700" b="1" dirty="0"/>
          </a:p>
        </p:txBody>
      </p:sp>
      <p:sp>
        <p:nvSpPr>
          <p:cNvPr id="20" name="テキスト ボックス 19"/>
          <p:cNvSpPr txBox="1"/>
          <p:nvPr/>
        </p:nvSpPr>
        <p:spPr>
          <a:xfrm>
            <a:off x="555004" y="1569283"/>
            <a:ext cx="671768" cy="254361"/>
          </a:xfrm>
          <a:prstGeom prst="rect">
            <a:avLst/>
          </a:prstGeom>
          <a:noFill/>
        </p:spPr>
        <p:txBody>
          <a:bodyPr wrap="square" rtlCol="0">
            <a:spAutoFit/>
          </a:bodyPr>
          <a:lstStyle/>
          <a:p>
            <a:r>
              <a:rPr lang="en-US" altLang="ja-JP" sz="1400" b="1" dirty="0"/>
              <a:t>%</a:t>
            </a:r>
            <a:endParaRPr kumimoji="1" lang="ja-JP" altLang="en-US" sz="1400" b="1" dirty="0"/>
          </a:p>
        </p:txBody>
      </p:sp>
      <p:sp>
        <p:nvSpPr>
          <p:cNvPr id="22" name="テキスト ボックス 21"/>
          <p:cNvSpPr txBox="1"/>
          <p:nvPr/>
        </p:nvSpPr>
        <p:spPr>
          <a:xfrm>
            <a:off x="5226272" y="1562407"/>
            <a:ext cx="671768" cy="254361"/>
          </a:xfrm>
          <a:prstGeom prst="rect">
            <a:avLst/>
          </a:prstGeom>
          <a:noFill/>
        </p:spPr>
        <p:txBody>
          <a:bodyPr wrap="square" rtlCol="0">
            <a:spAutoFit/>
          </a:bodyPr>
          <a:lstStyle/>
          <a:p>
            <a:r>
              <a:rPr lang="en-US" altLang="ja-JP" sz="1400" b="1" dirty="0"/>
              <a:t>%</a:t>
            </a:r>
            <a:endParaRPr kumimoji="1" lang="ja-JP" altLang="en-US" sz="1400" b="1" dirty="0"/>
          </a:p>
        </p:txBody>
      </p:sp>
      <p:graphicFrame>
        <p:nvGraphicFramePr>
          <p:cNvPr id="21" name="グラフ 20"/>
          <p:cNvGraphicFramePr>
            <a:graphicFrameLocks/>
          </p:cNvGraphicFramePr>
          <p:nvPr>
            <p:extLst>
              <p:ext uri="{D42A27DB-BD31-4B8C-83A1-F6EECF244321}">
                <p14:modId xmlns:p14="http://schemas.microsoft.com/office/powerpoint/2010/main" val="480564332"/>
              </p:ext>
            </p:extLst>
          </p:nvPr>
        </p:nvGraphicFramePr>
        <p:xfrm>
          <a:off x="175031" y="3564029"/>
          <a:ext cx="4572000" cy="14076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グラフ 22"/>
          <p:cNvGraphicFramePr>
            <a:graphicFrameLocks/>
          </p:cNvGraphicFramePr>
          <p:nvPr>
            <p:extLst>
              <p:ext uri="{D42A27DB-BD31-4B8C-83A1-F6EECF244321}">
                <p14:modId xmlns:p14="http://schemas.microsoft.com/office/powerpoint/2010/main" val="684297386"/>
              </p:ext>
            </p:extLst>
          </p:nvPr>
        </p:nvGraphicFramePr>
        <p:xfrm>
          <a:off x="4473575" y="3569309"/>
          <a:ext cx="4572000" cy="1407695"/>
        </p:xfrm>
        <a:graphic>
          <a:graphicData uri="http://schemas.openxmlformats.org/drawingml/2006/chart">
            <c:chart xmlns:c="http://schemas.openxmlformats.org/drawingml/2006/chart" xmlns:r="http://schemas.openxmlformats.org/officeDocument/2006/relationships" r:id="rId7"/>
          </a:graphicData>
        </a:graphic>
      </p:graphicFrame>
      <p:sp>
        <p:nvSpPr>
          <p:cNvPr id="24" name="テキスト ボックス 23"/>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Tree>
    <p:extLst>
      <p:ext uri="{BB962C8B-B14F-4D97-AF65-F5344CB8AC3E}">
        <p14:creationId xmlns:p14="http://schemas.microsoft.com/office/powerpoint/2010/main" val="255093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857500"/>
            <a:ext cx="8229600" cy="1143000"/>
          </a:xfrm>
        </p:spPr>
        <p:txBody>
          <a:bodyPr/>
          <a:lstStyle/>
          <a:p>
            <a:r>
              <a:rPr kumimoji="1" lang="ja-JP" altLang="en-US" dirty="0" smtClean="0"/>
              <a:t>考察</a:t>
            </a:r>
            <a:endParaRPr kumimoji="1" lang="ja-JP" altLang="en-US" dirty="0"/>
          </a:p>
        </p:txBody>
      </p:sp>
    </p:spTree>
    <p:extLst>
      <p:ext uri="{BB962C8B-B14F-4D97-AF65-F5344CB8AC3E}">
        <p14:creationId xmlns:p14="http://schemas.microsoft.com/office/powerpoint/2010/main" val="23851787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31" y="1772816"/>
            <a:ext cx="3974393" cy="397439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773543"/>
            <a:ext cx="3974393" cy="3974393"/>
          </a:xfrm>
          <a:prstGeom prst="rect">
            <a:avLst/>
          </a:prstGeom>
        </p:spPr>
      </p:pic>
      <p:sp>
        <p:nvSpPr>
          <p:cNvPr id="6" name="テキスト ボックス 5"/>
          <p:cNvSpPr txBox="1"/>
          <p:nvPr/>
        </p:nvSpPr>
        <p:spPr>
          <a:xfrm>
            <a:off x="1108639" y="1484784"/>
            <a:ext cx="2520280" cy="369332"/>
          </a:xfrm>
          <a:prstGeom prst="rect">
            <a:avLst/>
          </a:prstGeom>
          <a:noFill/>
        </p:spPr>
        <p:txBody>
          <a:bodyPr wrap="square" rtlCol="0">
            <a:spAutoFit/>
          </a:bodyPr>
          <a:lstStyle/>
          <a:p>
            <a:pPr algn="ctr"/>
            <a:r>
              <a:rPr kumimoji="1" lang="en-US" altLang="ja-JP" dirty="0" smtClean="0"/>
              <a:t>TRACP vs PINP</a:t>
            </a:r>
            <a:endParaRPr kumimoji="1" lang="ja-JP" altLang="en-US" dirty="0"/>
          </a:p>
        </p:txBody>
      </p:sp>
      <p:sp>
        <p:nvSpPr>
          <p:cNvPr id="7" name="テキスト ボックス 6"/>
          <p:cNvSpPr txBox="1"/>
          <p:nvPr/>
        </p:nvSpPr>
        <p:spPr>
          <a:xfrm>
            <a:off x="5002257" y="1484784"/>
            <a:ext cx="3689942" cy="369332"/>
          </a:xfrm>
          <a:prstGeom prst="rect">
            <a:avLst/>
          </a:prstGeom>
          <a:noFill/>
        </p:spPr>
        <p:txBody>
          <a:bodyPr wrap="square" rtlCol="0">
            <a:spAutoFit/>
          </a:bodyPr>
          <a:lstStyle/>
          <a:p>
            <a:pPr algn="ctr"/>
            <a:r>
              <a:rPr kumimoji="1" lang="en-US" altLang="ja-JP" dirty="0" smtClean="0"/>
              <a:t>TRACP</a:t>
            </a:r>
            <a:r>
              <a:rPr lang="en-US" altLang="ja-JP" dirty="0"/>
              <a:t>(</a:t>
            </a:r>
            <a:r>
              <a:rPr kumimoji="1" lang="ja-JP" altLang="en-US" dirty="0" smtClean="0"/>
              <a:t>６</a:t>
            </a:r>
            <a:r>
              <a:rPr kumimoji="1" lang="en-US" altLang="ja-JP" dirty="0" smtClean="0"/>
              <a:t>M)</a:t>
            </a:r>
            <a:r>
              <a:rPr lang="ja-JP" altLang="en-US" dirty="0"/>
              <a:t> </a:t>
            </a:r>
            <a:r>
              <a:rPr kumimoji="1" lang="en-US" altLang="ja-JP" dirty="0" smtClean="0"/>
              <a:t>vs PINP(</a:t>
            </a:r>
            <a:r>
              <a:rPr kumimoji="1" lang="ja-JP" altLang="en-US" dirty="0" smtClean="0"/>
              <a:t>６</a:t>
            </a:r>
            <a:r>
              <a:rPr kumimoji="1" lang="en-US" altLang="ja-JP" dirty="0" smtClean="0"/>
              <a:t>M)</a:t>
            </a:r>
            <a:endParaRPr kumimoji="1" lang="ja-JP" altLang="en-US" dirty="0"/>
          </a:p>
        </p:txBody>
      </p:sp>
      <p:sp>
        <p:nvSpPr>
          <p:cNvPr id="8" name="テキスト ボックス 7"/>
          <p:cNvSpPr txBox="1"/>
          <p:nvPr/>
        </p:nvSpPr>
        <p:spPr>
          <a:xfrm>
            <a:off x="839716" y="5802185"/>
            <a:ext cx="3094222" cy="830997"/>
          </a:xfrm>
          <a:prstGeom prst="rect">
            <a:avLst/>
          </a:prstGeom>
          <a:noFill/>
        </p:spPr>
        <p:txBody>
          <a:bodyPr wrap="square" rtlCol="0">
            <a:spAutoFit/>
          </a:bodyPr>
          <a:lstStyle/>
          <a:p>
            <a:r>
              <a:rPr lang="en-US" altLang="ja-JP" sz="600" dirty="0"/>
              <a:t>Residuals:</a:t>
            </a:r>
          </a:p>
          <a:p>
            <a:r>
              <a:rPr lang="en-US" altLang="ja-JP" sz="600" dirty="0"/>
              <a:t>    Min      1Q  Median      3Q     Max </a:t>
            </a:r>
          </a:p>
          <a:p>
            <a:r>
              <a:rPr lang="en-US" altLang="ja-JP" sz="600" dirty="0"/>
              <a:t>-41.096 -17.323  -3.305  13.343  72.062 </a:t>
            </a:r>
          </a:p>
          <a:p>
            <a:endParaRPr lang="en-US" altLang="ja-JP" sz="600" dirty="0"/>
          </a:p>
          <a:p>
            <a:r>
              <a:rPr lang="en-US" altLang="ja-JP" sz="600" dirty="0"/>
              <a:t>Coefficients:</a:t>
            </a:r>
          </a:p>
          <a:p>
            <a:r>
              <a:rPr lang="en-US" altLang="ja-JP" sz="600" dirty="0" smtClean="0"/>
              <a:t>TRACP         </a:t>
            </a:r>
            <a:r>
              <a:rPr lang="en-US" altLang="ja-JP" sz="600" dirty="0"/>
              <a:t>0.1716     0.0253   </a:t>
            </a:r>
            <a:r>
              <a:rPr lang="en-US" altLang="ja-JP" sz="600" dirty="0">
                <a:solidFill>
                  <a:srgbClr val="FF0000"/>
                </a:solidFill>
              </a:rPr>
              <a:t>6.782 2.67e-08 </a:t>
            </a:r>
            <a:r>
              <a:rPr lang="en-US" altLang="ja-JP" sz="600" dirty="0" smtClean="0">
                <a:solidFill>
                  <a:srgbClr val="FF0000"/>
                </a:solidFill>
              </a:rPr>
              <a:t>***</a:t>
            </a:r>
            <a:endParaRPr lang="en-US" altLang="ja-JP" sz="600" dirty="0">
              <a:solidFill>
                <a:srgbClr val="FF0000"/>
              </a:solidFill>
            </a:endParaRPr>
          </a:p>
          <a:p>
            <a:r>
              <a:rPr lang="en-US" altLang="ja-JP" sz="600" dirty="0" smtClean="0"/>
              <a:t>Multiple </a:t>
            </a:r>
            <a:r>
              <a:rPr lang="en-US" altLang="ja-JP" sz="600" dirty="0"/>
              <a:t>R-squared:  0.5168,    Adjusted R-squared:  0.5056 </a:t>
            </a:r>
          </a:p>
          <a:p>
            <a:r>
              <a:rPr lang="en-US" altLang="ja-JP" sz="600" dirty="0"/>
              <a:t>F-statistic: 45.99 on 1 and 43 DF,  p-value: </a:t>
            </a:r>
            <a:r>
              <a:rPr lang="en-US" altLang="ja-JP" sz="600" dirty="0" smtClean="0"/>
              <a:t>2.666e-08</a:t>
            </a:r>
            <a:endParaRPr kumimoji="1" lang="ja-JP" altLang="en-US" sz="600" dirty="0"/>
          </a:p>
        </p:txBody>
      </p:sp>
      <p:sp>
        <p:nvSpPr>
          <p:cNvPr id="9" name="テキスト ボックス 8"/>
          <p:cNvSpPr txBox="1"/>
          <p:nvPr/>
        </p:nvSpPr>
        <p:spPr>
          <a:xfrm>
            <a:off x="5300117" y="5802185"/>
            <a:ext cx="3094222" cy="923330"/>
          </a:xfrm>
          <a:prstGeom prst="rect">
            <a:avLst/>
          </a:prstGeom>
          <a:noFill/>
        </p:spPr>
        <p:txBody>
          <a:bodyPr wrap="square" rtlCol="0">
            <a:spAutoFit/>
          </a:bodyPr>
          <a:lstStyle/>
          <a:p>
            <a:r>
              <a:rPr lang="en-US" altLang="ja-JP" sz="600" dirty="0" smtClean="0"/>
              <a:t>Residuals</a:t>
            </a:r>
            <a:r>
              <a:rPr lang="en-US" altLang="ja-JP" sz="600" dirty="0"/>
              <a:t>:</a:t>
            </a:r>
          </a:p>
          <a:p>
            <a:r>
              <a:rPr lang="en-US" altLang="ja-JP" sz="600" dirty="0"/>
              <a:t>    Min      1Q  Median      3Q     Max </a:t>
            </a:r>
          </a:p>
          <a:p>
            <a:r>
              <a:rPr lang="en-US" altLang="ja-JP" sz="600" dirty="0"/>
              <a:t>-32.421  -6.523  -1.102   4.320  37.079 </a:t>
            </a:r>
          </a:p>
          <a:p>
            <a:endParaRPr lang="en-US" altLang="ja-JP" sz="600" dirty="0"/>
          </a:p>
          <a:p>
            <a:r>
              <a:rPr lang="en-US" altLang="ja-JP" sz="600" dirty="0"/>
              <a:t>Coefficients:</a:t>
            </a:r>
          </a:p>
          <a:p>
            <a:r>
              <a:rPr lang="en-US" altLang="ja-JP" sz="600" dirty="0" smtClean="0"/>
              <a:t>TRACP6M      </a:t>
            </a:r>
            <a:r>
              <a:rPr lang="en-US" altLang="ja-JP" sz="600" dirty="0"/>
              <a:t>0.10596    0.01388   </a:t>
            </a:r>
            <a:r>
              <a:rPr lang="en-US" altLang="ja-JP" sz="600" dirty="0">
                <a:solidFill>
                  <a:srgbClr val="FF0000"/>
                </a:solidFill>
              </a:rPr>
              <a:t>7.635 1.57e-09 ***</a:t>
            </a:r>
          </a:p>
          <a:p>
            <a:r>
              <a:rPr lang="en-US" altLang="ja-JP" sz="600" dirty="0" smtClean="0"/>
              <a:t>Multiple </a:t>
            </a:r>
            <a:r>
              <a:rPr lang="en-US" altLang="ja-JP" sz="600" dirty="0"/>
              <a:t>R-squared:  0.5755,    Adjusted R-squared:  0.5656 </a:t>
            </a:r>
          </a:p>
          <a:p>
            <a:r>
              <a:rPr lang="en-US" altLang="ja-JP" sz="600" dirty="0"/>
              <a:t>F-statistic:  58.3 on 1 and 43 DF,  p-value: 1.567e-09</a:t>
            </a:r>
          </a:p>
          <a:p>
            <a:endParaRPr kumimoji="1" lang="ja-JP" altLang="en-US" sz="600" dirty="0"/>
          </a:p>
        </p:txBody>
      </p:sp>
      <p:sp>
        <p:nvSpPr>
          <p:cNvPr id="10" name="テキスト ボックス 9"/>
          <p:cNvSpPr txBox="1"/>
          <p:nvPr/>
        </p:nvSpPr>
        <p:spPr>
          <a:xfrm>
            <a:off x="2791081" y="1772816"/>
            <a:ext cx="1564895" cy="461665"/>
          </a:xfrm>
          <a:prstGeom prst="rect">
            <a:avLst/>
          </a:prstGeom>
          <a:noFill/>
        </p:spPr>
        <p:txBody>
          <a:bodyPr wrap="square" rtlCol="0">
            <a:spAutoFit/>
          </a:bodyPr>
          <a:lstStyle/>
          <a:p>
            <a:r>
              <a:rPr kumimoji="1" lang="en-US" altLang="ja-JP" sz="1200" dirty="0" smtClean="0">
                <a:solidFill>
                  <a:srgbClr val="FF0000"/>
                </a:solidFill>
              </a:rPr>
              <a:t>R=0.5056</a:t>
            </a:r>
          </a:p>
          <a:p>
            <a:r>
              <a:rPr lang="en-US" altLang="ja-JP" sz="1200" dirty="0" smtClean="0">
                <a:solidFill>
                  <a:srgbClr val="FF0000"/>
                </a:solidFill>
              </a:rPr>
              <a:t>p-value=2.666e</a:t>
            </a:r>
            <a:r>
              <a:rPr lang="en-US" altLang="ja-JP" sz="1200" baseline="30000" dirty="0" smtClean="0">
                <a:solidFill>
                  <a:srgbClr val="FF0000"/>
                </a:solidFill>
              </a:rPr>
              <a:t>-8</a:t>
            </a:r>
            <a:endParaRPr kumimoji="1" lang="ja-JP" altLang="en-US" sz="1200" baseline="30000" dirty="0">
              <a:solidFill>
                <a:srgbClr val="FF0000"/>
              </a:solidFill>
            </a:endParaRPr>
          </a:p>
        </p:txBody>
      </p:sp>
      <p:sp>
        <p:nvSpPr>
          <p:cNvPr id="11" name="テキスト ボックス 10"/>
          <p:cNvSpPr txBox="1"/>
          <p:nvPr/>
        </p:nvSpPr>
        <p:spPr>
          <a:xfrm>
            <a:off x="7273441" y="1772816"/>
            <a:ext cx="1564895" cy="461665"/>
          </a:xfrm>
          <a:prstGeom prst="rect">
            <a:avLst/>
          </a:prstGeom>
          <a:noFill/>
        </p:spPr>
        <p:txBody>
          <a:bodyPr wrap="square" rtlCol="0">
            <a:spAutoFit/>
          </a:bodyPr>
          <a:lstStyle/>
          <a:p>
            <a:r>
              <a:rPr kumimoji="1" lang="en-US" altLang="ja-JP" sz="1200" dirty="0" smtClean="0">
                <a:solidFill>
                  <a:srgbClr val="FF0000"/>
                </a:solidFill>
              </a:rPr>
              <a:t>R=0.5656</a:t>
            </a:r>
          </a:p>
          <a:p>
            <a:r>
              <a:rPr lang="en-US" altLang="ja-JP" sz="1200" dirty="0" smtClean="0">
                <a:solidFill>
                  <a:srgbClr val="FF0000"/>
                </a:solidFill>
              </a:rPr>
              <a:t>p-value=1.567e</a:t>
            </a:r>
            <a:r>
              <a:rPr lang="en-US" altLang="ja-JP" sz="1200" baseline="30000" dirty="0" smtClean="0">
                <a:solidFill>
                  <a:srgbClr val="FF0000"/>
                </a:solidFill>
              </a:rPr>
              <a:t>-9</a:t>
            </a:r>
            <a:endParaRPr kumimoji="1" lang="ja-JP" altLang="en-US" sz="1200" baseline="30000" dirty="0">
              <a:solidFill>
                <a:srgbClr val="FF0000"/>
              </a:solidFill>
            </a:endParaRPr>
          </a:p>
        </p:txBody>
      </p:sp>
      <p:sp>
        <p:nvSpPr>
          <p:cNvPr id="3" name="テキスト ボックス 2"/>
          <p:cNvSpPr txBox="1"/>
          <p:nvPr/>
        </p:nvSpPr>
        <p:spPr>
          <a:xfrm>
            <a:off x="6474288" y="6645214"/>
            <a:ext cx="2664296" cy="261610"/>
          </a:xfrm>
          <a:prstGeom prst="rect">
            <a:avLst/>
          </a:prstGeom>
          <a:noFill/>
        </p:spPr>
        <p:txBody>
          <a:bodyPr wrap="square" rtlCol="0" anchor="b">
            <a:spAutoFit/>
          </a:bodyPr>
          <a:lstStyle/>
          <a:p>
            <a:pPr algn="r"/>
            <a:r>
              <a:rPr kumimoji="1" lang="en-US" altLang="ja-JP" sz="1050" dirty="0" smtClean="0"/>
              <a:t>R version3.3.1(64bit)</a:t>
            </a:r>
            <a:endParaRPr kumimoji="1" lang="ja-JP" altLang="en-US" sz="1050" dirty="0"/>
          </a:p>
        </p:txBody>
      </p:sp>
      <p:sp>
        <p:nvSpPr>
          <p:cNvPr id="15" name="タイトル 1"/>
          <p:cNvSpPr>
            <a:spLocks noGrp="1"/>
          </p:cNvSpPr>
          <p:nvPr>
            <p:ph type="title"/>
          </p:nvPr>
        </p:nvSpPr>
        <p:spPr>
          <a:xfrm>
            <a:off x="457200" y="274638"/>
            <a:ext cx="8229600" cy="1143000"/>
          </a:xfrm>
        </p:spPr>
        <p:txBody>
          <a:bodyPr/>
          <a:lstStyle/>
          <a:p>
            <a:r>
              <a:rPr lang="en-US" altLang="ja-JP" dirty="0" smtClean="0"/>
              <a:t>TRACP-5b vs PINP</a:t>
            </a:r>
            <a:endParaRPr kumimoji="1" lang="ja-JP" altLang="en-US" dirty="0"/>
          </a:p>
        </p:txBody>
      </p:sp>
    </p:spTree>
    <p:extLst>
      <p:ext uri="{BB962C8B-B14F-4D97-AF65-F5344CB8AC3E}">
        <p14:creationId xmlns:p14="http://schemas.microsoft.com/office/powerpoint/2010/main" val="3478678355"/>
      </p:ext>
    </p:extLst>
  </p:cSld>
  <p:clrMapOvr>
    <a:masterClrMapping/>
  </p:clrMapOvr>
</p:sld>
</file>

<file path=ppt/theme/theme1.xml><?xml version="1.0" encoding="utf-8"?>
<a:theme xmlns:a="http://schemas.openxmlformats.org/drawingml/2006/main" name="Office ​​テーマ">
  <a:themeElements>
    <a:clrScheme name="ユーザー定義 1">
      <a:dk1>
        <a:sysClr val="windowText" lastClr="000000"/>
      </a:dk1>
      <a:lt1>
        <a:sysClr val="window" lastClr="FFFFFF"/>
      </a:lt1>
      <a:dk2>
        <a:srgbClr val="1F497D"/>
      </a:dk2>
      <a:lt2>
        <a:srgbClr val="EEECE1"/>
      </a:lt2>
      <a:accent1>
        <a:srgbClr val="4F81BD"/>
      </a:accent1>
      <a:accent2>
        <a:srgbClr val="FF0000"/>
      </a:accent2>
      <a:accent3>
        <a:srgbClr val="55DB1F"/>
      </a:accent3>
      <a:accent4>
        <a:srgbClr val="7030A0"/>
      </a:accent4>
      <a:accent5>
        <a:srgbClr val="2DD5E7"/>
      </a:accent5>
      <a:accent6>
        <a:srgbClr val="F68D1A"/>
      </a:accent6>
      <a:hlink>
        <a:srgbClr val="1C21FC"/>
      </a:hlink>
      <a:folHlink>
        <a:srgbClr val="800080"/>
      </a:folHlink>
    </a:clrScheme>
    <a:fontScheme name="ユーザー定義 1">
      <a:majorFont>
        <a:latin typeface="Century"/>
        <a:ea typeface="ＭＳ Ｐ明朝"/>
        <a:cs typeface=""/>
      </a:majorFont>
      <a:minorFont>
        <a:latin typeface="Century"/>
        <a:ea typeface="ＭＳ Ｐ明朝"/>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1925</TotalTime>
  <Words>3381</Words>
  <Application>Microsoft Office PowerPoint</Application>
  <PresentationFormat>画面に合わせる (4:3)</PresentationFormat>
  <Paragraphs>1580</Paragraphs>
  <Slides>129</Slides>
  <Notes>3</Notes>
  <HiddenSlides>4</HiddenSlides>
  <MMClips>0</MMClips>
  <ScaleCrop>false</ScaleCrop>
  <HeadingPairs>
    <vt:vector size="4" baseType="variant">
      <vt:variant>
        <vt:lpstr>テーマ</vt:lpstr>
      </vt:variant>
      <vt:variant>
        <vt:i4>1</vt:i4>
      </vt:variant>
      <vt:variant>
        <vt:lpstr>スライド タイトル</vt:lpstr>
      </vt:variant>
      <vt:variant>
        <vt:i4>129</vt:i4>
      </vt:variant>
    </vt:vector>
  </HeadingPairs>
  <TitlesOfParts>
    <vt:vector size="130" baseType="lpstr">
      <vt:lpstr>Office ​​テーマ</vt:lpstr>
      <vt:lpstr>関節リウマチと骨粗鬆症 Denosumab の使用経験</vt:lpstr>
      <vt:lpstr>本日の内容</vt:lpstr>
      <vt:lpstr>関節リウマチとは？</vt:lpstr>
      <vt:lpstr>関節リウマチの臨床像</vt:lpstr>
      <vt:lpstr>PowerPoint プレゼンテーション</vt:lpstr>
      <vt:lpstr>関節リウマチの臨床像</vt:lpstr>
      <vt:lpstr>関節リウマチの臨床像</vt:lpstr>
      <vt:lpstr>関節リウマチの臨床像</vt:lpstr>
      <vt:lpstr>関節リウマチの臨床像</vt:lpstr>
      <vt:lpstr>関節リウマチの臨床像</vt:lpstr>
      <vt:lpstr>関節リウマチの臨床像</vt:lpstr>
      <vt:lpstr>関節リウマチの臨床像</vt:lpstr>
      <vt:lpstr>関節リウマチの臨床像</vt:lpstr>
      <vt:lpstr>RAの問題点</vt:lpstr>
      <vt:lpstr>それは,</vt:lpstr>
      <vt:lpstr>関節リウマチの原因？</vt:lpstr>
      <vt:lpstr>関節リウマチの原因？</vt:lpstr>
      <vt:lpstr>関節リウマチの原因？</vt:lpstr>
      <vt:lpstr>関節リウマチの原因？</vt:lpstr>
      <vt:lpstr>関節リウマチの原因？</vt:lpstr>
      <vt:lpstr>関節リウマチの原因？</vt:lpstr>
      <vt:lpstr>関節リウマチの原因？</vt:lpstr>
      <vt:lpstr>関節リウマチの原因？</vt:lpstr>
      <vt:lpstr>関節リウマチの原因？</vt:lpstr>
      <vt:lpstr>関節リウマチの原因？</vt:lpstr>
      <vt:lpstr>関節リウマチの原因？</vt:lpstr>
      <vt:lpstr>関節リウマチの原因？</vt:lpstr>
      <vt:lpstr>関節リウマチ　と　サイトカイン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IL-6</vt:lpstr>
      <vt:lpstr>IL-6</vt:lpstr>
      <vt:lpstr>IL-6</vt:lpstr>
      <vt:lpstr>IL-6</vt:lpstr>
      <vt:lpstr>IL-6</vt:lpstr>
      <vt:lpstr>IL-6</vt:lpstr>
      <vt:lpstr>IL-6</vt:lpstr>
      <vt:lpstr>PowerPoint プレゼンテーション</vt:lpstr>
      <vt:lpstr>RAの骨破壊</vt:lpstr>
      <vt:lpstr>RAの骨破壊</vt:lpstr>
      <vt:lpstr>RAの骨破壊</vt:lpstr>
      <vt:lpstr>RAの骨破壊</vt:lpstr>
      <vt:lpstr>RAの骨破壊</vt:lpstr>
      <vt:lpstr>骨粗鬆症とは？</vt:lpstr>
      <vt:lpstr>骨粗鬆症の概念と定義</vt:lpstr>
      <vt:lpstr>骨粗鬆症の概念と定義</vt:lpstr>
      <vt:lpstr>骨の強度とは？</vt:lpstr>
      <vt:lpstr>骨粗鬆症の原因は？</vt:lpstr>
      <vt:lpstr>骨粗鬆症の原因は？</vt:lpstr>
      <vt:lpstr>骨粗鬆症の原因は？</vt:lpstr>
      <vt:lpstr>骨粗鬆症の原因は？</vt:lpstr>
      <vt:lpstr>骨リモデリング</vt:lpstr>
      <vt:lpstr>骨リモデリング</vt:lpstr>
      <vt:lpstr>骨リモデリング</vt:lpstr>
      <vt:lpstr>骨リモデリング</vt:lpstr>
      <vt:lpstr>骨リモデリング</vt:lpstr>
      <vt:lpstr>骨リモデリング</vt:lpstr>
      <vt:lpstr>骨リモデリング</vt:lpstr>
      <vt:lpstr>骨リモデリング</vt:lpstr>
      <vt:lpstr>骨リモデリング</vt:lpstr>
      <vt:lpstr>骨リモデリング</vt:lpstr>
      <vt:lpstr>Denosumabとは？</vt:lpstr>
      <vt:lpstr>Denosumabとは？</vt:lpstr>
      <vt:lpstr>Denosumabとは？</vt:lpstr>
      <vt:lpstr>Denosumabとは？</vt:lpstr>
      <vt:lpstr>Denosumabとは？</vt:lpstr>
      <vt:lpstr>Denosumabとは？</vt:lpstr>
      <vt:lpstr>Denosumabとは？</vt:lpstr>
      <vt:lpstr>Denosumabとは？</vt:lpstr>
      <vt:lpstr>Denosumab 投与のRA45例</vt:lpstr>
      <vt:lpstr>症例</vt:lpstr>
      <vt:lpstr>対象症例　45例　女性</vt:lpstr>
      <vt:lpstr>結果</vt:lpstr>
      <vt:lpstr>腰椎</vt:lpstr>
      <vt:lpstr>大腿骨 </vt:lpstr>
      <vt:lpstr>大腿骨 </vt:lpstr>
      <vt:lpstr>大腿骨</vt:lpstr>
      <vt:lpstr>骨代謝マーカー</vt:lpstr>
      <vt:lpstr>DAS28 MMP-3</vt:lpstr>
      <vt:lpstr>有害事象</vt:lpstr>
      <vt:lpstr>DAS MMP3 PINP TRACP-5b</vt:lpstr>
      <vt:lpstr>考察</vt:lpstr>
      <vt:lpstr>TRACP-5b vs PINP</vt:lpstr>
      <vt:lpstr>TRACP-5b vs PINP</vt:lpstr>
      <vt:lpstr>PowerPoint プレゼンテーション</vt:lpstr>
      <vt:lpstr>PowerPoint プレゼンテーション</vt:lpstr>
      <vt:lpstr>PowerPoint プレゼンテーション</vt:lpstr>
      <vt:lpstr>結果</vt:lpstr>
      <vt:lpstr>Denosumabの特徴</vt:lpstr>
      <vt:lpstr>特異的な症例</vt:lpstr>
      <vt:lpstr>B型肝炎治療中に生じた 骨軟化症の1例</vt:lpstr>
      <vt:lpstr>症例 56歳　女性</vt:lpstr>
      <vt:lpstr>初診時　検査所見</vt:lpstr>
      <vt:lpstr>初診時　検査所見</vt:lpstr>
      <vt:lpstr>初診時　腰椎X線像</vt:lpstr>
      <vt:lpstr>初診時　骨塩量</vt:lpstr>
      <vt:lpstr>診断いたる経緯</vt:lpstr>
      <vt:lpstr>ADV投与によりFanconi症候群をきたしたB型肝炎</vt:lpstr>
      <vt:lpstr>Fanconi症候群とは.</vt:lpstr>
      <vt:lpstr>診断は？</vt:lpstr>
      <vt:lpstr>臨床的には骨軟化症</vt:lpstr>
      <vt:lpstr>骨軟化症</vt:lpstr>
      <vt:lpstr>治療方針</vt:lpstr>
      <vt:lpstr>治療経過</vt:lpstr>
      <vt:lpstr>治療経過</vt:lpstr>
      <vt:lpstr>治療経過</vt:lpstr>
      <vt:lpstr>Denosumab投与24Mの結果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ご清聴ありがとうございました。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関節リウマチと骨粗鬆症 Denosumab の使用経験</dc:title>
  <dc:creator>kurisuno</dc:creator>
  <cp:lastModifiedBy>kurisuno</cp:lastModifiedBy>
  <cp:revision>122</cp:revision>
  <dcterms:created xsi:type="dcterms:W3CDTF">2017-02-05T06:01:36Z</dcterms:created>
  <dcterms:modified xsi:type="dcterms:W3CDTF">2017-02-16T13:28:44Z</dcterms:modified>
</cp:coreProperties>
</file>